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7" r:id="rId1"/>
  </p:sldMasterIdLst>
  <p:notesMasterIdLst>
    <p:notesMasterId r:id="rId30"/>
  </p:notesMasterIdLst>
  <p:sldIdLst>
    <p:sldId id="3920" r:id="rId2"/>
    <p:sldId id="3921" r:id="rId3"/>
    <p:sldId id="3923" r:id="rId4"/>
    <p:sldId id="3922" r:id="rId5"/>
    <p:sldId id="3924" r:id="rId6"/>
    <p:sldId id="3925" r:id="rId7"/>
    <p:sldId id="3926" r:id="rId8"/>
    <p:sldId id="3928" r:id="rId9"/>
    <p:sldId id="3927" r:id="rId10"/>
    <p:sldId id="3931" r:id="rId11"/>
    <p:sldId id="3932" r:id="rId12"/>
    <p:sldId id="3933" r:id="rId13"/>
    <p:sldId id="3934" r:id="rId14"/>
    <p:sldId id="3935" r:id="rId15"/>
    <p:sldId id="3936" r:id="rId16"/>
    <p:sldId id="3938" r:id="rId17"/>
    <p:sldId id="3939" r:id="rId18"/>
    <p:sldId id="3937" r:id="rId19"/>
    <p:sldId id="3940" r:id="rId20"/>
    <p:sldId id="3929" r:id="rId21"/>
    <p:sldId id="3941" r:id="rId22"/>
    <p:sldId id="3942" r:id="rId23"/>
    <p:sldId id="3945" r:id="rId24"/>
    <p:sldId id="3948" r:id="rId25"/>
    <p:sldId id="3946" r:id="rId26"/>
    <p:sldId id="3943" r:id="rId27"/>
    <p:sldId id="3949" r:id="rId28"/>
    <p:sldId id="3930" r:id="rId29"/>
  </p:sldIdLst>
  <p:sldSz cx="12192000" cy="6858000"/>
  <p:notesSz cx="6794500" cy="9931400"/>
  <p:defaultTextStyle>
    <a:defPPr>
      <a:defRPr lang="ja-JP"/>
    </a:defPPr>
    <a:lvl1pPr algn="l" rtl="0" eaLnBrk="0" fontAlgn="base" hangingPunct="0">
      <a:spcBef>
        <a:spcPct val="0"/>
      </a:spcBef>
      <a:spcAft>
        <a:spcPct val="0"/>
      </a:spcAft>
      <a:defRPr sz="1400" kern="1200">
        <a:solidFill>
          <a:schemeClr val="tx1"/>
        </a:solidFill>
        <a:latin typeface="Arial" panose="020B0604020202020204" pitchFamily="34" charset="0"/>
        <a:ea typeface="HGP創英角ｺﾞｼｯｸUB" panose="020B0900000000000000" pitchFamily="50" charset="-128"/>
        <a:cs typeface="+mn-cs"/>
      </a:defRPr>
    </a:lvl1pPr>
    <a:lvl2pPr marL="457200" algn="l" rtl="0" eaLnBrk="0" fontAlgn="base" hangingPunct="0">
      <a:spcBef>
        <a:spcPct val="0"/>
      </a:spcBef>
      <a:spcAft>
        <a:spcPct val="0"/>
      </a:spcAft>
      <a:defRPr sz="1400" kern="1200">
        <a:solidFill>
          <a:schemeClr val="tx1"/>
        </a:solidFill>
        <a:latin typeface="Arial" panose="020B0604020202020204" pitchFamily="34" charset="0"/>
        <a:ea typeface="HGP創英角ｺﾞｼｯｸUB" panose="020B0900000000000000" pitchFamily="50" charset="-128"/>
        <a:cs typeface="+mn-cs"/>
      </a:defRPr>
    </a:lvl2pPr>
    <a:lvl3pPr marL="914400" algn="l" rtl="0" eaLnBrk="0" fontAlgn="base" hangingPunct="0">
      <a:spcBef>
        <a:spcPct val="0"/>
      </a:spcBef>
      <a:spcAft>
        <a:spcPct val="0"/>
      </a:spcAft>
      <a:defRPr sz="1400" kern="1200">
        <a:solidFill>
          <a:schemeClr val="tx1"/>
        </a:solidFill>
        <a:latin typeface="Arial" panose="020B0604020202020204" pitchFamily="34" charset="0"/>
        <a:ea typeface="HGP創英角ｺﾞｼｯｸUB" panose="020B0900000000000000" pitchFamily="50" charset="-128"/>
        <a:cs typeface="+mn-cs"/>
      </a:defRPr>
    </a:lvl3pPr>
    <a:lvl4pPr marL="1371600" algn="l" rtl="0" eaLnBrk="0" fontAlgn="base" hangingPunct="0">
      <a:spcBef>
        <a:spcPct val="0"/>
      </a:spcBef>
      <a:spcAft>
        <a:spcPct val="0"/>
      </a:spcAft>
      <a:defRPr sz="1400" kern="1200">
        <a:solidFill>
          <a:schemeClr val="tx1"/>
        </a:solidFill>
        <a:latin typeface="Arial" panose="020B0604020202020204" pitchFamily="34" charset="0"/>
        <a:ea typeface="HGP創英角ｺﾞｼｯｸUB" panose="020B0900000000000000" pitchFamily="50" charset="-128"/>
        <a:cs typeface="+mn-cs"/>
      </a:defRPr>
    </a:lvl4pPr>
    <a:lvl5pPr marL="1828800" algn="l" rtl="0" eaLnBrk="0" fontAlgn="base" hangingPunct="0">
      <a:spcBef>
        <a:spcPct val="0"/>
      </a:spcBef>
      <a:spcAft>
        <a:spcPct val="0"/>
      </a:spcAft>
      <a:defRPr sz="1400" kern="1200">
        <a:solidFill>
          <a:schemeClr val="tx1"/>
        </a:solidFill>
        <a:latin typeface="Arial" panose="020B0604020202020204" pitchFamily="34" charset="0"/>
        <a:ea typeface="HGP創英角ｺﾞｼｯｸUB" panose="020B0900000000000000" pitchFamily="50" charset="-128"/>
        <a:cs typeface="+mn-cs"/>
      </a:defRPr>
    </a:lvl5pPr>
    <a:lvl6pPr marL="2286000" algn="l" defTabSz="914400" rtl="0" eaLnBrk="1" latinLnBrk="0" hangingPunct="1">
      <a:defRPr sz="1400" kern="1200">
        <a:solidFill>
          <a:schemeClr val="tx1"/>
        </a:solidFill>
        <a:latin typeface="Arial" panose="020B0604020202020204" pitchFamily="34" charset="0"/>
        <a:ea typeface="HGP創英角ｺﾞｼｯｸUB" panose="020B0900000000000000" pitchFamily="50" charset="-128"/>
        <a:cs typeface="+mn-cs"/>
      </a:defRPr>
    </a:lvl6pPr>
    <a:lvl7pPr marL="2743200" algn="l" defTabSz="914400" rtl="0" eaLnBrk="1" latinLnBrk="0" hangingPunct="1">
      <a:defRPr sz="1400" kern="1200">
        <a:solidFill>
          <a:schemeClr val="tx1"/>
        </a:solidFill>
        <a:latin typeface="Arial" panose="020B0604020202020204" pitchFamily="34" charset="0"/>
        <a:ea typeface="HGP創英角ｺﾞｼｯｸUB" panose="020B0900000000000000" pitchFamily="50" charset="-128"/>
        <a:cs typeface="+mn-cs"/>
      </a:defRPr>
    </a:lvl7pPr>
    <a:lvl8pPr marL="3200400" algn="l" defTabSz="914400" rtl="0" eaLnBrk="1" latinLnBrk="0" hangingPunct="1">
      <a:defRPr sz="1400" kern="1200">
        <a:solidFill>
          <a:schemeClr val="tx1"/>
        </a:solidFill>
        <a:latin typeface="Arial" panose="020B0604020202020204" pitchFamily="34" charset="0"/>
        <a:ea typeface="HGP創英角ｺﾞｼｯｸUB" panose="020B0900000000000000" pitchFamily="50" charset="-128"/>
        <a:cs typeface="+mn-cs"/>
      </a:defRPr>
    </a:lvl8pPr>
    <a:lvl9pPr marL="3657600" algn="l" defTabSz="914400" rtl="0" eaLnBrk="1" latinLnBrk="0" hangingPunct="1">
      <a:defRPr sz="1400" kern="1200">
        <a:solidFill>
          <a:schemeClr val="tx1"/>
        </a:solidFill>
        <a:latin typeface="Arial" panose="020B0604020202020204" pitchFamily="34" charset="0"/>
        <a:ea typeface="HGP創英角ｺﾞｼｯｸUB" panose="020B0900000000000000" pitchFamily="50" charset="-128"/>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AYATO INABA" initials="HI" lastIdx="1" clrIdx="0">
    <p:extLst>
      <p:ext uri="{19B8F6BF-5375-455C-9EA6-DF929625EA0E}">
        <p15:presenceInfo xmlns:p15="http://schemas.microsoft.com/office/powerpoint/2012/main" userId="HAYATO INABA"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578C"/>
    <a:srgbClr val="3399CC"/>
    <a:srgbClr val="081FDA"/>
    <a:srgbClr val="595959"/>
    <a:srgbClr val="6F6F6F"/>
    <a:srgbClr val="7F7F7F"/>
    <a:srgbClr val="C7CDFD"/>
    <a:srgbClr val="FFFFFF"/>
    <a:srgbClr val="939DFC"/>
    <a:srgbClr val="D9DEF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383" autoAdjust="0"/>
    <p:restoredTop sz="94533" autoAdjust="0"/>
  </p:normalViewPr>
  <p:slideViewPr>
    <p:cSldViewPr>
      <p:cViewPr varScale="1">
        <p:scale>
          <a:sx n="84" d="100"/>
          <a:sy n="84" d="100"/>
        </p:scale>
        <p:origin x="90" y="678"/>
      </p:cViewPr>
      <p:guideLst>
        <p:guide orient="horz" pos="2160"/>
        <p:guide pos="3840"/>
      </p:guideLst>
    </p:cSldViewPr>
  </p:slideViewPr>
  <p:outlineViewPr>
    <p:cViewPr>
      <p:scale>
        <a:sx n="33" d="100"/>
        <a:sy n="33" d="100"/>
      </p:scale>
      <p:origin x="0" y="-6520"/>
    </p:cViewPr>
  </p:outlineViewPr>
  <p:notesTextViewPr>
    <p:cViewPr>
      <p:scale>
        <a:sx n="125" d="100"/>
        <a:sy n="125" d="100"/>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C0614D1C-05FB-48DD-980F-55D13AEC07DC}"/>
              </a:ext>
            </a:extLst>
          </p:cNvPr>
          <p:cNvSpPr>
            <a:spLocks noGrp="1" noChangeArrowheads="1"/>
          </p:cNvSpPr>
          <p:nvPr>
            <p:ph type="hdr" sz="quarter"/>
          </p:nvPr>
        </p:nvSpPr>
        <p:spPr bwMode="auto">
          <a:xfrm>
            <a:off x="0" y="0"/>
            <a:ext cx="2944283" cy="4965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kumimoji="1" sz="1200">
                <a:ea typeface="MS PGothic" panose="020B0600070205080204" pitchFamily="50" charset="-128"/>
              </a:defRPr>
            </a:lvl1pPr>
          </a:lstStyle>
          <a:p>
            <a:endParaRPr lang="en-US" altLang="ja-JP" dirty="0"/>
          </a:p>
        </p:txBody>
      </p:sp>
      <p:sp>
        <p:nvSpPr>
          <p:cNvPr id="17411" name="Rectangle 3">
            <a:extLst>
              <a:ext uri="{FF2B5EF4-FFF2-40B4-BE49-F238E27FC236}">
                <a16:creationId xmlns:a16="http://schemas.microsoft.com/office/drawing/2014/main" id="{BC0F58CC-A0D7-4651-86DF-516C71FFFAC6}"/>
              </a:ext>
            </a:extLst>
          </p:cNvPr>
          <p:cNvSpPr>
            <a:spLocks noGrp="1" noChangeArrowheads="1"/>
          </p:cNvSpPr>
          <p:nvPr>
            <p:ph type="dt" idx="1"/>
          </p:nvPr>
        </p:nvSpPr>
        <p:spPr bwMode="auto">
          <a:xfrm>
            <a:off x="3848645" y="0"/>
            <a:ext cx="2944283" cy="4965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kumimoji="1" sz="1200">
                <a:ea typeface="MS PGothic" panose="020B0600070205080204" pitchFamily="50" charset="-128"/>
              </a:defRPr>
            </a:lvl1pPr>
          </a:lstStyle>
          <a:p>
            <a:endParaRPr lang="en-US" altLang="ja-JP" dirty="0"/>
          </a:p>
        </p:txBody>
      </p:sp>
      <p:sp>
        <p:nvSpPr>
          <p:cNvPr id="3076" name="Rectangle 4">
            <a:extLst>
              <a:ext uri="{FF2B5EF4-FFF2-40B4-BE49-F238E27FC236}">
                <a16:creationId xmlns:a16="http://schemas.microsoft.com/office/drawing/2014/main" id="{3AF114A8-AB21-4B61-8E8D-CC28811D2882}"/>
              </a:ext>
            </a:extLst>
          </p:cNvPr>
          <p:cNvSpPr>
            <a:spLocks noGrp="1" noRot="1" noChangeAspect="1" noChangeArrowheads="1" noTextEdit="1"/>
          </p:cNvSpPr>
          <p:nvPr>
            <p:ph type="sldImg" idx="2"/>
          </p:nvPr>
        </p:nvSpPr>
        <p:spPr bwMode="auto">
          <a:xfrm>
            <a:off x="87313" y="744538"/>
            <a:ext cx="6619875" cy="3724275"/>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17413" name="Rectangle 5">
            <a:extLst>
              <a:ext uri="{FF2B5EF4-FFF2-40B4-BE49-F238E27FC236}">
                <a16:creationId xmlns:a16="http://schemas.microsoft.com/office/drawing/2014/main" id="{EF573765-B0A5-49CC-8C20-E89C7F6D2995}"/>
              </a:ext>
            </a:extLst>
          </p:cNvPr>
          <p:cNvSpPr>
            <a:spLocks noGrp="1" noChangeArrowheads="1"/>
          </p:cNvSpPr>
          <p:nvPr>
            <p:ph type="body" sz="quarter" idx="3"/>
          </p:nvPr>
        </p:nvSpPr>
        <p:spPr bwMode="auto">
          <a:xfrm>
            <a:off x="679450" y="4717415"/>
            <a:ext cx="5435600" cy="44691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ja-JP" altLang="en-US" noProof="0"/>
              <a:t>マスタ テキストの書式設定</a:t>
            </a:r>
          </a:p>
          <a:p>
            <a:pPr lvl="1"/>
            <a:r>
              <a:rPr lang="ja-JP" altLang="en-US" noProof="0"/>
              <a:t>第 </a:t>
            </a:r>
            <a:r>
              <a:rPr lang="en-US" altLang="ja-JP" noProof="0"/>
              <a:t>2 </a:t>
            </a:r>
            <a:r>
              <a:rPr lang="ja-JP" altLang="en-US" noProof="0"/>
              <a:t>レベル</a:t>
            </a:r>
          </a:p>
          <a:p>
            <a:pPr lvl="2"/>
            <a:r>
              <a:rPr lang="ja-JP" altLang="en-US" noProof="0"/>
              <a:t>第 </a:t>
            </a:r>
            <a:r>
              <a:rPr lang="en-US" altLang="ja-JP" noProof="0"/>
              <a:t>3 </a:t>
            </a:r>
            <a:r>
              <a:rPr lang="ja-JP" altLang="en-US" noProof="0"/>
              <a:t>レベル</a:t>
            </a:r>
          </a:p>
          <a:p>
            <a:pPr lvl="3"/>
            <a:r>
              <a:rPr lang="ja-JP" altLang="en-US" noProof="0"/>
              <a:t>第 </a:t>
            </a:r>
            <a:r>
              <a:rPr lang="en-US" altLang="ja-JP" noProof="0"/>
              <a:t>4 </a:t>
            </a:r>
            <a:r>
              <a:rPr lang="ja-JP" altLang="en-US" noProof="0"/>
              <a:t>レベル</a:t>
            </a:r>
          </a:p>
          <a:p>
            <a:pPr lvl="4"/>
            <a:r>
              <a:rPr lang="ja-JP" altLang="en-US" noProof="0"/>
              <a:t>第 </a:t>
            </a:r>
            <a:r>
              <a:rPr lang="en-US" altLang="ja-JP" noProof="0"/>
              <a:t>5 </a:t>
            </a:r>
            <a:r>
              <a:rPr lang="ja-JP" altLang="en-US" noProof="0"/>
              <a:t>レベル</a:t>
            </a:r>
          </a:p>
        </p:txBody>
      </p:sp>
      <p:sp>
        <p:nvSpPr>
          <p:cNvPr id="17414" name="Rectangle 6">
            <a:extLst>
              <a:ext uri="{FF2B5EF4-FFF2-40B4-BE49-F238E27FC236}">
                <a16:creationId xmlns:a16="http://schemas.microsoft.com/office/drawing/2014/main" id="{84DC5072-45AD-4EAD-B660-50403FB5E175}"/>
              </a:ext>
            </a:extLst>
          </p:cNvPr>
          <p:cNvSpPr>
            <a:spLocks noGrp="1" noChangeArrowheads="1"/>
          </p:cNvSpPr>
          <p:nvPr>
            <p:ph type="ftr" sz="quarter" idx="4"/>
          </p:nvPr>
        </p:nvSpPr>
        <p:spPr bwMode="auto">
          <a:xfrm>
            <a:off x="0" y="9433106"/>
            <a:ext cx="2944283" cy="4965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kumimoji="1" sz="1200">
                <a:ea typeface="MS PGothic" panose="020B0600070205080204" pitchFamily="50" charset="-128"/>
              </a:defRPr>
            </a:lvl1pPr>
          </a:lstStyle>
          <a:p>
            <a:endParaRPr lang="en-US" altLang="ja-JP" dirty="0"/>
          </a:p>
        </p:txBody>
      </p:sp>
      <p:sp>
        <p:nvSpPr>
          <p:cNvPr id="17415" name="Rectangle 7">
            <a:extLst>
              <a:ext uri="{FF2B5EF4-FFF2-40B4-BE49-F238E27FC236}">
                <a16:creationId xmlns:a16="http://schemas.microsoft.com/office/drawing/2014/main" id="{57AC4AC3-63A3-4C53-B43C-13E857EECDC6}"/>
              </a:ext>
            </a:extLst>
          </p:cNvPr>
          <p:cNvSpPr>
            <a:spLocks noGrp="1" noChangeArrowheads="1"/>
          </p:cNvSpPr>
          <p:nvPr>
            <p:ph type="sldNum" sz="quarter" idx="5"/>
          </p:nvPr>
        </p:nvSpPr>
        <p:spPr bwMode="auto">
          <a:xfrm>
            <a:off x="3848645" y="9433106"/>
            <a:ext cx="2944283" cy="4965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kumimoji="1" sz="1200">
                <a:ea typeface="MS PGothic" panose="020B0600070205080204" pitchFamily="50" charset="-128"/>
              </a:defRPr>
            </a:lvl1pPr>
          </a:lstStyle>
          <a:p>
            <a:fld id="{3A870EF7-6D51-4328-A661-052120E08A15}" type="slidenum">
              <a:rPr lang="en-US" altLang="ja-JP"/>
              <a:pPr/>
              <a:t>‹#›</a:t>
            </a:fld>
            <a:endParaRPr lang="en-US" altLang="ja-JP" dirty="0"/>
          </a:p>
        </p:txBody>
      </p:sp>
    </p:spTree>
    <p:extLst>
      <p:ext uri="{BB962C8B-B14F-4D97-AF65-F5344CB8AC3E}">
        <p14:creationId xmlns:p14="http://schemas.microsoft.com/office/powerpoint/2010/main" val="2784120034"/>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Arial" panose="020B0604020202020204" pitchFamily="34" charset="0"/>
        <a:ea typeface="ＭＳ Ｐ明朝" panose="02020600040205080304" pitchFamily="18" charset="-128"/>
        <a:cs typeface="+mn-cs"/>
      </a:defRPr>
    </a:lvl1pPr>
    <a:lvl2pPr marL="457200" algn="l" rtl="0" eaLnBrk="0" fontAlgn="base" hangingPunct="0">
      <a:spcBef>
        <a:spcPct val="30000"/>
      </a:spcBef>
      <a:spcAft>
        <a:spcPct val="0"/>
      </a:spcAft>
      <a:defRPr kumimoji="1" sz="1200" kern="1200">
        <a:solidFill>
          <a:schemeClr val="tx1"/>
        </a:solidFill>
        <a:latin typeface="Arial" panose="020B0604020202020204" pitchFamily="34" charset="0"/>
        <a:ea typeface="ＭＳ Ｐ明朝" panose="02020600040205080304" pitchFamily="18" charset="-128"/>
        <a:cs typeface="+mn-cs"/>
      </a:defRPr>
    </a:lvl2pPr>
    <a:lvl3pPr marL="914400" algn="l" rtl="0" eaLnBrk="0" fontAlgn="base" hangingPunct="0">
      <a:spcBef>
        <a:spcPct val="30000"/>
      </a:spcBef>
      <a:spcAft>
        <a:spcPct val="0"/>
      </a:spcAft>
      <a:defRPr kumimoji="1" sz="1200" kern="1200">
        <a:solidFill>
          <a:schemeClr val="tx1"/>
        </a:solidFill>
        <a:latin typeface="Arial" panose="020B0604020202020204" pitchFamily="34" charset="0"/>
        <a:ea typeface="ＭＳ Ｐ明朝" panose="02020600040205080304" pitchFamily="18" charset="-128"/>
        <a:cs typeface="+mn-cs"/>
      </a:defRPr>
    </a:lvl3pPr>
    <a:lvl4pPr marL="1371600" algn="l" rtl="0" eaLnBrk="0" fontAlgn="base" hangingPunct="0">
      <a:spcBef>
        <a:spcPct val="30000"/>
      </a:spcBef>
      <a:spcAft>
        <a:spcPct val="0"/>
      </a:spcAft>
      <a:defRPr kumimoji="1" sz="1200" kern="1200">
        <a:solidFill>
          <a:schemeClr val="tx1"/>
        </a:solidFill>
        <a:latin typeface="Arial" panose="020B0604020202020204" pitchFamily="34" charset="0"/>
        <a:ea typeface="ＭＳ Ｐ明朝" panose="02020600040205080304" pitchFamily="18" charset="-128"/>
        <a:cs typeface="+mn-cs"/>
      </a:defRPr>
    </a:lvl4pPr>
    <a:lvl5pPr marL="1828800" algn="l" rtl="0" eaLnBrk="0" fontAlgn="base" hangingPunct="0">
      <a:spcBef>
        <a:spcPct val="30000"/>
      </a:spcBef>
      <a:spcAft>
        <a:spcPct val="0"/>
      </a:spcAft>
      <a:defRPr kumimoji="1" sz="1200" kern="1200">
        <a:solidFill>
          <a:schemeClr val="tx1"/>
        </a:solidFill>
        <a:latin typeface="Arial" panose="020B0604020202020204" pitchFamily="34" charset="0"/>
        <a:ea typeface="ＭＳ Ｐ明朝" panose="02020600040205080304" pitchFamily="18" charset="-128"/>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2_Title and Content">
    <p:bg>
      <p:bgPr>
        <a:solidFill>
          <a:schemeClr val="accent1"/>
        </a:solidFill>
        <a:effectLst/>
      </p:bgPr>
    </p:bg>
    <p:spTree>
      <p:nvGrpSpPr>
        <p:cNvPr id="1" name=""/>
        <p:cNvGrpSpPr/>
        <p:nvPr/>
      </p:nvGrpSpPr>
      <p:grpSpPr>
        <a:xfrm>
          <a:off x="0" y="0"/>
          <a:ext cx="0" cy="0"/>
          <a:chOff x="0" y="0"/>
          <a:chExt cx="0" cy="0"/>
        </a:xfrm>
      </p:grpSpPr>
      <p:sp>
        <p:nvSpPr>
          <p:cNvPr id="21" name="Rectangle 3">
            <a:extLst>
              <a:ext uri="{FF2B5EF4-FFF2-40B4-BE49-F238E27FC236}">
                <a16:creationId xmlns:a16="http://schemas.microsoft.com/office/drawing/2014/main" id="{47E35D54-94BA-8040-9938-B59FFCA6D2EA}"/>
              </a:ext>
            </a:extLst>
          </p:cNvPr>
          <p:cNvSpPr>
            <a:spLocks noGrp="1" noChangeArrowheads="1"/>
          </p:cNvSpPr>
          <p:nvPr>
            <p:ph type="ctrTitle" hasCustomPrompt="1"/>
          </p:nvPr>
        </p:nvSpPr>
        <p:spPr>
          <a:xfrm>
            <a:off x="276229" y="1171772"/>
            <a:ext cx="11639551" cy="2011362"/>
          </a:xfrm>
          <a:noFill/>
        </p:spPr>
        <p:txBody>
          <a:bodyPr anchor="t"/>
          <a:lstStyle>
            <a:lvl1pPr marL="0" indent="0" algn="ctr">
              <a:defRPr sz="4050">
                <a:latin typeface="+mj-lt"/>
                <a:ea typeface="Meiryo UI" panose="020B0604030504040204" pitchFamily="50" charset="-128"/>
                <a:cs typeface="Meiryo UI" panose="020B0604030504040204" pitchFamily="50" charset="-128"/>
              </a:defRPr>
            </a:lvl1pPr>
          </a:lstStyle>
          <a:p>
            <a:pPr lvl="0"/>
            <a:r>
              <a:rPr lang="en-US" altLang="ja-JP" noProof="0" dirty="0"/>
              <a:t>Click to edit </a:t>
            </a:r>
            <a:br>
              <a:rPr lang="en-US" altLang="ja-JP" noProof="0" dirty="0"/>
            </a:br>
            <a:r>
              <a:rPr lang="en-US" altLang="ja-JP" noProof="0" dirty="0"/>
              <a:t>Master title style</a:t>
            </a:r>
          </a:p>
        </p:txBody>
      </p:sp>
      <p:sp>
        <p:nvSpPr>
          <p:cNvPr id="5" name="日付プレースホルダー 4">
            <a:extLst>
              <a:ext uri="{FF2B5EF4-FFF2-40B4-BE49-F238E27FC236}">
                <a16:creationId xmlns:a16="http://schemas.microsoft.com/office/drawing/2014/main" id="{0C706259-C074-4331-8425-AD4D7A00B03E}"/>
              </a:ext>
            </a:extLst>
          </p:cNvPr>
          <p:cNvSpPr>
            <a:spLocks noGrp="1"/>
          </p:cNvSpPr>
          <p:nvPr>
            <p:ph type="dt" sz="half" idx="11"/>
          </p:nvPr>
        </p:nvSpPr>
        <p:spPr>
          <a:xfrm>
            <a:off x="1" y="6673850"/>
            <a:ext cx="1339851" cy="184150"/>
          </a:xfrm>
        </p:spPr>
        <p:txBody>
          <a:bodyPr/>
          <a:lstStyle>
            <a:lvl1pPr>
              <a:defRPr>
                <a:solidFill>
                  <a:schemeClr val="bg1"/>
                </a:solidFill>
              </a:defRPr>
            </a:lvl1pPr>
          </a:lstStyle>
          <a:p>
            <a:endParaRPr lang="en-US" altLang="ja-JP" dirty="0"/>
          </a:p>
        </p:txBody>
      </p:sp>
      <p:sp>
        <p:nvSpPr>
          <p:cNvPr id="6" name="フッター プレースホルダー 5">
            <a:extLst>
              <a:ext uri="{FF2B5EF4-FFF2-40B4-BE49-F238E27FC236}">
                <a16:creationId xmlns:a16="http://schemas.microsoft.com/office/drawing/2014/main" id="{3E56DBBE-62EE-4A56-BCD3-51727410951E}"/>
              </a:ext>
            </a:extLst>
          </p:cNvPr>
          <p:cNvSpPr>
            <a:spLocks noGrp="1"/>
          </p:cNvSpPr>
          <p:nvPr>
            <p:ph type="ftr" sz="quarter" idx="12"/>
          </p:nvPr>
        </p:nvSpPr>
        <p:spPr/>
        <p:txBody>
          <a:bodyPr/>
          <a:lstStyle>
            <a:lvl1pPr>
              <a:defRPr>
                <a:solidFill>
                  <a:schemeClr val="bg1"/>
                </a:solidFill>
              </a:defRPr>
            </a:lvl1pPr>
          </a:lstStyle>
          <a:p>
            <a:endParaRPr lang="en-US" altLang="ja-JP" dirty="0"/>
          </a:p>
        </p:txBody>
      </p:sp>
      <p:sp>
        <p:nvSpPr>
          <p:cNvPr id="25" name="テキスト プレースホルダー 24">
            <a:extLst>
              <a:ext uri="{FF2B5EF4-FFF2-40B4-BE49-F238E27FC236}">
                <a16:creationId xmlns:a16="http://schemas.microsoft.com/office/drawing/2014/main" id="{60C01128-DA0E-40EA-9724-84FEF83636F9}"/>
              </a:ext>
            </a:extLst>
          </p:cNvPr>
          <p:cNvSpPr>
            <a:spLocks noGrp="1"/>
          </p:cNvSpPr>
          <p:nvPr>
            <p:ph type="body" sz="quarter" idx="13" hasCustomPrompt="1"/>
          </p:nvPr>
        </p:nvSpPr>
        <p:spPr>
          <a:xfrm>
            <a:off x="1294973" y="3813976"/>
            <a:ext cx="9602059" cy="1872257"/>
          </a:xfrm>
        </p:spPr>
        <p:txBody>
          <a:bodyPr/>
          <a:lstStyle>
            <a:lvl1pPr marL="0" indent="0" algn="ctr">
              <a:buNone/>
              <a:defRPr>
                <a:solidFill>
                  <a:schemeClr val="bg1"/>
                </a:solidFill>
              </a:defRPr>
            </a:lvl1pPr>
          </a:lstStyle>
          <a:p>
            <a:pPr lvl="0"/>
            <a:r>
              <a:rPr kumimoji="1" lang="en-US" altLang="ja-JP" dirty="0"/>
              <a:t>Click to edit</a:t>
            </a:r>
          </a:p>
          <a:p>
            <a:pPr lvl="0"/>
            <a:r>
              <a:rPr kumimoji="1" lang="en-US" altLang="ja-JP" dirty="0"/>
              <a:t>Master subtitle style</a:t>
            </a:r>
            <a:endParaRPr kumimoji="1" lang="ja-JP" altLang="en-US" dirty="0"/>
          </a:p>
        </p:txBody>
      </p:sp>
    </p:spTree>
    <p:extLst>
      <p:ext uri="{BB962C8B-B14F-4D97-AF65-F5344CB8AC3E}">
        <p14:creationId xmlns:p14="http://schemas.microsoft.com/office/powerpoint/2010/main" val="35769420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3_Title and Content">
    <p:bg>
      <p:bgPr>
        <a:solidFill>
          <a:schemeClr val="accent1"/>
        </a:solidFill>
        <a:effectLst/>
      </p:bgPr>
    </p:bg>
    <p:spTree>
      <p:nvGrpSpPr>
        <p:cNvPr id="1" name=""/>
        <p:cNvGrpSpPr/>
        <p:nvPr/>
      </p:nvGrpSpPr>
      <p:grpSpPr>
        <a:xfrm>
          <a:off x="0" y="0"/>
          <a:ext cx="0" cy="0"/>
          <a:chOff x="0" y="0"/>
          <a:chExt cx="0" cy="0"/>
        </a:xfrm>
      </p:grpSpPr>
      <p:sp>
        <p:nvSpPr>
          <p:cNvPr id="21" name="Rectangle 3">
            <a:extLst>
              <a:ext uri="{FF2B5EF4-FFF2-40B4-BE49-F238E27FC236}">
                <a16:creationId xmlns:a16="http://schemas.microsoft.com/office/drawing/2014/main" id="{47E35D54-94BA-8040-9938-B59FFCA6D2EA}"/>
              </a:ext>
            </a:extLst>
          </p:cNvPr>
          <p:cNvSpPr>
            <a:spLocks noGrp="1" noChangeArrowheads="1"/>
          </p:cNvSpPr>
          <p:nvPr>
            <p:ph type="ctrTitle" hasCustomPrompt="1"/>
          </p:nvPr>
        </p:nvSpPr>
        <p:spPr>
          <a:xfrm>
            <a:off x="276225" y="2423319"/>
            <a:ext cx="11639551" cy="2011362"/>
          </a:xfrm>
          <a:noFill/>
        </p:spPr>
        <p:txBody>
          <a:bodyPr anchor="t"/>
          <a:lstStyle>
            <a:lvl1pPr marL="0" indent="0" algn="ctr">
              <a:defRPr sz="13800">
                <a:latin typeface="+mj-ea"/>
                <a:ea typeface="+mj-ea"/>
                <a:cs typeface="Meiryo UI" panose="020B0604030504040204" pitchFamily="50" charset="-128"/>
              </a:defRPr>
            </a:lvl1pPr>
          </a:lstStyle>
          <a:p>
            <a:pPr lvl="0"/>
            <a:r>
              <a:rPr lang="ja-JP" altLang="en-US" noProof="0" dirty="0"/>
              <a:t>大事な単語</a:t>
            </a:r>
            <a:endParaRPr lang="en-US" altLang="ja-JP" noProof="0" dirty="0"/>
          </a:p>
        </p:txBody>
      </p:sp>
      <p:sp>
        <p:nvSpPr>
          <p:cNvPr id="5" name="日付プレースホルダー 4">
            <a:extLst>
              <a:ext uri="{FF2B5EF4-FFF2-40B4-BE49-F238E27FC236}">
                <a16:creationId xmlns:a16="http://schemas.microsoft.com/office/drawing/2014/main" id="{0C706259-C074-4331-8425-AD4D7A00B03E}"/>
              </a:ext>
            </a:extLst>
          </p:cNvPr>
          <p:cNvSpPr>
            <a:spLocks noGrp="1"/>
          </p:cNvSpPr>
          <p:nvPr>
            <p:ph type="dt" sz="half" idx="11"/>
          </p:nvPr>
        </p:nvSpPr>
        <p:spPr>
          <a:xfrm>
            <a:off x="1" y="6673850"/>
            <a:ext cx="1339851" cy="184150"/>
          </a:xfrm>
        </p:spPr>
        <p:txBody>
          <a:bodyPr/>
          <a:lstStyle>
            <a:lvl1pPr>
              <a:defRPr>
                <a:solidFill>
                  <a:schemeClr val="bg1"/>
                </a:solidFill>
              </a:defRPr>
            </a:lvl1pPr>
          </a:lstStyle>
          <a:p>
            <a:endParaRPr lang="en-US" altLang="ja-JP" dirty="0"/>
          </a:p>
        </p:txBody>
      </p:sp>
      <p:sp>
        <p:nvSpPr>
          <p:cNvPr id="6" name="フッター プレースホルダー 5">
            <a:extLst>
              <a:ext uri="{FF2B5EF4-FFF2-40B4-BE49-F238E27FC236}">
                <a16:creationId xmlns:a16="http://schemas.microsoft.com/office/drawing/2014/main" id="{3E56DBBE-62EE-4A56-BCD3-51727410951E}"/>
              </a:ext>
            </a:extLst>
          </p:cNvPr>
          <p:cNvSpPr>
            <a:spLocks noGrp="1"/>
          </p:cNvSpPr>
          <p:nvPr>
            <p:ph type="ftr" sz="quarter" idx="12"/>
          </p:nvPr>
        </p:nvSpPr>
        <p:spPr/>
        <p:txBody>
          <a:bodyPr/>
          <a:lstStyle>
            <a:lvl1pPr>
              <a:defRPr>
                <a:solidFill>
                  <a:schemeClr val="bg1"/>
                </a:solidFill>
              </a:defRPr>
            </a:lvl1pPr>
          </a:lstStyle>
          <a:p>
            <a:endParaRPr lang="en-US" altLang="ja-JP" dirty="0"/>
          </a:p>
        </p:txBody>
      </p:sp>
    </p:spTree>
    <p:extLst>
      <p:ext uri="{BB962C8B-B14F-4D97-AF65-F5344CB8AC3E}">
        <p14:creationId xmlns:p14="http://schemas.microsoft.com/office/powerpoint/2010/main" val="1153133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A1FDA9A-DADE-43FC-9A23-076327CF17DB}"/>
              </a:ext>
            </a:extLst>
          </p:cNvPr>
          <p:cNvSpPr>
            <a:spLocks noGrp="1"/>
          </p:cNvSpPr>
          <p:nvPr>
            <p:ph type="title" hasCustomPrompt="1"/>
          </p:nvPr>
        </p:nvSpPr>
        <p:spPr>
          <a:xfrm>
            <a:off x="0" y="-1"/>
            <a:ext cx="12192000" cy="1008000"/>
          </a:xfrm>
        </p:spPr>
        <p:txBody>
          <a:bodyPr anchor="b" anchorCtr="0"/>
          <a:lstStyle>
            <a:lvl1pPr>
              <a:defRPr>
                <a:latin typeface="+mj-ea"/>
                <a:ea typeface="+mj-ea"/>
              </a:defRPr>
            </a:lvl1pPr>
          </a:lstStyle>
          <a:p>
            <a:r>
              <a:rPr lang="ja-JP" altLang="en-US" dirty="0"/>
              <a:t>タイトル</a:t>
            </a:r>
          </a:p>
        </p:txBody>
      </p:sp>
      <p:sp>
        <p:nvSpPr>
          <p:cNvPr id="2" name="Rectangle 5">
            <a:extLst>
              <a:ext uri="{FF2B5EF4-FFF2-40B4-BE49-F238E27FC236}">
                <a16:creationId xmlns:a16="http://schemas.microsoft.com/office/drawing/2014/main" id="{45A60EF4-B88F-4E1B-934D-742BAFA705E2}"/>
              </a:ext>
            </a:extLst>
          </p:cNvPr>
          <p:cNvSpPr>
            <a:spLocks noGrp="1" noChangeArrowheads="1"/>
          </p:cNvSpPr>
          <p:nvPr>
            <p:ph type="sldNum" sz="quarter" idx="10"/>
          </p:nvPr>
        </p:nvSpPr>
        <p:spPr>
          <a:ln/>
        </p:spPr>
        <p:txBody>
          <a:bodyPr/>
          <a:lstStyle>
            <a:lvl1pPr>
              <a:defRPr/>
            </a:lvl1pPr>
          </a:lstStyle>
          <a:p>
            <a:fld id="{704D0513-B9C4-4C6A-BE8D-923E6EE2B8F7}" type="slidenum">
              <a:rPr lang="en-US" altLang="ja-JP"/>
              <a:pPr/>
              <a:t>‹#›</a:t>
            </a:fld>
            <a:endParaRPr lang="en-US" altLang="ja-JP" dirty="0"/>
          </a:p>
        </p:txBody>
      </p:sp>
      <p:sp>
        <p:nvSpPr>
          <p:cNvPr id="3" name="Rectangle 6">
            <a:extLst>
              <a:ext uri="{FF2B5EF4-FFF2-40B4-BE49-F238E27FC236}">
                <a16:creationId xmlns:a16="http://schemas.microsoft.com/office/drawing/2014/main" id="{E74EF59A-81FB-4C9E-86BC-D0CD92BF25A2}"/>
              </a:ext>
            </a:extLst>
          </p:cNvPr>
          <p:cNvSpPr>
            <a:spLocks noGrp="1" noChangeArrowheads="1"/>
          </p:cNvSpPr>
          <p:nvPr>
            <p:ph type="ftr" sz="quarter" idx="11"/>
          </p:nvPr>
        </p:nvSpPr>
        <p:spPr>
          <a:ln/>
        </p:spPr>
        <p:txBody>
          <a:bodyPr/>
          <a:lstStyle>
            <a:lvl1pPr>
              <a:defRPr/>
            </a:lvl1pPr>
          </a:lstStyle>
          <a:p>
            <a:endParaRPr lang="en-US" altLang="ja-JP" dirty="0"/>
          </a:p>
        </p:txBody>
      </p:sp>
      <p:sp>
        <p:nvSpPr>
          <p:cNvPr id="4" name="Rectangle 7">
            <a:extLst>
              <a:ext uri="{FF2B5EF4-FFF2-40B4-BE49-F238E27FC236}">
                <a16:creationId xmlns:a16="http://schemas.microsoft.com/office/drawing/2014/main" id="{3C0BC728-3F71-488E-9484-57D69E0B2BB4}"/>
              </a:ext>
            </a:extLst>
          </p:cNvPr>
          <p:cNvSpPr>
            <a:spLocks noGrp="1" noChangeArrowheads="1"/>
          </p:cNvSpPr>
          <p:nvPr>
            <p:ph type="dt" sz="half" idx="12"/>
          </p:nvPr>
        </p:nvSpPr>
        <p:spPr>
          <a:ln/>
        </p:spPr>
        <p:txBody>
          <a:bodyPr/>
          <a:lstStyle>
            <a:lvl1pPr>
              <a:defRPr/>
            </a:lvl1pPr>
          </a:lstStyle>
          <a:p>
            <a:endParaRPr lang="en-US" altLang="ja-JP" dirty="0"/>
          </a:p>
        </p:txBody>
      </p:sp>
    </p:spTree>
    <p:extLst>
      <p:ext uri="{BB962C8B-B14F-4D97-AF65-F5344CB8AC3E}">
        <p14:creationId xmlns:p14="http://schemas.microsoft.com/office/powerpoint/2010/main" val="7149635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3"/>
            <a:ext cx="12192000" cy="1008000"/>
          </a:xfrm>
        </p:spPr>
        <p:txBody>
          <a:bodyPr/>
          <a:lstStyle>
            <a:lvl1pPr>
              <a:defRPr>
                <a:latin typeface="+mj-ea"/>
                <a:ea typeface="+mj-ea"/>
              </a:defRPr>
            </a:lvl1pPr>
          </a:lstStyle>
          <a:p>
            <a:r>
              <a:rPr lang="ja-JP" altLang="en-US" dirty="0"/>
              <a:t>タイトル</a:t>
            </a:r>
          </a:p>
        </p:txBody>
      </p:sp>
      <p:sp>
        <p:nvSpPr>
          <p:cNvPr id="3" name="Content Placeholder 2"/>
          <p:cNvSpPr>
            <a:spLocks noGrp="1"/>
          </p:cNvSpPr>
          <p:nvPr>
            <p:ph idx="1" hasCustomPrompt="1"/>
          </p:nvPr>
        </p:nvSpPr>
        <p:spPr>
          <a:xfrm>
            <a:off x="565779" y="1268760"/>
            <a:ext cx="11060443" cy="936104"/>
          </a:xfrm>
        </p:spPr>
        <p:txBody>
          <a:bodyPr/>
          <a:lstStyle>
            <a:lvl1pPr marL="0" indent="0">
              <a:buNone/>
              <a:defRPr sz="2800" b="1">
                <a:latin typeface="+mn-ea"/>
                <a:ea typeface="+mn-ea"/>
              </a:defRPr>
            </a:lvl1pPr>
            <a:lvl5pPr>
              <a:defRPr b="0">
                <a:latin typeface="+mn-ea"/>
                <a:ea typeface="+mn-ea"/>
              </a:defRPr>
            </a:lvl5pPr>
          </a:lstStyle>
          <a:p>
            <a:pPr lvl="0"/>
            <a:r>
              <a:rPr lang="ja-JP" altLang="en-US" dirty="0"/>
              <a:t>メッセージ</a:t>
            </a:r>
            <a:endParaRPr lang="en-US" altLang="ja-JP" dirty="0"/>
          </a:p>
        </p:txBody>
      </p:sp>
      <p:sp>
        <p:nvSpPr>
          <p:cNvPr id="4" name="Rectangle 5">
            <a:extLst>
              <a:ext uri="{FF2B5EF4-FFF2-40B4-BE49-F238E27FC236}">
                <a16:creationId xmlns:a16="http://schemas.microsoft.com/office/drawing/2014/main" id="{857B54E9-7E5B-422B-A58B-40FC1A0F4F84}"/>
              </a:ext>
            </a:extLst>
          </p:cNvPr>
          <p:cNvSpPr>
            <a:spLocks noGrp="1" noChangeArrowheads="1"/>
          </p:cNvSpPr>
          <p:nvPr>
            <p:ph type="sldNum" sz="quarter" idx="10"/>
          </p:nvPr>
        </p:nvSpPr>
        <p:spPr>
          <a:ln/>
        </p:spPr>
        <p:txBody>
          <a:bodyPr/>
          <a:lstStyle>
            <a:lvl1pPr>
              <a:defRPr/>
            </a:lvl1pPr>
          </a:lstStyle>
          <a:p>
            <a:fld id="{F7D9C81F-6F51-475F-ABDF-7FEE4B0A1340}" type="slidenum">
              <a:rPr lang="en-US" altLang="ja-JP"/>
              <a:pPr/>
              <a:t>‹#›</a:t>
            </a:fld>
            <a:endParaRPr lang="en-US" altLang="ja-JP" dirty="0"/>
          </a:p>
        </p:txBody>
      </p:sp>
      <p:sp>
        <p:nvSpPr>
          <p:cNvPr id="5" name="Rectangle 6">
            <a:extLst>
              <a:ext uri="{FF2B5EF4-FFF2-40B4-BE49-F238E27FC236}">
                <a16:creationId xmlns:a16="http://schemas.microsoft.com/office/drawing/2014/main" id="{A6B0584B-6487-401F-B70B-5DF78D40969E}"/>
              </a:ext>
            </a:extLst>
          </p:cNvPr>
          <p:cNvSpPr>
            <a:spLocks noGrp="1" noChangeArrowheads="1"/>
          </p:cNvSpPr>
          <p:nvPr>
            <p:ph type="ftr" sz="quarter" idx="11"/>
          </p:nvPr>
        </p:nvSpPr>
        <p:spPr>
          <a:ln/>
        </p:spPr>
        <p:txBody>
          <a:bodyPr/>
          <a:lstStyle>
            <a:lvl1pPr>
              <a:defRPr/>
            </a:lvl1pPr>
          </a:lstStyle>
          <a:p>
            <a:endParaRPr lang="en-US" altLang="ja-JP" dirty="0"/>
          </a:p>
        </p:txBody>
      </p:sp>
      <p:sp>
        <p:nvSpPr>
          <p:cNvPr id="6" name="Rectangle 7">
            <a:extLst>
              <a:ext uri="{FF2B5EF4-FFF2-40B4-BE49-F238E27FC236}">
                <a16:creationId xmlns:a16="http://schemas.microsoft.com/office/drawing/2014/main" id="{5D36CF7C-201B-40F9-99B8-A4D05C2FF194}"/>
              </a:ext>
            </a:extLst>
          </p:cNvPr>
          <p:cNvSpPr>
            <a:spLocks noGrp="1" noChangeArrowheads="1"/>
          </p:cNvSpPr>
          <p:nvPr>
            <p:ph type="dt" sz="half" idx="12"/>
          </p:nvPr>
        </p:nvSpPr>
        <p:spPr>
          <a:ln/>
        </p:spPr>
        <p:txBody>
          <a:bodyPr/>
          <a:lstStyle>
            <a:lvl1pPr>
              <a:defRPr/>
            </a:lvl1pPr>
          </a:lstStyle>
          <a:p>
            <a:endParaRPr lang="en-US" altLang="ja-JP" dirty="0"/>
          </a:p>
        </p:txBody>
      </p:sp>
    </p:spTree>
    <p:extLst>
      <p:ext uri="{BB962C8B-B14F-4D97-AF65-F5344CB8AC3E}">
        <p14:creationId xmlns:p14="http://schemas.microsoft.com/office/powerpoint/2010/main" val="29295318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Agenda">
    <p:spTree>
      <p:nvGrpSpPr>
        <p:cNvPr id="1" name=""/>
        <p:cNvGrpSpPr/>
        <p:nvPr/>
      </p:nvGrpSpPr>
      <p:grpSpPr>
        <a:xfrm>
          <a:off x="0" y="0"/>
          <a:ext cx="0" cy="0"/>
          <a:chOff x="0" y="0"/>
          <a:chExt cx="0" cy="0"/>
        </a:xfrm>
      </p:grpSpPr>
      <p:sp>
        <p:nvSpPr>
          <p:cNvPr id="4" name="フッター プレースホルダー 3">
            <a:extLst>
              <a:ext uri="{FF2B5EF4-FFF2-40B4-BE49-F238E27FC236}">
                <a16:creationId xmlns:a16="http://schemas.microsoft.com/office/drawing/2014/main" id="{7C9A5AD4-9CFA-450F-845F-C8896EB44DDC}"/>
              </a:ext>
            </a:extLst>
          </p:cNvPr>
          <p:cNvSpPr>
            <a:spLocks noGrp="1"/>
          </p:cNvSpPr>
          <p:nvPr>
            <p:ph type="ftr" sz="quarter" idx="11"/>
          </p:nvPr>
        </p:nvSpPr>
        <p:spPr/>
        <p:txBody>
          <a:bodyPr/>
          <a:lstStyle/>
          <a:p>
            <a:endParaRPr lang="en-US" altLang="ja-JP" dirty="0"/>
          </a:p>
        </p:txBody>
      </p:sp>
      <p:sp>
        <p:nvSpPr>
          <p:cNvPr id="5" name="日付プレースホルダー 4">
            <a:extLst>
              <a:ext uri="{FF2B5EF4-FFF2-40B4-BE49-F238E27FC236}">
                <a16:creationId xmlns:a16="http://schemas.microsoft.com/office/drawing/2014/main" id="{4B4BCC93-3B47-4DC4-82E7-BB93A6CA270C}"/>
              </a:ext>
            </a:extLst>
          </p:cNvPr>
          <p:cNvSpPr>
            <a:spLocks noGrp="1"/>
          </p:cNvSpPr>
          <p:nvPr>
            <p:ph type="dt" sz="half" idx="12"/>
          </p:nvPr>
        </p:nvSpPr>
        <p:spPr/>
        <p:txBody>
          <a:bodyPr/>
          <a:lstStyle/>
          <a:p>
            <a:endParaRPr lang="en-US" altLang="ja-JP" dirty="0"/>
          </a:p>
        </p:txBody>
      </p:sp>
      <p:sp>
        <p:nvSpPr>
          <p:cNvPr id="6" name="タイトル 1">
            <a:extLst>
              <a:ext uri="{FF2B5EF4-FFF2-40B4-BE49-F238E27FC236}">
                <a16:creationId xmlns:a16="http://schemas.microsoft.com/office/drawing/2014/main" id="{FF0811AD-1F75-4A6F-8BD8-E5CEB3BE64B0}"/>
              </a:ext>
            </a:extLst>
          </p:cNvPr>
          <p:cNvSpPr txBox="1">
            <a:spLocks/>
          </p:cNvSpPr>
          <p:nvPr userDrawn="1"/>
        </p:nvSpPr>
        <p:spPr bwMode="auto">
          <a:xfrm>
            <a:off x="3935760" y="0"/>
            <a:ext cx="8256240" cy="1008000"/>
          </a:xfrm>
          <a:prstGeom prst="rect">
            <a:avLst/>
          </a:prstGeom>
          <a:solidFill>
            <a:schemeClr val="accent1"/>
          </a:solidFill>
          <a:ln>
            <a:noFill/>
          </a:ln>
          <a:effectLst/>
        </p:spPr>
        <p:txBody>
          <a:bodyPr vert="horz" wrap="square" lIns="91440" tIns="45720" rIns="91440" bIns="45720" numCol="1" anchor="b" anchorCtr="0" compatLnSpc="1">
            <a:prstTxWarp prst="textNoShape">
              <a:avLst/>
            </a:prstTxWarp>
          </a:bodyPr>
          <a:lstStyle>
            <a:lvl1pPr marL="267891" indent="0" algn="l" rtl="0" eaLnBrk="0" fontAlgn="base" hangingPunct="0">
              <a:lnSpc>
                <a:spcPct val="90000"/>
              </a:lnSpc>
              <a:spcBef>
                <a:spcPct val="0"/>
              </a:spcBef>
              <a:spcAft>
                <a:spcPct val="0"/>
              </a:spcAft>
              <a:defRPr sz="4800" b="1" kern="1200">
                <a:solidFill>
                  <a:schemeClr val="bg1"/>
                </a:solidFill>
                <a:latin typeface="+mj-lt"/>
                <a:ea typeface="Meiryo UI" panose="020B0604030504040204" pitchFamily="50" charset="-128"/>
                <a:cs typeface="Meiryo UI" panose="020B0604030504040204" pitchFamily="50" charset="-128"/>
              </a:defRPr>
            </a:lvl1pPr>
            <a:lvl2pPr algn="l" rtl="0" eaLnBrk="0" fontAlgn="base" hangingPunct="0">
              <a:lnSpc>
                <a:spcPct val="90000"/>
              </a:lnSpc>
              <a:spcBef>
                <a:spcPct val="0"/>
              </a:spcBef>
              <a:spcAft>
                <a:spcPct val="0"/>
              </a:spcAft>
              <a:defRPr sz="1500" b="1">
                <a:solidFill>
                  <a:schemeClr val="tx1"/>
                </a:solidFill>
                <a:latin typeface="Meiryo UI" panose="020B0604030504040204" pitchFamily="50" charset="-128"/>
                <a:ea typeface="Meiryo UI" panose="020B0604030504040204" pitchFamily="50" charset="-128"/>
                <a:cs typeface="Meiryo UI" panose="020B0604030504040204" pitchFamily="50" charset="-128"/>
              </a:defRPr>
            </a:lvl2pPr>
            <a:lvl3pPr algn="l" rtl="0" eaLnBrk="0" fontAlgn="base" hangingPunct="0">
              <a:lnSpc>
                <a:spcPct val="90000"/>
              </a:lnSpc>
              <a:spcBef>
                <a:spcPct val="0"/>
              </a:spcBef>
              <a:spcAft>
                <a:spcPct val="0"/>
              </a:spcAft>
              <a:defRPr sz="1500" b="1">
                <a:solidFill>
                  <a:schemeClr val="tx1"/>
                </a:solidFill>
                <a:latin typeface="Meiryo UI" panose="020B0604030504040204" pitchFamily="50" charset="-128"/>
                <a:ea typeface="Meiryo UI" panose="020B0604030504040204" pitchFamily="50" charset="-128"/>
                <a:cs typeface="Meiryo UI" panose="020B0604030504040204" pitchFamily="50" charset="-128"/>
              </a:defRPr>
            </a:lvl3pPr>
            <a:lvl4pPr algn="l" rtl="0" eaLnBrk="0" fontAlgn="base" hangingPunct="0">
              <a:lnSpc>
                <a:spcPct val="90000"/>
              </a:lnSpc>
              <a:spcBef>
                <a:spcPct val="0"/>
              </a:spcBef>
              <a:spcAft>
                <a:spcPct val="0"/>
              </a:spcAft>
              <a:defRPr sz="1500" b="1">
                <a:solidFill>
                  <a:schemeClr val="tx1"/>
                </a:solidFill>
                <a:latin typeface="Meiryo UI" panose="020B0604030504040204" pitchFamily="50" charset="-128"/>
                <a:ea typeface="Meiryo UI" panose="020B0604030504040204" pitchFamily="50" charset="-128"/>
                <a:cs typeface="Meiryo UI" panose="020B0604030504040204" pitchFamily="50" charset="-128"/>
              </a:defRPr>
            </a:lvl4pPr>
            <a:lvl5pPr algn="l" rtl="0" eaLnBrk="0" fontAlgn="base" hangingPunct="0">
              <a:lnSpc>
                <a:spcPct val="90000"/>
              </a:lnSpc>
              <a:spcBef>
                <a:spcPct val="0"/>
              </a:spcBef>
              <a:spcAft>
                <a:spcPct val="0"/>
              </a:spcAft>
              <a:defRPr sz="1500" b="1">
                <a:solidFill>
                  <a:schemeClr val="tx1"/>
                </a:solidFill>
                <a:latin typeface="Meiryo UI" panose="020B0604030504040204" pitchFamily="50" charset="-128"/>
                <a:ea typeface="Meiryo UI" panose="020B0604030504040204" pitchFamily="50" charset="-128"/>
                <a:cs typeface="Meiryo UI" panose="020B0604030504040204" pitchFamily="50" charset="-128"/>
              </a:defRPr>
            </a:lvl5pPr>
            <a:lvl6pPr marL="342900" algn="l" rtl="0" fontAlgn="base">
              <a:lnSpc>
                <a:spcPct val="90000"/>
              </a:lnSpc>
              <a:spcBef>
                <a:spcPct val="0"/>
              </a:spcBef>
              <a:spcAft>
                <a:spcPct val="0"/>
              </a:spcAft>
              <a:defRPr sz="1500">
                <a:solidFill>
                  <a:schemeClr val="tx1"/>
                </a:solidFill>
                <a:latin typeface="Verdana" panose="020B0604030504040204" pitchFamily="34" charset="0"/>
                <a:ea typeface="HGP創英角ｺﾞｼｯｸUB" pitchFamily="50" charset="-128"/>
              </a:defRPr>
            </a:lvl6pPr>
            <a:lvl7pPr marL="685800" algn="l" rtl="0" fontAlgn="base">
              <a:lnSpc>
                <a:spcPct val="90000"/>
              </a:lnSpc>
              <a:spcBef>
                <a:spcPct val="0"/>
              </a:spcBef>
              <a:spcAft>
                <a:spcPct val="0"/>
              </a:spcAft>
              <a:defRPr sz="1500">
                <a:solidFill>
                  <a:schemeClr val="tx1"/>
                </a:solidFill>
                <a:latin typeface="Verdana" panose="020B0604030504040204" pitchFamily="34" charset="0"/>
                <a:ea typeface="HGP創英角ｺﾞｼｯｸUB" pitchFamily="50" charset="-128"/>
              </a:defRPr>
            </a:lvl7pPr>
            <a:lvl8pPr marL="1028700" algn="l" rtl="0" fontAlgn="base">
              <a:lnSpc>
                <a:spcPct val="90000"/>
              </a:lnSpc>
              <a:spcBef>
                <a:spcPct val="0"/>
              </a:spcBef>
              <a:spcAft>
                <a:spcPct val="0"/>
              </a:spcAft>
              <a:defRPr sz="1500">
                <a:solidFill>
                  <a:schemeClr val="tx1"/>
                </a:solidFill>
                <a:latin typeface="Verdana" panose="020B0604030504040204" pitchFamily="34" charset="0"/>
                <a:ea typeface="HGP創英角ｺﾞｼｯｸUB" pitchFamily="50" charset="-128"/>
              </a:defRPr>
            </a:lvl8pPr>
            <a:lvl9pPr marL="1371600" algn="l" rtl="0" fontAlgn="base">
              <a:lnSpc>
                <a:spcPct val="90000"/>
              </a:lnSpc>
              <a:spcBef>
                <a:spcPct val="0"/>
              </a:spcBef>
              <a:spcAft>
                <a:spcPct val="0"/>
              </a:spcAft>
              <a:defRPr sz="1500">
                <a:solidFill>
                  <a:schemeClr val="tx1"/>
                </a:solidFill>
                <a:latin typeface="Verdana" panose="020B0604030504040204" pitchFamily="34" charset="0"/>
                <a:ea typeface="HGP創英角ｺﾞｼｯｸUB" pitchFamily="50" charset="-128"/>
              </a:defRPr>
            </a:lvl9pPr>
          </a:lstStyle>
          <a:p>
            <a:r>
              <a:rPr kumimoji="1" lang="en-US" altLang="ja-JP" dirty="0"/>
              <a:t>Agenda</a:t>
            </a:r>
            <a:endParaRPr kumimoji="1" lang="ja-JP" altLang="en-US" dirty="0"/>
          </a:p>
        </p:txBody>
      </p:sp>
      <p:sp>
        <p:nvSpPr>
          <p:cNvPr id="3" name="スライド番号プレースホルダー 2">
            <a:extLst>
              <a:ext uri="{FF2B5EF4-FFF2-40B4-BE49-F238E27FC236}">
                <a16:creationId xmlns:a16="http://schemas.microsoft.com/office/drawing/2014/main" id="{A04B6A24-B159-47F5-8A5B-722A95F56029}"/>
              </a:ext>
            </a:extLst>
          </p:cNvPr>
          <p:cNvSpPr>
            <a:spLocks noGrp="1"/>
          </p:cNvSpPr>
          <p:nvPr>
            <p:ph type="sldNum" sz="quarter" idx="10"/>
          </p:nvPr>
        </p:nvSpPr>
        <p:spPr/>
        <p:txBody>
          <a:bodyPr/>
          <a:lstStyle/>
          <a:p>
            <a:fld id="{94EFC6F0-072C-4C7B-A2B9-91F85E8B1E43}" type="slidenum">
              <a:rPr lang="en-US" altLang="ja-JP" smtClean="0"/>
              <a:pPr/>
              <a:t>‹#›</a:t>
            </a:fld>
            <a:endParaRPr lang="en-US" altLang="ja-JP" dirty="0"/>
          </a:p>
        </p:txBody>
      </p:sp>
      <p:sp>
        <p:nvSpPr>
          <p:cNvPr id="7" name="テキスト ボックス 6">
            <a:extLst>
              <a:ext uri="{FF2B5EF4-FFF2-40B4-BE49-F238E27FC236}">
                <a16:creationId xmlns:a16="http://schemas.microsoft.com/office/drawing/2014/main" id="{788DA08B-0891-468B-BD54-D2FB66676FA8}"/>
              </a:ext>
            </a:extLst>
          </p:cNvPr>
          <p:cNvSpPr txBox="1"/>
          <p:nvPr userDrawn="1"/>
        </p:nvSpPr>
        <p:spPr>
          <a:xfrm>
            <a:off x="4609928" y="1196752"/>
            <a:ext cx="6814664" cy="2362185"/>
          </a:xfrm>
          <a:prstGeom prst="rect">
            <a:avLst/>
          </a:prstGeom>
          <a:noFill/>
        </p:spPr>
        <p:txBody>
          <a:bodyPr wrap="square" rtlCol="0">
            <a:spAutoFit/>
          </a:bodyPr>
          <a:lstStyle/>
          <a:p>
            <a:pPr marL="457200" indent="-457200" algn="l">
              <a:lnSpc>
                <a:spcPct val="150000"/>
              </a:lnSpc>
              <a:buFont typeface="+mj-lt"/>
              <a:buAutoNum type="arabicPeriod"/>
            </a:pPr>
            <a:r>
              <a:rPr kumimoji="1" lang="ja-JP" altLang="en-US" sz="2000" dirty="0">
                <a:latin typeface="+mn-ea"/>
                <a:ea typeface="+mn-ea"/>
              </a:rPr>
              <a:t>本発表のまとめ</a:t>
            </a:r>
            <a:endParaRPr kumimoji="1" lang="en-US" altLang="ja-JP" sz="2000" dirty="0">
              <a:latin typeface="+mn-ea"/>
              <a:ea typeface="+mn-ea"/>
            </a:endParaRPr>
          </a:p>
          <a:p>
            <a:pPr marL="457200" indent="-457200" algn="l">
              <a:lnSpc>
                <a:spcPct val="150000"/>
              </a:lnSpc>
              <a:buFont typeface="+mj-lt"/>
              <a:buAutoNum type="arabicPeriod"/>
            </a:pPr>
            <a:r>
              <a:rPr kumimoji="1" lang="ja-JP" altLang="en-US" sz="2000" dirty="0">
                <a:latin typeface="+mn-ea"/>
                <a:ea typeface="+mn-ea"/>
              </a:rPr>
              <a:t>バンディット問題とは？</a:t>
            </a:r>
            <a:endParaRPr kumimoji="1" lang="en-US" altLang="ja-JP" sz="2000" dirty="0">
              <a:latin typeface="+mn-ea"/>
              <a:ea typeface="+mn-ea"/>
            </a:endParaRPr>
          </a:p>
          <a:p>
            <a:pPr marL="457200" lvl="0" indent="-457200">
              <a:lnSpc>
                <a:spcPct val="150000"/>
              </a:lnSpc>
              <a:buFont typeface="+mj-lt"/>
              <a:buAutoNum type="arabicPeriod"/>
            </a:pPr>
            <a:r>
              <a:rPr kumimoji="1" lang="ja-JP" altLang="en-US" sz="2000" dirty="0">
                <a:latin typeface="+mn-ea"/>
                <a:ea typeface="+mn-ea"/>
              </a:rPr>
              <a:t>バンディット問題を解くアルゴリズム</a:t>
            </a:r>
            <a:endParaRPr kumimoji="1" lang="en-US" altLang="ja-JP" sz="2000" dirty="0">
              <a:latin typeface="+mn-ea"/>
              <a:ea typeface="+mn-ea"/>
            </a:endParaRPr>
          </a:p>
          <a:p>
            <a:pPr marL="457200" lvl="0" indent="-457200">
              <a:lnSpc>
                <a:spcPct val="150000"/>
              </a:lnSpc>
              <a:buFont typeface="+mj-lt"/>
              <a:buAutoNum type="arabicPeriod"/>
            </a:pPr>
            <a:r>
              <a:rPr kumimoji="1" lang="ja-JP" altLang="en-US" sz="2000" dirty="0">
                <a:latin typeface="+mn-ea"/>
                <a:ea typeface="+mn-ea"/>
              </a:rPr>
              <a:t>特徴量を考慮する</a:t>
            </a:r>
            <a:endParaRPr kumimoji="1" lang="en-US" altLang="ja-JP" sz="2000" dirty="0">
              <a:latin typeface="+mn-ea"/>
              <a:ea typeface="+mn-ea"/>
            </a:endParaRPr>
          </a:p>
          <a:p>
            <a:pPr marL="457200" lvl="0" indent="-457200">
              <a:lnSpc>
                <a:spcPct val="150000"/>
              </a:lnSpc>
              <a:buFont typeface="+mj-lt"/>
              <a:buAutoNum type="arabicPeriod"/>
            </a:pPr>
            <a:r>
              <a:rPr kumimoji="1" lang="ja-JP" altLang="en-US" sz="2000" dirty="0">
                <a:latin typeface="+mn-ea"/>
                <a:ea typeface="+mn-ea"/>
              </a:rPr>
              <a:t>本発表のまとめ（再掲）</a:t>
            </a:r>
            <a:endParaRPr kumimoji="1" lang="ja-JP" altLang="en-US" sz="2400" dirty="0">
              <a:latin typeface="+mn-ea"/>
              <a:ea typeface="+mn-ea"/>
            </a:endParaRPr>
          </a:p>
        </p:txBody>
      </p:sp>
      <p:sp>
        <p:nvSpPr>
          <p:cNvPr id="8" name="図プレースホルダー 7">
            <a:extLst>
              <a:ext uri="{FF2B5EF4-FFF2-40B4-BE49-F238E27FC236}">
                <a16:creationId xmlns:a16="http://schemas.microsoft.com/office/drawing/2014/main" id="{F7CC66DF-1657-4A8C-BBA6-E16A1D74D983}"/>
              </a:ext>
            </a:extLst>
          </p:cNvPr>
          <p:cNvSpPr>
            <a:spLocks noGrp="1"/>
          </p:cNvSpPr>
          <p:nvPr>
            <p:ph type="pic" sz="quarter" idx="13"/>
          </p:nvPr>
        </p:nvSpPr>
        <p:spPr>
          <a:xfrm>
            <a:off x="0" y="0"/>
            <a:ext cx="3935760" cy="6858000"/>
          </a:xfrm>
        </p:spPr>
        <p:txBody>
          <a:bodyPr/>
          <a:lstStyle/>
          <a:p>
            <a:endParaRPr kumimoji="1" lang="ja-JP" altLang="en-US" dirty="0"/>
          </a:p>
        </p:txBody>
      </p:sp>
    </p:spTree>
    <p:extLst>
      <p:ext uri="{BB962C8B-B14F-4D97-AF65-F5344CB8AC3E}">
        <p14:creationId xmlns:p14="http://schemas.microsoft.com/office/powerpoint/2010/main" val="170989765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1779427-C806-4279-8217-8D43E36C31CC}"/>
              </a:ext>
            </a:extLst>
          </p:cNvPr>
          <p:cNvSpPr>
            <a:spLocks noGrp="1" noChangeArrowheads="1"/>
          </p:cNvSpPr>
          <p:nvPr>
            <p:ph type="title"/>
          </p:nvPr>
        </p:nvSpPr>
        <p:spPr bwMode="auto">
          <a:xfrm>
            <a:off x="0" y="0"/>
            <a:ext cx="12192000" cy="1008000"/>
          </a:xfrm>
          <a:prstGeom prst="rect">
            <a:avLst/>
          </a:prstGeom>
          <a:solidFill>
            <a:schemeClr val="accent1"/>
          </a:solidFill>
          <a:ln>
            <a:noFill/>
          </a:ln>
          <a:effectLst/>
        </p:spPr>
        <p:txBody>
          <a:bodyPr vert="horz" wrap="square" lIns="91440" tIns="45720" rIns="91440" bIns="45720" numCol="1" anchor="b" anchorCtr="0" compatLnSpc="1">
            <a:prstTxWarp prst="textNoShape">
              <a:avLst/>
            </a:prstTxWarp>
          </a:bodyPr>
          <a:lstStyle/>
          <a:p>
            <a:pPr lvl="0"/>
            <a:r>
              <a:rPr lang="en-US" altLang="ja-JP" dirty="0"/>
              <a:t>Click to edit Master title style</a:t>
            </a:r>
          </a:p>
        </p:txBody>
      </p:sp>
      <p:sp>
        <p:nvSpPr>
          <p:cNvPr id="1027" name="Rectangle 3">
            <a:extLst>
              <a:ext uri="{FF2B5EF4-FFF2-40B4-BE49-F238E27FC236}">
                <a16:creationId xmlns:a16="http://schemas.microsoft.com/office/drawing/2014/main" id="{C21C656D-D70C-497B-A732-EB1F1FDA6AC2}"/>
              </a:ext>
            </a:extLst>
          </p:cNvPr>
          <p:cNvSpPr>
            <a:spLocks noGrp="1" noChangeArrowheads="1"/>
          </p:cNvSpPr>
          <p:nvPr>
            <p:ph type="body" idx="1"/>
          </p:nvPr>
        </p:nvSpPr>
        <p:spPr bwMode="auto">
          <a:xfrm>
            <a:off x="239351" y="1124743"/>
            <a:ext cx="11586468" cy="540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ja-JP" dirty="0"/>
              <a:t>Click to edit Master text styles</a:t>
            </a:r>
          </a:p>
          <a:p>
            <a:pPr lvl="1"/>
            <a:r>
              <a:rPr lang="en-US" altLang="ja-JP" dirty="0"/>
              <a:t>Second level</a:t>
            </a:r>
          </a:p>
          <a:p>
            <a:pPr lvl="2"/>
            <a:r>
              <a:rPr lang="en-US" altLang="ja-JP" dirty="0"/>
              <a:t>Third level</a:t>
            </a:r>
          </a:p>
        </p:txBody>
      </p:sp>
      <p:sp>
        <p:nvSpPr>
          <p:cNvPr id="4101" name="Rectangle 5">
            <a:extLst>
              <a:ext uri="{FF2B5EF4-FFF2-40B4-BE49-F238E27FC236}">
                <a16:creationId xmlns:a16="http://schemas.microsoft.com/office/drawing/2014/main" id="{A4008A5C-2E7F-4CE3-8FFF-43F84E67D972}"/>
              </a:ext>
            </a:extLst>
          </p:cNvPr>
          <p:cNvSpPr>
            <a:spLocks noGrp="1" noChangeArrowheads="1"/>
          </p:cNvSpPr>
          <p:nvPr>
            <p:ph type="sldNum" sz="quarter" idx="4"/>
          </p:nvPr>
        </p:nvSpPr>
        <p:spPr bwMode="black">
          <a:xfrm>
            <a:off x="10224460" y="0"/>
            <a:ext cx="1679509" cy="7970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lvl1pPr algn="r" eaLnBrk="1" hangingPunct="1">
              <a:defRPr sz="4000" b="1">
                <a:solidFill>
                  <a:schemeClr val="bg1"/>
                </a:solidFill>
                <a:latin typeface="Meiryo UI" panose="020B0604030504040204" pitchFamily="50" charset="-128"/>
                <a:ea typeface="Meiryo UI" panose="020B0604030504040204" pitchFamily="50" charset="-128"/>
                <a:cs typeface="Meiryo UI" panose="020B0604030504040204" pitchFamily="50" charset="-128"/>
              </a:defRPr>
            </a:lvl1pPr>
          </a:lstStyle>
          <a:p>
            <a:fld id="{94EFC6F0-072C-4C7B-A2B9-91F85E8B1E43}" type="slidenum">
              <a:rPr lang="en-US" altLang="ja-JP" smtClean="0"/>
              <a:pPr/>
              <a:t>‹#›</a:t>
            </a:fld>
            <a:endParaRPr lang="en-US" altLang="ja-JP" dirty="0"/>
          </a:p>
        </p:txBody>
      </p:sp>
      <p:sp>
        <p:nvSpPr>
          <p:cNvPr id="4102" name="Rectangle 6">
            <a:extLst>
              <a:ext uri="{FF2B5EF4-FFF2-40B4-BE49-F238E27FC236}">
                <a16:creationId xmlns:a16="http://schemas.microsoft.com/office/drawing/2014/main" id="{5CED81FD-A2D0-4B58-8EB4-032C66271FC1}"/>
              </a:ext>
            </a:extLst>
          </p:cNvPr>
          <p:cNvSpPr>
            <a:spLocks noGrp="1" noChangeArrowheads="1"/>
          </p:cNvSpPr>
          <p:nvPr>
            <p:ph type="ftr" sz="quarter" idx="3"/>
          </p:nvPr>
        </p:nvSpPr>
        <p:spPr bwMode="auto">
          <a:xfrm>
            <a:off x="2072217" y="6673850"/>
            <a:ext cx="7924800" cy="184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lvl1pPr eaLnBrk="1" hangingPunct="1">
              <a:defRPr sz="788">
                <a:latin typeface="+mn-lt"/>
                <a:ea typeface="Meiryo UI" panose="020B0604030504040204" pitchFamily="50" charset="-128"/>
                <a:cs typeface="Meiryo UI" panose="020B0604030504040204" pitchFamily="50" charset="-128"/>
              </a:defRPr>
            </a:lvl1pPr>
          </a:lstStyle>
          <a:p>
            <a:endParaRPr lang="en-US" altLang="ja-JP" dirty="0"/>
          </a:p>
        </p:txBody>
      </p:sp>
      <p:sp>
        <p:nvSpPr>
          <p:cNvPr id="4103" name="Rectangle 7">
            <a:extLst>
              <a:ext uri="{FF2B5EF4-FFF2-40B4-BE49-F238E27FC236}">
                <a16:creationId xmlns:a16="http://schemas.microsoft.com/office/drawing/2014/main" id="{07F18BB3-35B7-4AA8-B2C1-9055D0B54FFD}"/>
              </a:ext>
            </a:extLst>
          </p:cNvPr>
          <p:cNvSpPr>
            <a:spLocks noGrp="1" noChangeArrowheads="1"/>
          </p:cNvSpPr>
          <p:nvPr>
            <p:ph type="dt" sz="half" idx="2"/>
          </p:nvPr>
        </p:nvSpPr>
        <p:spPr bwMode="auto">
          <a:xfrm>
            <a:off x="1" y="6673850"/>
            <a:ext cx="1339851" cy="184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lvl1pPr eaLnBrk="1" hangingPunct="1">
              <a:defRPr sz="788">
                <a:latin typeface="+mn-lt"/>
                <a:ea typeface="Meiryo UI" panose="020B0604030504040204" pitchFamily="50" charset="-128"/>
                <a:cs typeface="Meiryo UI" panose="020B0604030504040204" pitchFamily="50" charset="-128"/>
              </a:defRPr>
            </a:lvl1pPr>
          </a:lstStyle>
          <a:p>
            <a:endParaRPr lang="en-US" altLang="ja-JP" dirty="0"/>
          </a:p>
        </p:txBody>
      </p:sp>
    </p:spTree>
    <p:extLst>
      <p:ext uri="{BB962C8B-B14F-4D97-AF65-F5344CB8AC3E}">
        <p14:creationId xmlns:p14="http://schemas.microsoft.com/office/powerpoint/2010/main" val="1018288490"/>
      </p:ext>
    </p:extLst>
  </p:cSld>
  <p:clrMap bg1="lt1" tx1="dk1" bg2="lt2" tx2="dk2" accent1="accent1" accent2="accent2" accent3="accent3" accent4="accent4" accent5="accent5" accent6="accent6" hlink="hlink" folHlink="folHlink"/>
  <p:sldLayoutIdLst>
    <p:sldLayoutId id="2147483688" r:id="rId1"/>
    <p:sldLayoutId id="2147483691" r:id="rId2"/>
    <p:sldLayoutId id="2147483689" r:id="rId3"/>
    <p:sldLayoutId id="2147483690" r:id="rId4"/>
    <p:sldLayoutId id="2147483693" r:id="rId5"/>
  </p:sldLayoutIdLst>
  <p:hf hdr="0" ftr="0" dt="0"/>
  <p:txStyles>
    <p:titleStyle>
      <a:lvl1pPr marL="267891" indent="0" algn="l" rtl="0" eaLnBrk="0" fontAlgn="base" hangingPunct="0">
        <a:lnSpc>
          <a:spcPct val="90000"/>
        </a:lnSpc>
        <a:spcBef>
          <a:spcPct val="0"/>
        </a:spcBef>
        <a:spcAft>
          <a:spcPct val="0"/>
        </a:spcAft>
        <a:defRPr sz="4800" b="1" kern="1200">
          <a:solidFill>
            <a:schemeClr val="bg1"/>
          </a:solidFill>
          <a:latin typeface="+mj-lt"/>
          <a:ea typeface="Meiryo UI" panose="020B0604030504040204" pitchFamily="50" charset="-128"/>
          <a:cs typeface="Meiryo UI" panose="020B0604030504040204" pitchFamily="50" charset="-128"/>
        </a:defRPr>
      </a:lvl1pPr>
      <a:lvl2pPr algn="l" rtl="0" eaLnBrk="0" fontAlgn="base" hangingPunct="0">
        <a:lnSpc>
          <a:spcPct val="90000"/>
        </a:lnSpc>
        <a:spcBef>
          <a:spcPct val="0"/>
        </a:spcBef>
        <a:spcAft>
          <a:spcPct val="0"/>
        </a:spcAft>
        <a:defRPr sz="1500" b="1">
          <a:solidFill>
            <a:schemeClr val="tx1"/>
          </a:solidFill>
          <a:latin typeface="Meiryo UI" panose="020B0604030504040204" pitchFamily="50" charset="-128"/>
          <a:ea typeface="Meiryo UI" panose="020B0604030504040204" pitchFamily="50" charset="-128"/>
          <a:cs typeface="Meiryo UI" panose="020B0604030504040204" pitchFamily="50" charset="-128"/>
        </a:defRPr>
      </a:lvl2pPr>
      <a:lvl3pPr algn="l" rtl="0" eaLnBrk="0" fontAlgn="base" hangingPunct="0">
        <a:lnSpc>
          <a:spcPct val="90000"/>
        </a:lnSpc>
        <a:spcBef>
          <a:spcPct val="0"/>
        </a:spcBef>
        <a:spcAft>
          <a:spcPct val="0"/>
        </a:spcAft>
        <a:defRPr sz="1500" b="1">
          <a:solidFill>
            <a:schemeClr val="tx1"/>
          </a:solidFill>
          <a:latin typeface="Meiryo UI" panose="020B0604030504040204" pitchFamily="50" charset="-128"/>
          <a:ea typeface="Meiryo UI" panose="020B0604030504040204" pitchFamily="50" charset="-128"/>
          <a:cs typeface="Meiryo UI" panose="020B0604030504040204" pitchFamily="50" charset="-128"/>
        </a:defRPr>
      </a:lvl3pPr>
      <a:lvl4pPr algn="l" rtl="0" eaLnBrk="0" fontAlgn="base" hangingPunct="0">
        <a:lnSpc>
          <a:spcPct val="90000"/>
        </a:lnSpc>
        <a:spcBef>
          <a:spcPct val="0"/>
        </a:spcBef>
        <a:spcAft>
          <a:spcPct val="0"/>
        </a:spcAft>
        <a:defRPr sz="1500" b="1">
          <a:solidFill>
            <a:schemeClr val="tx1"/>
          </a:solidFill>
          <a:latin typeface="Meiryo UI" panose="020B0604030504040204" pitchFamily="50" charset="-128"/>
          <a:ea typeface="Meiryo UI" panose="020B0604030504040204" pitchFamily="50" charset="-128"/>
          <a:cs typeface="Meiryo UI" panose="020B0604030504040204" pitchFamily="50" charset="-128"/>
        </a:defRPr>
      </a:lvl4pPr>
      <a:lvl5pPr algn="l" rtl="0" eaLnBrk="0" fontAlgn="base" hangingPunct="0">
        <a:lnSpc>
          <a:spcPct val="90000"/>
        </a:lnSpc>
        <a:spcBef>
          <a:spcPct val="0"/>
        </a:spcBef>
        <a:spcAft>
          <a:spcPct val="0"/>
        </a:spcAft>
        <a:defRPr sz="1500" b="1">
          <a:solidFill>
            <a:schemeClr val="tx1"/>
          </a:solidFill>
          <a:latin typeface="Meiryo UI" panose="020B0604030504040204" pitchFamily="50" charset="-128"/>
          <a:ea typeface="Meiryo UI" panose="020B0604030504040204" pitchFamily="50" charset="-128"/>
          <a:cs typeface="Meiryo UI" panose="020B0604030504040204" pitchFamily="50" charset="-128"/>
        </a:defRPr>
      </a:lvl5pPr>
      <a:lvl6pPr marL="342900" algn="l" rtl="0" fontAlgn="base">
        <a:lnSpc>
          <a:spcPct val="90000"/>
        </a:lnSpc>
        <a:spcBef>
          <a:spcPct val="0"/>
        </a:spcBef>
        <a:spcAft>
          <a:spcPct val="0"/>
        </a:spcAft>
        <a:defRPr sz="1500">
          <a:solidFill>
            <a:schemeClr val="tx1"/>
          </a:solidFill>
          <a:latin typeface="Verdana" panose="020B0604030504040204" pitchFamily="34" charset="0"/>
          <a:ea typeface="HGP創英角ｺﾞｼｯｸUB" pitchFamily="50" charset="-128"/>
        </a:defRPr>
      </a:lvl6pPr>
      <a:lvl7pPr marL="685800" algn="l" rtl="0" fontAlgn="base">
        <a:lnSpc>
          <a:spcPct val="90000"/>
        </a:lnSpc>
        <a:spcBef>
          <a:spcPct val="0"/>
        </a:spcBef>
        <a:spcAft>
          <a:spcPct val="0"/>
        </a:spcAft>
        <a:defRPr sz="1500">
          <a:solidFill>
            <a:schemeClr val="tx1"/>
          </a:solidFill>
          <a:latin typeface="Verdana" panose="020B0604030504040204" pitchFamily="34" charset="0"/>
          <a:ea typeface="HGP創英角ｺﾞｼｯｸUB" pitchFamily="50" charset="-128"/>
        </a:defRPr>
      </a:lvl7pPr>
      <a:lvl8pPr marL="1028700" algn="l" rtl="0" fontAlgn="base">
        <a:lnSpc>
          <a:spcPct val="90000"/>
        </a:lnSpc>
        <a:spcBef>
          <a:spcPct val="0"/>
        </a:spcBef>
        <a:spcAft>
          <a:spcPct val="0"/>
        </a:spcAft>
        <a:defRPr sz="1500">
          <a:solidFill>
            <a:schemeClr val="tx1"/>
          </a:solidFill>
          <a:latin typeface="Verdana" panose="020B0604030504040204" pitchFamily="34" charset="0"/>
          <a:ea typeface="HGP創英角ｺﾞｼｯｸUB" pitchFamily="50" charset="-128"/>
        </a:defRPr>
      </a:lvl8pPr>
      <a:lvl9pPr marL="1371600" algn="l" rtl="0" fontAlgn="base">
        <a:lnSpc>
          <a:spcPct val="90000"/>
        </a:lnSpc>
        <a:spcBef>
          <a:spcPct val="0"/>
        </a:spcBef>
        <a:spcAft>
          <a:spcPct val="0"/>
        </a:spcAft>
        <a:defRPr sz="1500">
          <a:solidFill>
            <a:schemeClr val="tx1"/>
          </a:solidFill>
          <a:latin typeface="Verdana" panose="020B0604030504040204" pitchFamily="34" charset="0"/>
          <a:ea typeface="HGP創英角ｺﾞｼｯｸUB" pitchFamily="50" charset="-128"/>
        </a:defRPr>
      </a:lvl9pPr>
    </p:titleStyle>
    <p:bodyStyle>
      <a:lvl1pPr marL="201216" indent="-201216" algn="l" rtl="0" eaLnBrk="0" fontAlgn="base" hangingPunct="0">
        <a:spcBef>
          <a:spcPts val="450"/>
        </a:spcBef>
        <a:spcAft>
          <a:spcPct val="0"/>
        </a:spcAft>
        <a:buClr>
          <a:schemeClr val="bg2"/>
        </a:buClr>
        <a:buFont typeface="Wingdings" panose="05000000000000000000" pitchFamily="2" charset="2"/>
        <a:buChar char="l"/>
        <a:defRPr sz="2400" b="0" kern="1200">
          <a:solidFill>
            <a:schemeClr val="tx1"/>
          </a:solidFill>
          <a:latin typeface="+mn-lt"/>
          <a:ea typeface="Meiryo UI" panose="020B0604030504040204" pitchFamily="50" charset="-128"/>
          <a:cs typeface="Meiryo UI" panose="020B0604030504040204" pitchFamily="50" charset="-128"/>
        </a:defRPr>
      </a:lvl1pPr>
      <a:lvl2pPr marL="382191" indent="-122635" algn="l" rtl="0" eaLnBrk="0" fontAlgn="base" hangingPunct="0">
        <a:spcBef>
          <a:spcPts val="450"/>
        </a:spcBef>
        <a:spcAft>
          <a:spcPct val="0"/>
        </a:spcAft>
        <a:buClr>
          <a:schemeClr val="bg2"/>
        </a:buClr>
        <a:buFont typeface="Wingdings" panose="05000000000000000000" pitchFamily="2" charset="2"/>
        <a:buChar char="l"/>
        <a:defRPr sz="2000" b="0" kern="1200">
          <a:solidFill>
            <a:schemeClr val="tx1"/>
          </a:solidFill>
          <a:latin typeface="+mn-lt"/>
          <a:ea typeface="Meiryo UI" panose="020B0604030504040204" pitchFamily="50" charset="-128"/>
          <a:cs typeface="Meiryo UI" panose="020B0604030504040204" pitchFamily="50" charset="-128"/>
        </a:defRPr>
      </a:lvl2pPr>
      <a:lvl3pPr marL="641747" indent="-129779" algn="l" rtl="0" eaLnBrk="0" fontAlgn="base" hangingPunct="0">
        <a:spcBef>
          <a:spcPts val="450"/>
        </a:spcBef>
        <a:spcAft>
          <a:spcPct val="0"/>
        </a:spcAft>
        <a:buClr>
          <a:schemeClr val="bg2"/>
        </a:buClr>
        <a:buFont typeface="Wingdings" panose="05000000000000000000" pitchFamily="2" charset="2"/>
        <a:buChar char="l"/>
        <a:defRPr sz="1600" b="0" kern="1200">
          <a:solidFill>
            <a:schemeClr val="tx1"/>
          </a:solidFill>
          <a:latin typeface="+mn-lt"/>
          <a:ea typeface="Meiryo UI" panose="020B0604030504040204" pitchFamily="50" charset="-128"/>
          <a:cs typeface="Meiryo UI" panose="020B0604030504040204" pitchFamily="50" charset="-128"/>
        </a:defRPr>
      </a:lvl3pPr>
      <a:lvl4pPr marL="902494" indent="-129779" algn="l" rtl="0" eaLnBrk="0" fontAlgn="base" hangingPunct="0">
        <a:spcBef>
          <a:spcPct val="20000"/>
        </a:spcBef>
        <a:spcAft>
          <a:spcPct val="0"/>
        </a:spcAft>
        <a:buClr>
          <a:schemeClr val="bg1"/>
        </a:buClr>
        <a:defRPr sz="1200" kern="1200">
          <a:solidFill>
            <a:schemeClr val="bg1"/>
          </a:solidFill>
          <a:latin typeface="Arial" panose="020B0604020202020204" pitchFamily="34" charset="0"/>
          <a:ea typeface="+mn-ea"/>
          <a:cs typeface="Meiryo UI" panose="020B0604030504040204" pitchFamily="50" charset="-128"/>
        </a:defRPr>
      </a:lvl4pPr>
      <a:lvl5pPr marL="1154906" indent="-122635" algn="l" rtl="0" eaLnBrk="0" fontAlgn="base" hangingPunct="0">
        <a:spcBef>
          <a:spcPct val="20000"/>
        </a:spcBef>
        <a:spcAft>
          <a:spcPct val="0"/>
        </a:spcAft>
        <a:buClr>
          <a:schemeClr val="bg1"/>
        </a:buClr>
        <a:buChar char="»"/>
        <a:defRPr sz="1200" kern="1200">
          <a:solidFill>
            <a:schemeClr val="bg1"/>
          </a:solidFill>
          <a:latin typeface="Arial" panose="020B0604020202020204" pitchFamily="34" charset="0"/>
          <a:ea typeface="+mn-ea"/>
          <a:cs typeface="Meiryo UI" panose="020B0604030504040204" pitchFamily="50" charset="-128"/>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p:bodyStyle>
    <p:otherStyle>
      <a:defPPr>
        <a:defRPr lang="ja-JP"/>
      </a:defPPr>
      <a:lvl1pPr marL="0" algn="l" defTabSz="685800" rtl="0" eaLnBrk="1" latinLnBrk="0" hangingPunct="1">
        <a:defRPr kumimoji="1" sz="1350" kern="1200">
          <a:solidFill>
            <a:schemeClr val="tx1"/>
          </a:solidFill>
          <a:latin typeface="+mn-lt"/>
          <a:ea typeface="+mn-ea"/>
          <a:cs typeface="+mn-cs"/>
        </a:defRPr>
      </a:lvl1pPr>
      <a:lvl2pPr marL="342900" algn="l" defTabSz="685800" rtl="0" eaLnBrk="1" latinLnBrk="0" hangingPunct="1">
        <a:defRPr kumimoji="1" sz="1350" kern="1200">
          <a:solidFill>
            <a:schemeClr val="tx1"/>
          </a:solidFill>
          <a:latin typeface="+mn-lt"/>
          <a:ea typeface="+mn-ea"/>
          <a:cs typeface="+mn-cs"/>
        </a:defRPr>
      </a:lvl2pPr>
      <a:lvl3pPr marL="685800" algn="l" defTabSz="685800" rtl="0" eaLnBrk="1" latinLnBrk="0" hangingPunct="1">
        <a:defRPr kumimoji="1" sz="1350" kern="1200">
          <a:solidFill>
            <a:schemeClr val="tx1"/>
          </a:solidFill>
          <a:latin typeface="+mn-lt"/>
          <a:ea typeface="+mn-ea"/>
          <a:cs typeface="+mn-cs"/>
        </a:defRPr>
      </a:lvl3pPr>
      <a:lvl4pPr marL="1028700" algn="l" defTabSz="685800" rtl="0" eaLnBrk="1" latinLnBrk="0" hangingPunct="1">
        <a:defRPr kumimoji="1" sz="1350" kern="1200">
          <a:solidFill>
            <a:schemeClr val="tx1"/>
          </a:solidFill>
          <a:latin typeface="+mn-lt"/>
          <a:ea typeface="+mn-ea"/>
          <a:cs typeface="+mn-cs"/>
        </a:defRPr>
      </a:lvl4pPr>
      <a:lvl5pPr marL="1371600" algn="l" defTabSz="685800" rtl="0" eaLnBrk="1" latinLnBrk="0" hangingPunct="1">
        <a:defRPr kumimoji="1" sz="1350" kern="1200">
          <a:solidFill>
            <a:schemeClr val="tx1"/>
          </a:solidFill>
          <a:latin typeface="+mn-lt"/>
          <a:ea typeface="+mn-ea"/>
          <a:cs typeface="+mn-cs"/>
        </a:defRPr>
      </a:lvl5pPr>
      <a:lvl6pPr marL="1714500" algn="l" defTabSz="685800" rtl="0" eaLnBrk="1" latinLnBrk="0" hangingPunct="1">
        <a:defRPr kumimoji="1" sz="1350" kern="1200">
          <a:solidFill>
            <a:schemeClr val="tx1"/>
          </a:solidFill>
          <a:latin typeface="+mn-lt"/>
          <a:ea typeface="+mn-ea"/>
          <a:cs typeface="+mn-cs"/>
        </a:defRPr>
      </a:lvl6pPr>
      <a:lvl7pPr marL="2057400" algn="l" defTabSz="685800" rtl="0" eaLnBrk="1" latinLnBrk="0" hangingPunct="1">
        <a:defRPr kumimoji="1" sz="1350" kern="1200">
          <a:solidFill>
            <a:schemeClr val="tx1"/>
          </a:solidFill>
          <a:latin typeface="+mn-lt"/>
          <a:ea typeface="+mn-ea"/>
          <a:cs typeface="+mn-cs"/>
        </a:defRPr>
      </a:lvl7pPr>
      <a:lvl8pPr marL="2400300" algn="l" defTabSz="685800" rtl="0" eaLnBrk="1" latinLnBrk="0" hangingPunct="1">
        <a:defRPr kumimoji="1" sz="1350" kern="1200">
          <a:solidFill>
            <a:schemeClr val="tx1"/>
          </a:solidFill>
          <a:latin typeface="+mn-lt"/>
          <a:ea typeface="+mn-ea"/>
          <a:cs typeface="+mn-cs"/>
        </a:defRPr>
      </a:lvl8pPr>
      <a:lvl9pPr marL="2743200" algn="l" defTabSz="685800" rtl="0" eaLnBrk="1" latinLnBrk="0" hangingPunct="1">
        <a:defRPr kumimoji="1"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0.png"/><Relationship Id="rId7" Type="http://schemas.openxmlformats.org/officeDocument/2006/relationships/image" Target="../media/image17.png"/><Relationship Id="rId2" Type="http://schemas.openxmlformats.org/officeDocument/2006/relationships/image" Target="../media/image120.png"/><Relationship Id="rId1" Type="http://schemas.openxmlformats.org/officeDocument/2006/relationships/slideLayout" Target="../slideLayouts/slideLayout4.xml"/><Relationship Id="rId6" Type="http://schemas.openxmlformats.org/officeDocument/2006/relationships/image" Target="../media/image160.png"/><Relationship Id="rId5" Type="http://schemas.openxmlformats.org/officeDocument/2006/relationships/image" Target="../media/image150.png"/><Relationship Id="rId4" Type="http://schemas.openxmlformats.org/officeDocument/2006/relationships/image" Target="../media/image140.png"/><Relationship Id="rId9" Type="http://schemas.openxmlformats.org/officeDocument/2006/relationships/image" Target="../media/image19.png"/></Relationships>
</file>

<file path=ppt/slides/_rels/slide11.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15.png"/><Relationship Id="rId7" Type="http://schemas.openxmlformats.org/officeDocument/2006/relationships/image" Target="../media/image25.png"/><Relationship Id="rId2" Type="http://schemas.openxmlformats.org/officeDocument/2006/relationships/image" Target="../media/image12.png"/><Relationship Id="rId1" Type="http://schemas.openxmlformats.org/officeDocument/2006/relationships/slideLayout" Target="../slideLayouts/slideLayout4.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 Id="rId9" Type="http://schemas.openxmlformats.org/officeDocument/2006/relationships/image" Target="../media/image27.png"/></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0.png"/><Relationship Id="rId7" Type="http://schemas.openxmlformats.org/officeDocument/2006/relationships/image" Target="../media/image17.png"/><Relationship Id="rId2" Type="http://schemas.openxmlformats.org/officeDocument/2006/relationships/image" Target="../media/image120.png"/><Relationship Id="rId1" Type="http://schemas.openxmlformats.org/officeDocument/2006/relationships/slideLayout" Target="../slideLayouts/slideLayout4.xml"/><Relationship Id="rId6" Type="http://schemas.openxmlformats.org/officeDocument/2006/relationships/image" Target="../media/image160.png"/><Relationship Id="rId5" Type="http://schemas.openxmlformats.org/officeDocument/2006/relationships/image" Target="../media/image150.png"/><Relationship Id="rId4" Type="http://schemas.openxmlformats.org/officeDocument/2006/relationships/image" Target="../media/image140.png"/></Relationships>
</file>

<file path=ppt/slides/_rels/slide14.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31.png"/><Relationship Id="rId7" Type="http://schemas.openxmlformats.org/officeDocument/2006/relationships/image" Target="../media/image17.png"/><Relationship Id="rId2" Type="http://schemas.openxmlformats.org/officeDocument/2006/relationships/image" Target="../media/image30.png"/><Relationship Id="rId1" Type="http://schemas.openxmlformats.org/officeDocument/2006/relationships/slideLayout" Target="../slideLayouts/slideLayout4.xml"/><Relationship Id="rId6" Type="http://schemas.openxmlformats.org/officeDocument/2006/relationships/image" Target="../media/image160.png"/><Relationship Id="rId5" Type="http://schemas.openxmlformats.org/officeDocument/2006/relationships/image" Target="../media/image150.png"/><Relationship Id="rId4" Type="http://schemas.openxmlformats.org/officeDocument/2006/relationships/image" Target="../media/image140.png"/><Relationship Id="rId9" Type="http://schemas.openxmlformats.org/officeDocument/2006/relationships/image" Target="../media/image32.png"/></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12.png"/><Relationship Id="rId7" Type="http://schemas.openxmlformats.org/officeDocument/2006/relationships/image" Target="../media/image37.png"/><Relationship Id="rId12" Type="http://schemas.openxmlformats.org/officeDocument/2006/relationships/image" Target="../media/image42.png"/><Relationship Id="rId2" Type="http://schemas.openxmlformats.org/officeDocument/2006/relationships/image" Target="../media/image7.png"/><Relationship Id="rId1" Type="http://schemas.openxmlformats.org/officeDocument/2006/relationships/slideLayout" Target="../slideLayouts/slideLayout4.xml"/><Relationship Id="rId6" Type="http://schemas.openxmlformats.org/officeDocument/2006/relationships/image" Target="../media/image36.png"/><Relationship Id="rId11" Type="http://schemas.openxmlformats.org/officeDocument/2006/relationships/image" Target="../media/image41.png"/><Relationship Id="rId5" Type="http://schemas.openxmlformats.org/officeDocument/2006/relationships/image" Target="../media/image35.png"/><Relationship Id="rId10" Type="http://schemas.openxmlformats.org/officeDocument/2006/relationships/image" Target="../media/image40.png"/><Relationship Id="rId4" Type="http://schemas.openxmlformats.org/officeDocument/2006/relationships/image" Target="../media/image15.png"/><Relationship Id="rId9" Type="http://schemas.openxmlformats.org/officeDocument/2006/relationships/image" Target="../media/image39.png"/></Relationships>
</file>

<file path=ppt/slides/_rels/slide17.xml.rels><?xml version="1.0" encoding="UTF-8" standalone="yes"?>
<Relationships xmlns="http://schemas.openxmlformats.org/package/2006/relationships"><Relationship Id="rId3" Type="http://schemas.openxmlformats.org/officeDocument/2006/relationships/image" Target="../media/image430.png"/><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4.png"/><Relationship Id="rId1" Type="http://schemas.openxmlformats.org/officeDocument/2006/relationships/slideLayout" Target="../slideLayouts/slideLayout4.xml"/><Relationship Id="rId5" Type="http://schemas.openxmlformats.org/officeDocument/2006/relationships/image" Target="../media/image46.png"/><Relationship Id="rId4" Type="http://schemas.openxmlformats.org/officeDocument/2006/relationships/image" Target="../media/image45.png"/></Relationships>
</file>

<file path=ppt/slides/_rels/slide1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22.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9.png"/><Relationship Id="rId7" Type="http://schemas.openxmlformats.org/officeDocument/2006/relationships/image" Target="../media/image51.png"/><Relationship Id="rId2" Type="http://schemas.openxmlformats.org/officeDocument/2006/relationships/image" Target="../media/image48.png"/><Relationship Id="rId1" Type="http://schemas.openxmlformats.org/officeDocument/2006/relationships/slideLayout" Target="../slideLayouts/slideLayout4.xml"/><Relationship Id="rId6" Type="http://schemas.openxmlformats.org/officeDocument/2006/relationships/image" Target="../media/image50.png"/><Relationship Id="rId5" Type="http://schemas.openxmlformats.org/officeDocument/2006/relationships/image" Target="../media/image15.png"/><Relationship Id="rId4" Type="http://schemas.openxmlformats.org/officeDocument/2006/relationships/image" Target="../media/image12.png"/><Relationship Id="rId9" Type="http://schemas.openxmlformats.org/officeDocument/2006/relationships/image" Target="../media/image53.png"/></Relationships>
</file>

<file path=ppt/slides/_rels/slide2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55.png"/><Relationship Id="rId7" Type="http://schemas.openxmlformats.org/officeDocument/2006/relationships/image" Target="../media/image57.png"/><Relationship Id="rId12" Type="http://schemas.openxmlformats.org/officeDocument/2006/relationships/image" Target="../media/image43.png"/><Relationship Id="rId2" Type="http://schemas.openxmlformats.org/officeDocument/2006/relationships/image" Target="../media/image54.png"/><Relationship Id="rId1" Type="http://schemas.openxmlformats.org/officeDocument/2006/relationships/slideLayout" Target="../slideLayouts/slideLayout4.xml"/><Relationship Id="rId6" Type="http://schemas.openxmlformats.org/officeDocument/2006/relationships/image" Target="../media/image12.png"/><Relationship Id="rId11" Type="http://schemas.openxmlformats.org/officeDocument/2006/relationships/image" Target="../media/image60.png"/><Relationship Id="rId5" Type="http://schemas.openxmlformats.org/officeDocument/2006/relationships/image" Target="../media/image56.png"/><Relationship Id="rId10" Type="http://schemas.openxmlformats.org/officeDocument/2006/relationships/image" Target="../media/image59.png"/><Relationship Id="rId4" Type="http://schemas.openxmlformats.org/officeDocument/2006/relationships/image" Target="../media/image15.png"/><Relationship Id="rId9" Type="http://schemas.openxmlformats.org/officeDocument/2006/relationships/image" Target="../media/image58.png"/></Relationships>
</file>

<file path=ppt/slides/_rels/slide24.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61.png"/><Relationship Id="rId7" Type="http://schemas.openxmlformats.org/officeDocument/2006/relationships/image" Target="../media/image63.png"/><Relationship Id="rId2" Type="http://schemas.openxmlformats.org/officeDocument/2006/relationships/image" Target="../media/image47.png"/><Relationship Id="rId1" Type="http://schemas.openxmlformats.org/officeDocument/2006/relationships/slideLayout" Target="../slideLayouts/slideLayout4.xml"/><Relationship Id="rId6" Type="http://schemas.openxmlformats.org/officeDocument/2006/relationships/image" Target="../media/image62.png"/><Relationship Id="rId5" Type="http://schemas.openxmlformats.org/officeDocument/2006/relationships/image" Target="../media/image15.png"/><Relationship Id="rId10" Type="http://schemas.openxmlformats.org/officeDocument/2006/relationships/image" Target="../media/image66.png"/><Relationship Id="rId4" Type="http://schemas.openxmlformats.org/officeDocument/2006/relationships/image" Target="../media/image12.png"/><Relationship Id="rId9" Type="http://schemas.openxmlformats.org/officeDocument/2006/relationships/image" Target="../media/image65.png"/></Relationships>
</file>

<file path=ppt/slides/_rels/slide25.xml.rels><?xml version="1.0" encoding="UTF-8" standalone="yes"?>
<Relationships xmlns="http://schemas.openxmlformats.org/package/2006/relationships"><Relationship Id="rId3" Type="http://schemas.openxmlformats.org/officeDocument/2006/relationships/image" Target="../media/image630.png"/><Relationship Id="rId2" Type="http://schemas.openxmlformats.org/officeDocument/2006/relationships/image" Target="../media/image67.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650.png"/><Relationship Id="rId7" Type="http://schemas.openxmlformats.org/officeDocument/2006/relationships/image" Target="../media/image670.png"/><Relationship Id="rId12" Type="http://schemas.openxmlformats.org/officeDocument/2006/relationships/image" Target="../media/image71.png"/><Relationship Id="rId2" Type="http://schemas.openxmlformats.org/officeDocument/2006/relationships/image" Target="../media/image68.png"/><Relationship Id="rId1" Type="http://schemas.openxmlformats.org/officeDocument/2006/relationships/slideLayout" Target="../slideLayouts/slideLayout4.xml"/><Relationship Id="rId6" Type="http://schemas.openxmlformats.org/officeDocument/2006/relationships/image" Target="../media/image12.png"/><Relationship Id="rId11" Type="http://schemas.openxmlformats.org/officeDocument/2006/relationships/image" Target="../media/image70.png"/><Relationship Id="rId5" Type="http://schemas.openxmlformats.org/officeDocument/2006/relationships/image" Target="../media/image660.png"/><Relationship Id="rId10" Type="http://schemas.openxmlformats.org/officeDocument/2006/relationships/image" Target="../media/image69.png"/><Relationship Id="rId4" Type="http://schemas.openxmlformats.org/officeDocument/2006/relationships/image" Target="../media/image15.png"/><Relationship Id="rId9" Type="http://schemas.openxmlformats.org/officeDocument/2006/relationships/image" Target="../media/image680.png"/></Relationships>
</file>

<file path=ppt/slides/_rels/slide2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3.jpeg"/><Relationship Id="rId7" Type="http://schemas.openxmlformats.org/officeDocument/2006/relationships/image" Target="../media/image9.png"/><Relationship Id="rId2" Type="http://schemas.openxmlformats.org/officeDocument/2006/relationships/image" Target="../media/image6.png"/><Relationship Id="rId1" Type="http://schemas.openxmlformats.org/officeDocument/2006/relationships/slideLayout" Target="../slideLayouts/slideLayout4.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4.jpeg"/></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4.xml"/><Relationship Id="rId5" Type="http://schemas.openxmlformats.org/officeDocument/2006/relationships/image" Target="../media/image11.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4.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8EEBCAAB-78B7-4E80-B84B-0031ADAFE11B}"/>
              </a:ext>
            </a:extLst>
          </p:cNvPr>
          <p:cNvPicPr>
            <a:picLocks noChangeAspect="1"/>
          </p:cNvPicPr>
          <p:nvPr/>
        </p:nvPicPr>
        <p:blipFill rotWithShape="1">
          <a:blip r:embed="rId2">
            <a:extLst>
              <a:ext uri="{28A0092B-C50C-407E-A947-70E740481C1C}">
                <a14:useLocalDpi xmlns:a14="http://schemas.microsoft.com/office/drawing/2010/main" val="0"/>
              </a:ext>
            </a:extLst>
          </a:blip>
          <a:srcRect t="9156" b="6828"/>
          <a:stretch/>
        </p:blipFill>
        <p:spPr>
          <a:xfrm>
            <a:off x="-1850" y="0"/>
            <a:ext cx="12193850" cy="6858000"/>
          </a:xfrm>
          <a:prstGeom prst="rect">
            <a:avLst/>
          </a:prstGeom>
        </p:spPr>
      </p:pic>
      <p:sp>
        <p:nvSpPr>
          <p:cNvPr id="2" name="タイトル 1">
            <a:extLst>
              <a:ext uri="{FF2B5EF4-FFF2-40B4-BE49-F238E27FC236}">
                <a16:creationId xmlns:a16="http://schemas.microsoft.com/office/drawing/2014/main" id="{508F0A71-B7A7-4D72-A6CF-825F7F8A3A5B}"/>
              </a:ext>
            </a:extLst>
          </p:cNvPr>
          <p:cNvSpPr>
            <a:spLocks noGrp="1"/>
          </p:cNvSpPr>
          <p:nvPr>
            <p:ph type="ctrTitle"/>
          </p:nvPr>
        </p:nvSpPr>
        <p:spPr>
          <a:xfrm>
            <a:off x="6516980" y="1628800"/>
            <a:ext cx="5675764" cy="2011362"/>
          </a:xfr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a:lstStyle/>
          <a:p>
            <a:r>
              <a:rPr kumimoji="1" lang="ja-JP" altLang="en-US" dirty="0"/>
              <a:t>バンディット問題の理論と</a:t>
            </a:r>
            <a:br>
              <a:rPr kumimoji="1" lang="en-US" altLang="ja-JP" dirty="0"/>
            </a:br>
            <a:r>
              <a:rPr kumimoji="1" lang="ja-JP" altLang="en-US" dirty="0"/>
              <a:t>アルゴリズムと</a:t>
            </a:r>
            <a:br>
              <a:rPr kumimoji="1" lang="en-US" altLang="ja-JP" dirty="0"/>
            </a:br>
            <a:r>
              <a:rPr kumimoji="1" lang="ja-JP" altLang="en-US" dirty="0"/>
              <a:t>その実装</a:t>
            </a:r>
          </a:p>
        </p:txBody>
      </p:sp>
      <p:sp>
        <p:nvSpPr>
          <p:cNvPr id="3" name="テキスト プレースホルダー 2">
            <a:extLst>
              <a:ext uri="{FF2B5EF4-FFF2-40B4-BE49-F238E27FC236}">
                <a16:creationId xmlns:a16="http://schemas.microsoft.com/office/drawing/2014/main" id="{24D016D4-5481-4EF3-AC4C-D9AF77D88A3D}"/>
              </a:ext>
            </a:extLst>
          </p:cNvPr>
          <p:cNvSpPr>
            <a:spLocks noGrp="1"/>
          </p:cNvSpPr>
          <p:nvPr>
            <p:ph type="body" sz="quarter" idx="13"/>
          </p:nvPr>
        </p:nvSpPr>
        <p:spPr>
          <a:xfrm>
            <a:off x="9408680" y="5929682"/>
            <a:ext cx="2784808" cy="911168"/>
          </a:xfr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a:lstStyle/>
          <a:p>
            <a:pPr algn="r"/>
            <a:r>
              <a:rPr kumimoji="1" lang="en-US" altLang="ja-JP" dirty="0"/>
              <a:t>2021/03/26 </a:t>
            </a:r>
            <a:r>
              <a:rPr kumimoji="1" lang="en-US" altLang="ja-JP" dirty="0" err="1"/>
              <a:t>dsn</a:t>
            </a:r>
            <a:r>
              <a:rPr kumimoji="1" lang="en-US" altLang="ja-JP" dirty="0"/>
              <a:t> LT</a:t>
            </a:r>
          </a:p>
          <a:p>
            <a:pPr algn="r"/>
            <a:r>
              <a:rPr kumimoji="1" lang="en-US" altLang="ja-JP" dirty="0"/>
              <a:t>Einosuke Iida</a:t>
            </a:r>
          </a:p>
        </p:txBody>
      </p:sp>
    </p:spTree>
    <p:extLst>
      <p:ext uri="{BB962C8B-B14F-4D97-AF65-F5344CB8AC3E}">
        <p14:creationId xmlns:p14="http://schemas.microsoft.com/office/powerpoint/2010/main" val="20722993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6C69C6B-E244-482A-AEE1-7EFE9E2BE998}"/>
              </a:ext>
            </a:extLst>
          </p:cNvPr>
          <p:cNvSpPr>
            <a:spLocks noGrp="1"/>
          </p:cNvSpPr>
          <p:nvPr>
            <p:ph type="title"/>
          </p:nvPr>
        </p:nvSpPr>
        <p:spPr/>
        <p:txBody>
          <a:bodyPr/>
          <a:lstStyle/>
          <a:p>
            <a:r>
              <a:rPr kumimoji="1" lang="en-US" altLang="ja-JP" dirty="0"/>
              <a:t>ε-greedy</a:t>
            </a:r>
            <a:endParaRPr kumimoji="1" lang="ja-JP" altLang="en-US" dirty="0"/>
          </a:p>
        </p:txBody>
      </p:sp>
      <p:sp>
        <p:nvSpPr>
          <p:cNvPr id="3" name="コンテンツ プレースホルダー 2">
            <a:extLst>
              <a:ext uri="{FF2B5EF4-FFF2-40B4-BE49-F238E27FC236}">
                <a16:creationId xmlns:a16="http://schemas.microsoft.com/office/drawing/2014/main" id="{52DD55FB-96C4-476E-BD13-168347CEDFE3}"/>
              </a:ext>
            </a:extLst>
          </p:cNvPr>
          <p:cNvSpPr>
            <a:spLocks noGrp="1"/>
          </p:cNvSpPr>
          <p:nvPr>
            <p:ph idx="1"/>
          </p:nvPr>
        </p:nvSpPr>
        <p:spPr/>
        <p:txBody>
          <a:bodyPr/>
          <a:lstStyle/>
          <a:p>
            <a:r>
              <a:rPr kumimoji="1" lang="ja-JP" altLang="en-US" dirty="0"/>
              <a:t>最もシンプルな腕の選び方の</a:t>
            </a:r>
            <a:r>
              <a:rPr kumimoji="1" lang="en-US" altLang="ja-JP" dirty="0"/>
              <a:t>1</a:t>
            </a:r>
            <a:r>
              <a:rPr kumimoji="1" lang="ja-JP" altLang="en-US" dirty="0"/>
              <a:t>つが、</a:t>
            </a:r>
            <a:r>
              <a:rPr kumimoji="1" lang="en-US" altLang="ja-JP" dirty="0"/>
              <a:t>ε-greedy</a:t>
            </a:r>
            <a:endParaRPr kumimoji="1" lang="ja-JP" altLang="en-US" dirty="0"/>
          </a:p>
        </p:txBody>
      </p:sp>
      <p:sp>
        <p:nvSpPr>
          <p:cNvPr id="4" name="スライド番号プレースホルダー 3">
            <a:extLst>
              <a:ext uri="{FF2B5EF4-FFF2-40B4-BE49-F238E27FC236}">
                <a16:creationId xmlns:a16="http://schemas.microsoft.com/office/drawing/2014/main" id="{2D5FD386-4A4F-453A-91DC-C9F50FA66C71}"/>
              </a:ext>
            </a:extLst>
          </p:cNvPr>
          <p:cNvSpPr>
            <a:spLocks noGrp="1"/>
          </p:cNvSpPr>
          <p:nvPr>
            <p:ph type="sldNum" sz="quarter" idx="10"/>
          </p:nvPr>
        </p:nvSpPr>
        <p:spPr/>
        <p:txBody>
          <a:bodyPr/>
          <a:lstStyle/>
          <a:p>
            <a:fld id="{F7D9C81F-6F51-475F-ABDF-7FEE4B0A1340}" type="slidenum">
              <a:rPr lang="en-US" altLang="ja-JP" smtClean="0"/>
              <a:pPr/>
              <a:t>10</a:t>
            </a:fld>
            <a:endParaRPr lang="en-US" altLang="ja-JP" dirty="0"/>
          </a:p>
        </p:txBody>
      </p:sp>
      <p:sp>
        <p:nvSpPr>
          <p:cNvPr id="5" name="正方形/長方形 4">
            <a:extLst>
              <a:ext uri="{FF2B5EF4-FFF2-40B4-BE49-F238E27FC236}">
                <a16:creationId xmlns:a16="http://schemas.microsoft.com/office/drawing/2014/main" id="{AAE916D5-2C62-4848-838D-D8BAC0D0EC19}"/>
              </a:ext>
            </a:extLst>
          </p:cNvPr>
          <p:cNvSpPr/>
          <p:nvPr/>
        </p:nvSpPr>
        <p:spPr bwMode="auto">
          <a:xfrm>
            <a:off x="911424" y="2271228"/>
            <a:ext cx="4666125" cy="548795"/>
          </a:xfrm>
          <a:prstGeom prst="rect">
            <a:avLst/>
          </a:prstGeom>
          <a:solidFill>
            <a:schemeClr val="bg2"/>
          </a:solidFill>
          <a:ln w="9525" cap="flat" cmpd="sng" algn="ctr">
            <a:no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ja-JP" altLang="en-US" sz="2400" b="1" dirty="0">
                <a:solidFill>
                  <a:schemeClr val="bg1"/>
                </a:solidFill>
                <a:latin typeface="+mn-ea"/>
                <a:ea typeface="+mn-ea"/>
              </a:rPr>
              <a:t>イメージ</a:t>
            </a:r>
          </a:p>
        </p:txBody>
      </p:sp>
      <p:sp>
        <p:nvSpPr>
          <p:cNvPr id="6" name="正方形/長方形 5">
            <a:extLst>
              <a:ext uri="{FF2B5EF4-FFF2-40B4-BE49-F238E27FC236}">
                <a16:creationId xmlns:a16="http://schemas.microsoft.com/office/drawing/2014/main" id="{B75B3AE3-93D6-4124-9B32-60A58DB446E0}"/>
              </a:ext>
            </a:extLst>
          </p:cNvPr>
          <p:cNvSpPr/>
          <p:nvPr/>
        </p:nvSpPr>
        <p:spPr bwMode="auto">
          <a:xfrm>
            <a:off x="6614451" y="2271228"/>
            <a:ext cx="4666125" cy="548795"/>
          </a:xfrm>
          <a:prstGeom prst="rect">
            <a:avLst/>
          </a:prstGeom>
          <a:solidFill>
            <a:schemeClr val="bg2"/>
          </a:solidFill>
          <a:ln w="9525" cap="flat" cmpd="sng" algn="ctr">
            <a:no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ja-JP" altLang="en-US" sz="2400" b="1" dirty="0">
                <a:solidFill>
                  <a:schemeClr val="bg1"/>
                </a:solidFill>
                <a:latin typeface="+mn-ea"/>
                <a:ea typeface="+mn-ea"/>
              </a:rPr>
              <a:t>アルゴリズム</a:t>
            </a:r>
          </a:p>
        </p:txBody>
      </p:sp>
      <p:sp>
        <p:nvSpPr>
          <p:cNvPr id="7" name="正方形/長方形 6">
            <a:extLst>
              <a:ext uri="{FF2B5EF4-FFF2-40B4-BE49-F238E27FC236}">
                <a16:creationId xmlns:a16="http://schemas.microsoft.com/office/drawing/2014/main" id="{DD67AA05-C902-46AB-9FB8-DC55579E351E}"/>
              </a:ext>
            </a:extLst>
          </p:cNvPr>
          <p:cNvSpPr/>
          <p:nvPr/>
        </p:nvSpPr>
        <p:spPr bwMode="auto">
          <a:xfrm>
            <a:off x="1127448" y="2969087"/>
            <a:ext cx="4176465" cy="548795"/>
          </a:xfrm>
          <a:prstGeom prst="rect">
            <a:avLst/>
          </a:prstGeom>
          <a:solidFill>
            <a:schemeClr val="bg1"/>
          </a:solidFill>
          <a:ln w="9525" cap="flat" cmpd="sng" algn="ctr">
            <a:solidFill>
              <a:schemeClr val="tx1"/>
            </a:solid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ja-JP" altLang="en-US" sz="2000" dirty="0">
                <a:latin typeface="+mn-ea"/>
                <a:ea typeface="+mn-ea"/>
              </a:rPr>
              <a:t>どの解を選ぶ？</a:t>
            </a:r>
          </a:p>
        </p:txBody>
      </p:sp>
      <p:sp>
        <p:nvSpPr>
          <p:cNvPr id="8" name="正方形/長方形 7">
            <a:extLst>
              <a:ext uri="{FF2B5EF4-FFF2-40B4-BE49-F238E27FC236}">
                <a16:creationId xmlns:a16="http://schemas.microsoft.com/office/drawing/2014/main" id="{E8143AEC-A07A-4586-93B5-708D72A9B8F7}"/>
              </a:ext>
            </a:extLst>
          </p:cNvPr>
          <p:cNvSpPr/>
          <p:nvPr/>
        </p:nvSpPr>
        <p:spPr bwMode="auto">
          <a:xfrm>
            <a:off x="3791744" y="4219886"/>
            <a:ext cx="1310540" cy="548795"/>
          </a:xfrm>
          <a:prstGeom prst="rect">
            <a:avLst/>
          </a:prstGeom>
          <a:solidFill>
            <a:schemeClr val="bg1"/>
          </a:solidFill>
          <a:ln w="9525" cap="flat" cmpd="sng" algn="ctr">
            <a:solidFill>
              <a:schemeClr val="tx1"/>
            </a:solid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ja-JP" altLang="en-US" sz="2000" dirty="0">
                <a:latin typeface="+mn-ea"/>
                <a:ea typeface="+mn-ea"/>
              </a:rPr>
              <a:t>探索</a:t>
            </a:r>
          </a:p>
        </p:txBody>
      </p:sp>
      <p:sp>
        <p:nvSpPr>
          <p:cNvPr id="9" name="正方形/長方形 8">
            <a:extLst>
              <a:ext uri="{FF2B5EF4-FFF2-40B4-BE49-F238E27FC236}">
                <a16:creationId xmlns:a16="http://schemas.microsoft.com/office/drawing/2014/main" id="{8E6DBF29-B40C-4228-87F2-11E28D4FC9AF}"/>
              </a:ext>
            </a:extLst>
          </p:cNvPr>
          <p:cNvSpPr/>
          <p:nvPr/>
        </p:nvSpPr>
        <p:spPr bwMode="auto">
          <a:xfrm>
            <a:off x="1498293" y="4225529"/>
            <a:ext cx="1310540" cy="548795"/>
          </a:xfrm>
          <a:prstGeom prst="rect">
            <a:avLst/>
          </a:prstGeom>
          <a:solidFill>
            <a:schemeClr val="bg1"/>
          </a:solidFill>
          <a:ln w="9525" cap="flat" cmpd="sng" algn="ctr">
            <a:solidFill>
              <a:schemeClr val="tx1"/>
            </a:solid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ja-JP" altLang="en-US" sz="2000" dirty="0">
                <a:latin typeface="+mn-ea"/>
                <a:ea typeface="+mn-ea"/>
              </a:rPr>
              <a:t>活用</a:t>
            </a:r>
          </a:p>
        </p:txBody>
      </p:sp>
      <p:cxnSp>
        <p:nvCxnSpPr>
          <p:cNvPr id="11" name="直線矢印コネクタ 10">
            <a:extLst>
              <a:ext uri="{FF2B5EF4-FFF2-40B4-BE49-F238E27FC236}">
                <a16:creationId xmlns:a16="http://schemas.microsoft.com/office/drawing/2014/main" id="{003E298A-5D2E-4FBE-85CE-FA5EAA25BD16}"/>
              </a:ext>
            </a:extLst>
          </p:cNvPr>
          <p:cNvCxnSpPr>
            <a:stCxn id="7" idx="2"/>
            <a:endCxn id="8" idx="0"/>
          </p:cNvCxnSpPr>
          <p:nvPr/>
        </p:nvCxnSpPr>
        <p:spPr bwMode="auto">
          <a:xfrm>
            <a:off x="3215681" y="3517882"/>
            <a:ext cx="1231333" cy="702004"/>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 name="直線矢印コネクタ 11">
            <a:extLst>
              <a:ext uri="{FF2B5EF4-FFF2-40B4-BE49-F238E27FC236}">
                <a16:creationId xmlns:a16="http://schemas.microsoft.com/office/drawing/2014/main" id="{4ED539BC-3443-4599-83E6-2212FCEFFCEF}"/>
              </a:ext>
            </a:extLst>
          </p:cNvPr>
          <p:cNvCxnSpPr>
            <a:stCxn id="7" idx="2"/>
            <a:endCxn id="9" idx="0"/>
          </p:cNvCxnSpPr>
          <p:nvPr/>
        </p:nvCxnSpPr>
        <p:spPr bwMode="auto">
          <a:xfrm flipH="1">
            <a:off x="2153563" y="3517882"/>
            <a:ext cx="1062118" cy="707647"/>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15" name="テキスト ボックス 14">
                <a:extLst>
                  <a:ext uri="{FF2B5EF4-FFF2-40B4-BE49-F238E27FC236}">
                    <a16:creationId xmlns:a16="http://schemas.microsoft.com/office/drawing/2014/main" id="{8510A0FD-49C6-481E-A4CE-FEF77B96C0BD}"/>
                  </a:ext>
                </a:extLst>
              </p:cNvPr>
              <p:cNvSpPr txBox="1"/>
              <p:nvPr/>
            </p:nvSpPr>
            <p:spPr>
              <a:xfrm>
                <a:off x="1498293" y="3765541"/>
                <a:ext cx="879766" cy="400110"/>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r>
                        <a:rPr kumimoji="1" lang="en-US" altLang="ja-JP" sz="2000" b="0" i="1" smtClean="0">
                          <a:latin typeface="Cambria Math" panose="02040503050406030204" pitchFamily="18" charset="0"/>
                          <a:ea typeface="+mn-ea"/>
                        </a:rPr>
                        <m:t>1−</m:t>
                      </m:r>
                      <m:r>
                        <a:rPr kumimoji="1" lang="ja-JP" altLang="en-US" sz="2000" i="1" smtClean="0">
                          <a:latin typeface="Cambria Math" panose="02040503050406030204" pitchFamily="18" charset="0"/>
                          <a:ea typeface="+mn-ea"/>
                        </a:rPr>
                        <m:t>𝜀</m:t>
                      </m:r>
                    </m:oMath>
                  </m:oMathPara>
                </a14:m>
                <a:endParaRPr kumimoji="1" lang="ja-JP" altLang="en-US" sz="2000" dirty="0">
                  <a:latin typeface="+mn-ea"/>
                  <a:ea typeface="+mn-ea"/>
                </a:endParaRPr>
              </a:p>
            </p:txBody>
          </p:sp>
        </mc:Choice>
        <mc:Fallback xmlns="">
          <p:sp>
            <p:nvSpPr>
              <p:cNvPr id="15" name="テキスト ボックス 14">
                <a:extLst>
                  <a:ext uri="{FF2B5EF4-FFF2-40B4-BE49-F238E27FC236}">
                    <a16:creationId xmlns:a16="http://schemas.microsoft.com/office/drawing/2014/main" id="{8510A0FD-49C6-481E-A4CE-FEF77B96C0BD}"/>
                  </a:ext>
                </a:extLst>
              </p:cNvPr>
              <p:cNvSpPr txBox="1">
                <a:spLocks noRot="1" noChangeAspect="1" noMove="1" noResize="1" noEditPoints="1" noAdjustHandles="1" noChangeArrowheads="1" noChangeShapeType="1" noTextEdit="1"/>
              </p:cNvSpPr>
              <p:nvPr/>
            </p:nvSpPr>
            <p:spPr>
              <a:xfrm>
                <a:off x="1498293" y="3765541"/>
                <a:ext cx="879766" cy="400110"/>
              </a:xfrm>
              <a:prstGeom prst="rect">
                <a:avLst/>
              </a:prstGeom>
              <a:blipFill>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6" name="テキスト ボックス 15">
                <a:extLst>
                  <a:ext uri="{FF2B5EF4-FFF2-40B4-BE49-F238E27FC236}">
                    <a16:creationId xmlns:a16="http://schemas.microsoft.com/office/drawing/2014/main" id="{762923A0-00DC-4584-AF25-1C83928BB731}"/>
                  </a:ext>
                </a:extLst>
              </p:cNvPr>
              <p:cNvSpPr txBox="1"/>
              <p:nvPr/>
            </p:nvSpPr>
            <p:spPr>
              <a:xfrm>
                <a:off x="3912885" y="3765541"/>
                <a:ext cx="1068258" cy="400110"/>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r>
                        <a:rPr kumimoji="1" lang="ja-JP" altLang="en-US" sz="2000" i="1" smtClean="0">
                          <a:latin typeface="Cambria Math" panose="02040503050406030204" pitchFamily="18" charset="0"/>
                          <a:ea typeface="+mn-ea"/>
                        </a:rPr>
                        <m:t>𝜀</m:t>
                      </m:r>
                    </m:oMath>
                  </m:oMathPara>
                </a14:m>
                <a:endParaRPr kumimoji="1" lang="ja-JP" altLang="en-US" sz="2000" dirty="0">
                  <a:latin typeface="+mn-ea"/>
                  <a:ea typeface="+mn-ea"/>
                </a:endParaRPr>
              </a:p>
            </p:txBody>
          </p:sp>
        </mc:Choice>
        <mc:Fallback xmlns="">
          <p:sp>
            <p:nvSpPr>
              <p:cNvPr id="16" name="テキスト ボックス 15">
                <a:extLst>
                  <a:ext uri="{FF2B5EF4-FFF2-40B4-BE49-F238E27FC236}">
                    <a16:creationId xmlns:a16="http://schemas.microsoft.com/office/drawing/2014/main" id="{762923A0-00DC-4584-AF25-1C83928BB731}"/>
                  </a:ext>
                </a:extLst>
              </p:cNvPr>
              <p:cNvSpPr txBox="1">
                <a:spLocks noRot="1" noChangeAspect="1" noMove="1" noResize="1" noEditPoints="1" noAdjustHandles="1" noChangeArrowheads="1" noChangeShapeType="1" noTextEdit="1"/>
              </p:cNvSpPr>
              <p:nvPr/>
            </p:nvSpPr>
            <p:spPr>
              <a:xfrm>
                <a:off x="3912885" y="3765541"/>
                <a:ext cx="1068258" cy="400110"/>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8" name="正方形/長方形 17">
                <a:extLst>
                  <a:ext uri="{FF2B5EF4-FFF2-40B4-BE49-F238E27FC236}">
                    <a16:creationId xmlns:a16="http://schemas.microsoft.com/office/drawing/2014/main" id="{AB10DC05-C9AF-42AC-82DD-CCD4B4BC8C3A}"/>
                  </a:ext>
                </a:extLst>
              </p:cNvPr>
              <p:cNvSpPr/>
              <p:nvPr/>
            </p:nvSpPr>
            <p:spPr bwMode="auto">
              <a:xfrm>
                <a:off x="3431704" y="5733256"/>
                <a:ext cx="576064" cy="548795"/>
              </a:xfrm>
              <a:prstGeom prst="rect">
                <a:avLst/>
              </a:prstGeom>
              <a:solidFill>
                <a:schemeClr val="bg1"/>
              </a:solidFill>
              <a:ln w="9525" cap="flat" cmpd="sng" algn="ctr">
                <a:solidFill>
                  <a:schemeClr val="tx1"/>
                </a:solid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14:m>
                  <m:oMathPara xmlns:m="http://schemas.openxmlformats.org/officeDocument/2006/math">
                    <m:oMathParaPr>
                      <m:jc m:val="center"/>
                    </m:oMathParaPr>
                    <m:oMath xmlns:m="http://schemas.openxmlformats.org/officeDocument/2006/math">
                      <m:sSub>
                        <m:sSubPr>
                          <m:ctrlPr>
                            <a:rPr kumimoji="1" lang="en-US" altLang="ja-JP" sz="2000" i="1" smtClean="0">
                              <a:latin typeface="Cambria Math" panose="02040503050406030204" pitchFamily="18" charset="0"/>
                              <a:ea typeface="+mn-ea"/>
                            </a:rPr>
                          </m:ctrlPr>
                        </m:sSubPr>
                        <m:e>
                          <m:r>
                            <a:rPr kumimoji="1" lang="en-US" altLang="ja-JP" sz="2000" b="0" i="1" smtClean="0">
                              <a:latin typeface="Cambria Math" panose="02040503050406030204" pitchFamily="18" charset="0"/>
                              <a:ea typeface="+mn-ea"/>
                            </a:rPr>
                            <m:t>𝑥</m:t>
                          </m:r>
                        </m:e>
                        <m:sub>
                          <m:r>
                            <a:rPr kumimoji="1" lang="en-US" altLang="ja-JP" sz="2000" b="0" i="1" smtClean="0">
                              <a:latin typeface="Cambria Math" panose="02040503050406030204" pitchFamily="18" charset="0"/>
                              <a:ea typeface="+mn-ea"/>
                            </a:rPr>
                            <m:t>1</m:t>
                          </m:r>
                        </m:sub>
                      </m:sSub>
                    </m:oMath>
                  </m:oMathPara>
                </a14:m>
                <a:endParaRPr kumimoji="1" lang="ja-JP" altLang="en-US" sz="2000" dirty="0">
                  <a:latin typeface="+mn-ea"/>
                  <a:ea typeface="+mn-ea"/>
                </a:endParaRPr>
              </a:p>
            </p:txBody>
          </p:sp>
        </mc:Choice>
        <mc:Fallback xmlns="">
          <p:sp>
            <p:nvSpPr>
              <p:cNvPr id="18" name="正方形/長方形 17">
                <a:extLst>
                  <a:ext uri="{FF2B5EF4-FFF2-40B4-BE49-F238E27FC236}">
                    <a16:creationId xmlns:a16="http://schemas.microsoft.com/office/drawing/2014/main" id="{AB10DC05-C9AF-42AC-82DD-CCD4B4BC8C3A}"/>
                  </a:ext>
                </a:extLst>
              </p:cNvPr>
              <p:cNvSpPr>
                <a:spLocks noRot="1" noChangeAspect="1" noMove="1" noResize="1" noEditPoints="1" noAdjustHandles="1" noChangeArrowheads="1" noChangeShapeType="1" noTextEdit="1"/>
              </p:cNvSpPr>
              <p:nvPr/>
            </p:nvSpPr>
            <p:spPr bwMode="auto">
              <a:xfrm>
                <a:off x="3431704" y="5733256"/>
                <a:ext cx="576064" cy="548795"/>
              </a:xfrm>
              <a:prstGeom prst="rect">
                <a:avLst/>
              </a:prstGeom>
              <a:blipFill>
                <a:blip r:embed="rId4"/>
                <a:stretch>
                  <a:fillRect/>
                </a:stretch>
              </a:blipFill>
              <a:ln w="9525" cap="flat" cmpd="sng" algn="ctr">
                <a:solidFill>
                  <a:schemeClr val="tx1"/>
                </a:solidFill>
                <a:prstDash val="solid"/>
                <a:round/>
                <a:headEnd type="none" w="med" len="med"/>
                <a:tailEnd type="triangle" w="med" len="med"/>
              </a:ln>
              <a:effectLst/>
            </p:spPr>
            <p:txBody>
              <a:bodyPr/>
              <a:lstStyle/>
              <a:p>
                <a:r>
                  <a:rPr lang="ja-JP" altLang="en-US">
                    <a:noFill/>
                  </a:rPr>
                  <a:t> </a:t>
                </a:r>
              </a:p>
            </p:txBody>
          </p:sp>
        </mc:Fallback>
      </mc:AlternateContent>
      <p:cxnSp>
        <p:nvCxnSpPr>
          <p:cNvPr id="19" name="直線矢印コネクタ 18">
            <a:extLst>
              <a:ext uri="{FF2B5EF4-FFF2-40B4-BE49-F238E27FC236}">
                <a16:creationId xmlns:a16="http://schemas.microsoft.com/office/drawing/2014/main" id="{6F0B60BE-2A8D-40C5-A0E7-ED12FAB44CEB}"/>
              </a:ext>
            </a:extLst>
          </p:cNvPr>
          <p:cNvCxnSpPr>
            <a:cxnSpLocks/>
            <a:stCxn id="8" idx="2"/>
            <a:endCxn id="18" idx="0"/>
          </p:cNvCxnSpPr>
          <p:nvPr/>
        </p:nvCxnSpPr>
        <p:spPr bwMode="auto">
          <a:xfrm flipH="1">
            <a:off x="3719736" y="4768681"/>
            <a:ext cx="727278" cy="964575"/>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23" name="正方形/長方形 22">
                <a:extLst>
                  <a:ext uri="{FF2B5EF4-FFF2-40B4-BE49-F238E27FC236}">
                    <a16:creationId xmlns:a16="http://schemas.microsoft.com/office/drawing/2014/main" id="{04B5AB4A-93A1-47C9-9D72-9AB69DF9302E}"/>
                  </a:ext>
                </a:extLst>
              </p:cNvPr>
              <p:cNvSpPr/>
              <p:nvPr/>
            </p:nvSpPr>
            <p:spPr bwMode="auto">
              <a:xfrm>
                <a:off x="4943872" y="5733256"/>
                <a:ext cx="576064" cy="548795"/>
              </a:xfrm>
              <a:prstGeom prst="rect">
                <a:avLst/>
              </a:prstGeom>
              <a:solidFill>
                <a:schemeClr val="bg1"/>
              </a:solidFill>
              <a:ln w="9525" cap="flat" cmpd="sng" algn="ctr">
                <a:solidFill>
                  <a:schemeClr val="tx1"/>
                </a:solid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14:m>
                  <m:oMathPara xmlns:m="http://schemas.openxmlformats.org/officeDocument/2006/math">
                    <m:oMathParaPr>
                      <m:jc m:val="center"/>
                    </m:oMathParaPr>
                    <m:oMath xmlns:m="http://schemas.openxmlformats.org/officeDocument/2006/math">
                      <m:sSub>
                        <m:sSubPr>
                          <m:ctrlPr>
                            <a:rPr kumimoji="1" lang="en-US" altLang="ja-JP" sz="2000" i="1" smtClean="0">
                              <a:latin typeface="Cambria Math" panose="02040503050406030204" pitchFamily="18" charset="0"/>
                              <a:ea typeface="+mn-ea"/>
                            </a:rPr>
                          </m:ctrlPr>
                        </m:sSubPr>
                        <m:e>
                          <m:r>
                            <a:rPr kumimoji="1" lang="en-US" altLang="ja-JP" sz="2000" b="0" i="1" smtClean="0">
                              <a:latin typeface="Cambria Math" panose="02040503050406030204" pitchFamily="18" charset="0"/>
                              <a:ea typeface="+mn-ea"/>
                            </a:rPr>
                            <m:t>𝑥</m:t>
                          </m:r>
                        </m:e>
                        <m:sub>
                          <m:r>
                            <a:rPr kumimoji="1" lang="en-US" altLang="ja-JP" sz="2000" b="0" i="1" smtClean="0">
                              <a:latin typeface="Cambria Math" panose="02040503050406030204" pitchFamily="18" charset="0"/>
                              <a:ea typeface="+mn-ea"/>
                            </a:rPr>
                            <m:t>𝐾</m:t>
                          </m:r>
                        </m:sub>
                      </m:sSub>
                    </m:oMath>
                  </m:oMathPara>
                </a14:m>
                <a:endParaRPr kumimoji="1" lang="ja-JP" altLang="en-US" sz="2000" dirty="0">
                  <a:latin typeface="+mn-ea"/>
                  <a:ea typeface="+mn-ea"/>
                </a:endParaRPr>
              </a:p>
            </p:txBody>
          </p:sp>
        </mc:Choice>
        <mc:Fallback xmlns="">
          <p:sp>
            <p:nvSpPr>
              <p:cNvPr id="23" name="正方形/長方形 22">
                <a:extLst>
                  <a:ext uri="{FF2B5EF4-FFF2-40B4-BE49-F238E27FC236}">
                    <a16:creationId xmlns:a16="http://schemas.microsoft.com/office/drawing/2014/main" id="{04B5AB4A-93A1-47C9-9D72-9AB69DF9302E}"/>
                  </a:ext>
                </a:extLst>
              </p:cNvPr>
              <p:cNvSpPr>
                <a:spLocks noRot="1" noChangeAspect="1" noMove="1" noResize="1" noEditPoints="1" noAdjustHandles="1" noChangeArrowheads="1" noChangeShapeType="1" noTextEdit="1"/>
              </p:cNvSpPr>
              <p:nvPr/>
            </p:nvSpPr>
            <p:spPr bwMode="auto">
              <a:xfrm>
                <a:off x="4943872" y="5733256"/>
                <a:ext cx="576064" cy="548795"/>
              </a:xfrm>
              <a:prstGeom prst="rect">
                <a:avLst/>
              </a:prstGeom>
              <a:blipFill>
                <a:blip r:embed="rId5"/>
                <a:stretch>
                  <a:fillRect/>
                </a:stretch>
              </a:blipFill>
              <a:ln w="9525" cap="flat" cmpd="sng" algn="ctr">
                <a:solidFill>
                  <a:schemeClr val="tx1"/>
                </a:solidFill>
                <a:prstDash val="solid"/>
                <a:round/>
                <a:headEnd type="none" w="med" len="med"/>
                <a:tailEnd type="triangle" w="med" len="med"/>
              </a:ln>
              <a:effectLst/>
            </p:spPr>
            <p:txBody>
              <a:bodyPr/>
              <a:lstStyle/>
              <a:p>
                <a:r>
                  <a:rPr lang="ja-JP" altLang="en-US">
                    <a:noFill/>
                  </a:rPr>
                  <a:t> </a:t>
                </a:r>
              </a:p>
            </p:txBody>
          </p:sp>
        </mc:Fallback>
      </mc:AlternateContent>
      <p:cxnSp>
        <p:nvCxnSpPr>
          <p:cNvPr id="24" name="直線矢印コネクタ 23">
            <a:extLst>
              <a:ext uri="{FF2B5EF4-FFF2-40B4-BE49-F238E27FC236}">
                <a16:creationId xmlns:a16="http://schemas.microsoft.com/office/drawing/2014/main" id="{0CCE2EF9-8A2C-462E-AC16-23FE6E3F7BFF}"/>
              </a:ext>
            </a:extLst>
          </p:cNvPr>
          <p:cNvCxnSpPr>
            <a:stCxn id="8" idx="2"/>
            <a:endCxn id="23" idx="0"/>
          </p:cNvCxnSpPr>
          <p:nvPr/>
        </p:nvCxnSpPr>
        <p:spPr bwMode="auto">
          <a:xfrm>
            <a:off x="4447014" y="4768681"/>
            <a:ext cx="784890" cy="964575"/>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27" name="テキスト ボックス 26">
                <a:extLst>
                  <a:ext uri="{FF2B5EF4-FFF2-40B4-BE49-F238E27FC236}">
                    <a16:creationId xmlns:a16="http://schemas.microsoft.com/office/drawing/2014/main" id="{03574771-121D-42FF-BB75-375A8ABBE798}"/>
                  </a:ext>
                </a:extLst>
              </p:cNvPr>
              <p:cNvSpPr txBox="1"/>
              <p:nvPr/>
            </p:nvSpPr>
            <p:spPr>
              <a:xfrm>
                <a:off x="3539716" y="4836930"/>
                <a:ext cx="360040" cy="695062"/>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f>
                        <m:fPr>
                          <m:ctrlPr>
                            <a:rPr kumimoji="1" lang="en-US" altLang="ja-JP" sz="2000" i="1" smtClean="0">
                              <a:latin typeface="Cambria Math" panose="02040503050406030204" pitchFamily="18" charset="0"/>
                              <a:ea typeface="+mn-ea"/>
                            </a:rPr>
                          </m:ctrlPr>
                        </m:fPr>
                        <m:num>
                          <m:r>
                            <a:rPr kumimoji="1" lang="en-US" altLang="ja-JP" sz="2000" b="0" i="1" smtClean="0">
                              <a:latin typeface="Cambria Math" panose="02040503050406030204" pitchFamily="18" charset="0"/>
                              <a:ea typeface="+mn-ea"/>
                            </a:rPr>
                            <m:t>1</m:t>
                          </m:r>
                        </m:num>
                        <m:den>
                          <m:r>
                            <a:rPr kumimoji="1" lang="en-US" altLang="ja-JP" sz="2000" b="0" i="1" smtClean="0">
                              <a:latin typeface="Cambria Math" panose="02040503050406030204" pitchFamily="18" charset="0"/>
                              <a:ea typeface="+mn-ea"/>
                            </a:rPr>
                            <m:t>𝐾</m:t>
                          </m:r>
                        </m:den>
                      </m:f>
                    </m:oMath>
                  </m:oMathPara>
                </a14:m>
                <a:endParaRPr kumimoji="1" lang="ja-JP" altLang="en-US" sz="2000" dirty="0">
                  <a:latin typeface="+mn-ea"/>
                  <a:ea typeface="+mn-ea"/>
                </a:endParaRPr>
              </a:p>
            </p:txBody>
          </p:sp>
        </mc:Choice>
        <mc:Fallback xmlns="">
          <p:sp>
            <p:nvSpPr>
              <p:cNvPr id="27" name="テキスト ボックス 26">
                <a:extLst>
                  <a:ext uri="{FF2B5EF4-FFF2-40B4-BE49-F238E27FC236}">
                    <a16:creationId xmlns:a16="http://schemas.microsoft.com/office/drawing/2014/main" id="{03574771-121D-42FF-BB75-375A8ABBE798}"/>
                  </a:ext>
                </a:extLst>
              </p:cNvPr>
              <p:cNvSpPr txBox="1">
                <a:spLocks noRot="1" noChangeAspect="1" noMove="1" noResize="1" noEditPoints="1" noAdjustHandles="1" noChangeArrowheads="1" noChangeShapeType="1" noTextEdit="1"/>
              </p:cNvSpPr>
              <p:nvPr/>
            </p:nvSpPr>
            <p:spPr>
              <a:xfrm>
                <a:off x="3539716" y="4836930"/>
                <a:ext cx="360040" cy="695062"/>
              </a:xfrm>
              <a:prstGeom prst="rect">
                <a:avLst/>
              </a:prstGeom>
              <a:blipFill>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8" name="テキスト ボックス 27">
                <a:extLst>
                  <a:ext uri="{FF2B5EF4-FFF2-40B4-BE49-F238E27FC236}">
                    <a16:creationId xmlns:a16="http://schemas.microsoft.com/office/drawing/2014/main" id="{2BC9328E-AD9A-4982-BF81-82DC35CBADC2}"/>
                  </a:ext>
                </a:extLst>
              </p:cNvPr>
              <p:cNvSpPr txBox="1"/>
              <p:nvPr/>
            </p:nvSpPr>
            <p:spPr>
              <a:xfrm>
                <a:off x="5069582" y="4836930"/>
                <a:ext cx="360040" cy="695062"/>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f>
                        <m:fPr>
                          <m:ctrlPr>
                            <a:rPr kumimoji="1" lang="en-US" altLang="ja-JP" sz="2000" i="1" smtClean="0">
                              <a:latin typeface="Cambria Math" panose="02040503050406030204" pitchFamily="18" charset="0"/>
                              <a:ea typeface="+mn-ea"/>
                            </a:rPr>
                          </m:ctrlPr>
                        </m:fPr>
                        <m:num>
                          <m:r>
                            <a:rPr kumimoji="1" lang="en-US" altLang="ja-JP" sz="2000" b="0" i="1" smtClean="0">
                              <a:latin typeface="Cambria Math" panose="02040503050406030204" pitchFamily="18" charset="0"/>
                              <a:ea typeface="+mn-ea"/>
                            </a:rPr>
                            <m:t>1</m:t>
                          </m:r>
                        </m:num>
                        <m:den>
                          <m:r>
                            <a:rPr kumimoji="1" lang="en-US" altLang="ja-JP" sz="2000" b="0" i="1" smtClean="0">
                              <a:latin typeface="Cambria Math" panose="02040503050406030204" pitchFamily="18" charset="0"/>
                              <a:ea typeface="+mn-ea"/>
                            </a:rPr>
                            <m:t>𝐾</m:t>
                          </m:r>
                        </m:den>
                      </m:f>
                    </m:oMath>
                  </m:oMathPara>
                </a14:m>
                <a:endParaRPr kumimoji="1" lang="ja-JP" altLang="en-US" sz="2000" dirty="0">
                  <a:latin typeface="+mn-ea"/>
                  <a:ea typeface="+mn-ea"/>
                </a:endParaRPr>
              </a:p>
            </p:txBody>
          </p:sp>
        </mc:Choice>
        <mc:Fallback xmlns="">
          <p:sp>
            <p:nvSpPr>
              <p:cNvPr id="28" name="テキスト ボックス 27">
                <a:extLst>
                  <a:ext uri="{FF2B5EF4-FFF2-40B4-BE49-F238E27FC236}">
                    <a16:creationId xmlns:a16="http://schemas.microsoft.com/office/drawing/2014/main" id="{2BC9328E-AD9A-4982-BF81-82DC35CBADC2}"/>
                  </a:ext>
                </a:extLst>
              </p:cNvPr>
              <p:cNvSpPr txBox="1">
                <a:spLocks noRot="1" noChangeAspect="1" noMove="1" noResize="1" noEditPoints="1" noAdjustHandles="1" noChangeArrowheads="1" noChangeShapeType="1" noTextEdit="1"/>
              </p:cNvSpPr>
              <p:nvPr/>
            </p:nvSpPr>
            <p:spPr>
              <a:xfrm>
                <a:off x="5069582" y="4836930"/>
                <a:ext cx="360040" cy="695062"/>
              </a:xfrm>
              <a:prstGeom prst="rect">
                <a:avLst/>
              </a:prstGeom>
              <a:blipFill>
                <a:blip r:embed="rId7"/>
                <a:stretch>
                  <a:fillRect/>
                </a:stretch>
              </a:blipFill>
            </p:spPr>
            <p:txBody>
              <a:bodyPr/>
              <a:lstStyle/>
              <a:p>
                <a:r>
                  <a:rPr lang="ja-JP" altLang="en-US">
                    <a:noFill/>
                  </a:rPr>
                  <a:t> </a:t>
                </a:r>
              </a:p>
            </p:txBody>
          </p:sp>
        </mc:Fallback>
      </mc:AlternateContent>
      <p:sp>
        <p:nvSpPr>
          <p:cNvPr id="31" name="正方形/長方形 30">
            <a:extLst>
              <a:ext uri="{FF2B5EF4-FFF2-40B4-BE49-F238E27FC236}">
                <a16:creationId xmlns:a16="http://schemas.microsoft.com/office/drawing/2014/main" id="{51A1D148-7B29-42C4-82C5-E0A2C1BB542C}"/>
              </a:ext>
            </a:extLst>
          </p:cNvPr>
          <p:cNvSpPr/>
          <p:nvPr/>
        </p:nvSpPr>
        <p:spPr bwMode="auto">
          <a:xfrm>
            <a:off x="4223792" y="5733256"/>
            <a:ext cx="576064" cy="548795"/>
          </a:xfrm>
          <a:prstGeom prst="rect">
            <a:avLst/>
          </a:prstGeom>
          <a:solidFill>
            <a:schemeClr val="bg1"/>
          </a:solidFill>
          <a:ln w="9525" cap="flat" cmpd="sng" algn="ctr">
            <a:no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en-US" altLang="ja-JP" sz="2000" dirty="0">
                <a:latin typeface="+mn-ea"/>
                <a:ea typeface="+mn-ea"/>
              </a:rPr>
              <a:t>…</a:t>
            </a:r>
            <a:endParaRPr kumimoji="1" lang="ja-JP" altLang="en-US" sz="2000" dirty="0">
              <a:latin typeface="+mn-ea"/>
              <a:ea typeface="+mn-ea"/>
            </a:endParaRPr>
          </a:p>
        </p:txBody>
      </p:sp>
      <mc:AlternateContent xmlns:mc="http://schemas.openxmlformats.org/markup-compatibility/2006" xmlns:a14="http://schemas.microsoft.com/office/drawing/2010/main">
        <mc:Choice Requires="a14">
          <p:sp>
            <p:nvSpPr>
              <p:cNvPr id="34" name="正方形/長方形 33">
                <a:extLst>
                  <a:ext uri="{FF2B5EF4-FFF2-40B4-BE49-F238E27FC236}">
                    <a16:creationId xmlns:a16="http://schemas.microsoft.com/office/drawing/2014/main" id="{522DD45C-6EBC-4394-9316-F559099B73A0}"/>
                  </a:ext>
                </a:extLst>
              </p:cNvPr>
              <p:cNvSpPr/>
              <p:nvPr/>
            </p:nvSpPr>
            <p:spPr bwMode="auto">
              <a:xfrm>
                <a:off x="1361475" y="5476329"/>
                <a:ext cx="1576978" cy="805722"/>
              </a:xfrm>
              <a:prstGeom prst="rect">
                <a:avLst/>
              </a:prstGeom>
              <a:solidFill>
                <a:schemeClr val="bg1"/>
              </a:solidFill>
              <a:ln w="9525" cap="flat" cmpd="sng" algn="ctr">
                <a:solidFill>
                  <a:schemeClr val="tx1"/>
                </a:solid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ja-JP" altLang="en-US" sz="2000" dirty="0">
                    <a:latin typeface="+mn-ea"/>
                    <a:ea typeface="+mn-ea"/>
                  </a:rPr>
                  <a:t>標本平均</a:t>
                </a:r>
                <a:endParaRPr kumimoji="1" lang="en-US" altLang="ja-JP" sz="2000" dirty="0">
                  <a:latin typeface="+mn-ea"/>
                  <a:ea typeface="+mn-ea"/>
                </a:endParaRPr>
              </a:p>
              <a:p>
                <a:pPr algn="ctr">
                  <a:spcBef>
                    <a:spcPts val="600"/>
                  </a:spcBef>
                  <a:buClr>
                    <a:srgbClr val="BFBFBF"/>
                  </a:buClr>
                </a:pPr>
                <a:r>
                  <a:rPr kumimoji="1" lang="ja-JP" altLang="en-US" sz="2000" dirty="0">
                    <a:latin typeface="+mn-ea"/>
                    <a:ea typeface="+mn-ea"/>
                  </a:rPr>
                  <a:t>最大</a:t>
                </a:r>
                <a14:m>
                  <m:oMath xmlns:m="http://schemas.openxmlformats.org/officeDocument/2006/math">
                    <m:sSup>
                      <m:sSupPr>
                        <m:ctrlPr>
                          <a:rPr kumimoji="1" lang="en-US" altLang="ja-JP" sz="2000" i="1" smtClean="0">
                            <a:latin typeface="Cambria Math" panose="02040503050406030204" pitchFamily="18" charset="0"/>
                            <a:ea typeface="+mn-ea"/>
                          </a:rPr>
                        </m:ctrlPr>
                      </m:sSupPr>
                      <m:e>
                        <m:acc>
                          <m:accPr>
                            <m:chr m:val="̂"/>
                            <m:ctrlPr>
                              <a:rPr kumimoji="1" lang="en-US" altLang="ja-JP" sz="2000" i="1" smtClean="0">
                                <a:latin typeface="Cambria Math" panose="02040503050406030204" pitchFamily="18" charset="0"/>
                                <a:ea typeface="+mn-ea"/>
                              </a:rPr>
                            </m:ctrlPr>
                          </m:accPr>
                          <m:e>
                            <m:r>
                              <a:rPr kumimoji="1" lang="en-US" altLang="ja-JP" sz="2000" b="0" i="1" smtClean="0">
                                <a:latin typeface="Cambria Math" panose="02040503050406030204" pitchFamily="18" charset="0"/>
                                <a:ea typeface="+mn-ea"/>
                              </a:rPr>
                              <m:t>𝑥</m:t>
                            </m:r>
                          </m:e>
                        </m:acc>
                      </m:e>
                      <m:sup>
                        <m:r>
                          <a:rPr kumimoji="1" lang="en-US" altLang="ja-JP" sz="2000" b="0" i="1" smtClean="0">
                            <a:latin typeface="Cambria Math" panose="02040503050406030204" pitchFamily="18" charset="0"/>
                            <a:ea typeface="+mn-ea"/>
                          </a:rPr>
                          <m:t>∗</m:t>
                        </m:r>
                      </m:sup>
                    </m:sSup>
                  </m:oMath>
                </a14:m>
                <a:endParaRPr kumimoji="1" lang="ja-JP" altLang="en-US" sz="2000" dirty="0">
                  <a:latin typeface="+mn-ea"/>
                  <a:ea typeface="+mn-ea"/>
                </a:endParaRPr>
              </a:p>
            </p:txBody>
          </p:sp>
        </mc:Choice>
        <mc:Fallback xmlns="">
          <p:sp>
            <p:nvSpPr>
              <p:cNvPr id="34" name="正方形/長方形 33">
                <a:extLst>
                  <a:ext uri="{FF2B5EF4-FFF2-40B4-BE49-F238E27FC236}">
                    <a16:creationId xmlns:a16="http://schemas.microsoft.com/office/drawing/2014/main" id="{522DD45C-6EBC-4394-9316-F559099B73A0}"/>
                  </a:ext>
                </a:extLst>
              </p:cNvPr>
              <p:cNvSpPr>
                <a:spLocks noRot="1" noChangeAspect="1" noMove="1" noResize="1" noEditPoints="1" noAdjustHandles="1" noChangeArrowheads="1" noChangeShapeType="1" noTextEdit="1"/>
              </p:cNvSpPr>
              <p:nvPr/>
            </p:nvSpPr>
            <p:spPr bwMode="auto">
              <a:xfrm>
                <a:off x="1361475" y="5476329"/>
                <a:ext cx="1576978" cy="805722"/>
              </a:xfrm>
              <a:prstGeom prst="rect">
                <a:avLst/>
              </a:prstGeom>
              <a:blipFill>
                <a:blip r:embed="rId8"/>
                <a:stretch>
                  <a:fillRect t="-2222" b="-11111"/>
                </a:stretch>
              </a:blipFill>
              <a:ln w="9525" cap="flat" cmpd="sng" algn="ctr">
                <a:solidFill>
                  <a:schemeClr val="tx1"/>
                </a:solidFill>
                <a:prstDash val="solid"/>
                <a:round/>
                <a:headEnd type="none" w="med" len="med"/>
                <a:tailEnd type="triangle" w="med" len="med"/>
              </a:ln>
              <a:effectLst/>
            </p:spPr>
            <p:txBody>
              <a:bodyPr/>
              <a:lstStyle/>
              <a:p>
                <a:r>
                  <a:rPr lang="ja-JP" altLang="en-US">
                    <a:noFill/>
                  </a:rPr>
                  <a:t> </a:t>
                </a:r>
              </a:p>
            </p:txBody>
          </p:sp>
        </mc:Fallback>
      </mc:AlternateContent>
      <p:cxnSp>
        <p:nvCxnSpPr>
          <p:cNvPr id="35" name="直線矢印コネクタ 34">
            <a:extLst>
              <a:ext uri="{FF2B5EF4-FFF2-40B4-BE49-F238E27FC236}">
                <a16:creationId xmlns:a16="http://schemas.microsoft.com/office/drawing/2014/main" id="{7E93ED58-A4DB-4BD0-B58B-DB9EB97262A1}"/>
              </a:ext>
            </a:extLst>
          </p:cNvPr>
          <p:cNvCxnSpPr>
            <a:cxnSpLocks/>
            <a:stCxn id="9" idx="2"/>
            <a:endCxn id="34" idx="0"/>
          </p:cNvCxnSpPr>
          <p:nvPr/>
        </p:nvCxnSpPr>
        <p:spPr bwMode="auto">
          <a:xfrm flipH="1">
            <a:off x="2149964" y="4774324"/>
            <a:ext cx="3599" cy="702005"/>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51" name="テキスト ボックス 50">
                <a:extLst>
                  <a:ext uri="{FF2B5EF4-FFF2-40B4-BE49-F238E27FC236}">
                    <a16:creationId xmlns:a16="http://schemas.microsoft.com/office/drawing/2014/main" id="{90D29010-695C-4B20-933A-03B3C5C16A87}"/>
                  </a:ext>
                </a:extLst>
              </p:cNvPr>
              <p:cNvSpPr txBox="1"/>
              <p:nvPr/>
            </p:nvSpPr>
            <p:spPr>
              <a:xfrm>
                <a:off x="6618051" y="3068960"/>
                <a:ext cx="4658926" cy="2054986"/>
              </a:xfrm>
              <a:prstGeom prst="rect">
                <a:avLst/>
              </a:prstGeom>
              <a:noFill/>
            </p:spPr>
            <p:txBody>
              <a:bodyPr wrap="square" rtlCol="0">
                <a:spAutoFit/>
              </a:bodyPr>
              <a:lstStyle/>
              <a:p>
                <a:r>
                  <a:rPr kumimoji="1" lang="ja-JP" altLang="en-US" sz="1800" dirty="0">
                    <a:latin typeface="+mn-ea"/>
                    <a:ea typeface="+mn-ea"/>
                  </a:rPr>
                  <a:t>パラメータ：</a:t>
                </a:r>
                <a14:m>
                  <m:oMath xmlns:m="http://schemas.openxmlformats.org/officeDocument/2006/math">
                    <m:r>
                      <a:rPr kumimoji="1" lang="ja-JP" altLang="en-US" sz="1800" i="1">
                        <a:latin typeface="Cambria Math" panose="02040503050406030204" pitchFamily="18" charset="0"/>
                      </a:rPr>
                      <m:t>𝜀</m:t>
                    </m:r>
                  </m:oMath>
                </a14:m>
                <a:endParaRPr kumimoji="1" lang="en-US" altLang="ja-JP" sz="1800" dirty="0">
                  <a:latin typeface="+mn-ea"/>
                  <a:ea typeface="+mn-ea"/>
                </a:endParaRPr>
              </a:p>
              <a:p>
                <a:pPr marL="342900" indent="-342900" algn="l">
                  <a:buFont typeface="+mj-lt"/>
                  <a:buAutoNum type="arabicPeriod"/>
                </a:pPr>
                <a:r>
                  <a:rPr kumimoji="1" lang="en-US" altLang="ja-JP" sz="1800" dirty="0">
                    <a:latin typeface="+mn-ea"/>
                    <a:ea typeface="+mn-ea"/>
                  </a:rPr>
                  <a:t>0~1</a:t>
                </a:r>
                <a:r>
                  <a:rPr kumimoji="1" lang="ja-JP" altLang="en-US" sz="1800" dirty="0">
                    <a:latin typeface="+mn-ea"/>
                    <a:ea typeface="+mn-ea"/>
                  </a:rPr>
                  <a:t>の値を取る乱数を生成</a:t>
                </a:r>
                <a:endParaRPr kumimoji="1" lang="en-US" altLang="ja-JP" sz="1800" dirty="0">
                  <a:latin typeface="+mn-ea"/>
                  <a:ea typeface="+mn-ea"/>
                </a:endParaRPr>
              </a:p>
              <a:p>
                <a:pPr marL="342900" indent="-342900">
                  <a:buFont typeface="+mj-lt"/>
                  <a:buAutoNum type="arabicPeriod"/>
                </a:pPr>
                <a:r>
                  <a:rPr kumimoji="1" lang="en-US" altLang="ja-JP" sz="1800" dirty="0">
                    <a:latin typeface="+mn-ea"/>
                    <a:ea typeface="+mn-ea"/>
                  </a:rPr>
                  <a:t>1</a:t>
                </a:r>
                <a:r>
                  <a:rPr kumimoji="1" lang="ja-JP" altLang="en-US" sz="1800" dirty="0">
                    <a:latin typeface="+mn-ea"/>
                    <a:ea typeface="+mn-ea"/>
                  </a:rPr>
                  <a:t>の値が</a:t>
                </a:r>
                <a14:m>
                  <m:oMath xmlns:m="http://schemas.openxmlformats.org/officeDocument/2006/math">
                    <m:r>
                      <a:rPr kumimoji="1" lang="ja-JP" altLang="en-US" sz="2000" i="1">
                        <a:latin typeface="Cambria Math" panose="02040503050406030204" pitchFamily="18" charset="0"/>
                      </a:rPr>
                      <m:t>𝜀</m:t>
                    </m:r>
                  </m:oMath>
                </a14:m>
                <a:r>
                  <a:rPr kumimoji="1" lang="ja-JP" altLang="en-US" sz="1800" dirty="0">
                    <a:latin typeface="+mn-ea"/>
                    <a:ea typeface="+mn-ea"/>
                  </a:rPr>
                  <a:t>以下であれば、すべての腕の中から等確率で選択</a:t>
                </a:r>
                <a:r>
                  <a:rPr kumimoji="1" lang="en-US" altLang="ja-JP" sz="1800" dirty="0">
                    <a:latin typeface="+mn-ea"/>
                    <a:ea typeface="+mn-ea"/>
                  </a:rPr>
                  <a:t>.</a:t>
                </a:r>
                <a:endParaRPr kumimoji="1" lang="ja-JP" altLang="en-US" sz="1800" dirty="0">
                  <a:latin typeface="+mn-ea"/>
                </a:endParaRPr>
              </a:p>
              <a:p>
                <a:pPr marL="342900" indent="-342900">
                  <a:buFont typeface="+mj-lt"/>
                  <a:buAutoNum type="arabicPeriod"/>
                </a:pPr>
                <a:r>
                  <a:rPr kumimoji="1" lang="en-US" altLang="ja-JP" sz="1800" dirty="0">
                    <a:latin typeface="+mn-ea"/>
                    <a:ea typeface="+mn-ea"/>
                  </a:rPr>
                  <a:t>1</a:t>
                </a:r>
                <a:r>
                  <a:rPr kumimoji="1" lang="ja-JP" altLang="en-US" sz="1800" dirty="0">
                    <a:latin typeface="+mn-ea"/>
                    <a:ea typeface="+mn-ea"/>
                  </a:rPr>
                  <a:t>の値が𝜀より大きければ、現在まで選択した腕の中から一番よい腕を選択する</a:t>
                </a:r>
                <a:endParaRPr kumimoji="1" lang="en-US" altLang="ja-JP" sz="1800" dirty="0">
                  <a:latin typeface="+mn-ea"/>
                  <a:ea typeface="+mn-ea"/>
                </a:endParaRPr>
              </a:p>
              <a:p>
                <a:pPr marL="342900" indent="-342900">
                  <a:buFont typeface="+mj-lt"/>
                  <a:buAutoNum type="arabicPeriod"/>
                </a:pPr>
                <a:r>
                  <a:rPr kumimoji="1" lang="en-US" altLang="ja-JP" sz="1800" dirty="0">
                    <a:latin typeface="+mn-ea"/>
                    <a:ea typeface="+mn-ea"/>
                  </a:rPr>
                  <a:t>1</a:t>
                </a:r>
                <a:r>
                  <a:rPr kumimoji="1" lang="ja-JP" altLang="en-US" sz="1800" dirty="0">
                    <a:latin typeface="+mn-ea"/>
                    <a:ea typeface="+mn-ea"/>
                  </a:rPr>
                  <a:t>へ戻る</a:t>
                </a:r>
              </a:p>
            </p:txBody>
          </p:sp>
        </mc:Choice>
        <mc:Fallback xmlns="">
          <p:sp>
            <p:nvSpPr>
              <p:cNvPr id="51" name="テキスト ボックス 50">
                <a:extLst>
                  <a:ext uri="{FF2B5EF4-FFF2-40B4-BE49-F238E27FC236}">
                    <a16:creationId xmlns:a16="http://schemas.microsoft.com/office/drawing/2014/main" id="{90D29010-695C-4B20-933A-03B3C5C16A87}"/>
                  </a:ext>
                </a:extLst>
              </p:cNvPr>
              <p:cNvSpPr txBox="1">
                <a:spLocks noRot="1" noChangeAspect="1" noMove="1" noResize="1" noEditPoints="1" noAdjustHandles="1" noChangeArrowheads="1" noChangeShapeType="1" noTextEdit="1"/>
              </p:cNvSpPr>
              <p:nvPr/>
            </p:nvSpPr>
            <p:spPr>
              <a:xfrm>
                <a:off x="6618051" y="3068960"/>
                <a:ext cx="4658926" cy="2054986"/>
              </a:xfrm>
              <a:prstGeom prst="rect">
                <a:avLst/>
              </a:prstGeom>
              <a:blipFill>
                <a:blip r:embed="rId9"/>
                <a:stretch>
                  <a:fillRect l="-1832" t="-888" r="-1047" b="-6509"/>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4104763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D102D5C-5CFC-4440-870E-6419F08144F2}"/>
              </a:ext>
            </a:extLst>
          </p:cNvPr>
          <p:cNvSpPr>
            <a:spLocks noGrp="1"/>
          </p:cNvSpPr>
          <p:nvPr>
            <p:ph type="title"/>
          </p:nvPr>
        </p:nvSpPr>
        <p:spPr/>
        <p:txBody>
          <a:bodyPr/>
          <a:lstStyle/>
          <a:p>
            <a:r>
              <a:rPr kumimoji="1" lang="ja-JP" altLang="en-US" dirty="0"/>
              <a:t>実験設定</a:t>
            </a:r>
          </a:p>
        </p:txBody>
      </p:sp>
      <p:sp>
        <p:nvSpPr>
          <p:cNvPr id="3" name="コンテンツ プレースホルダー 2">
            <a:extLst>
              <a:ext uri="{FF2B5EF4-FFF2-40B4-BE49-F238E27FC236}">
                <a16:creationId xmlns:a16="http://schemas.microsoft.com/office/drawing/2014/main" id="{512A6F56-584B-46E6-9811-AC4EB42736DB}"/>
              </a:ext>
            </a:extLst>
          </p:cNvPr>
          <p:cNvSpPr>
            <a:spLocks noGrp="1"/>
          </p:cNvSpPr>
          <p:nvPr>
            <p:ph idx="1"/>
          </p:nvPr>
        </p:nvSpPr>
        <p:spPr/>
        <p:txBody>
          <a:bodyPr/>
          <a:lstStyle/>
          <a:p>
            <a:r>
              <a:rPr kumimoji="1" lang="en-US" altLang="ja-JP" dirty="0"/>
              <a:t>4</a:t>
            </a:r>
            <a:r>
              <a:rPr kumimoji="1" lang="ja-JP" altLang="en-US" dirty="0"/>
              <a:t>つの腕が独立のベルヌーイ分布に従って報酬が与えられるとし、</a:t>
            </a:r>
            <a:endParaRPr kumimoji="1" lang="en-US" altLang="ja-JP" dirty="0"/>
          </a:p>
          <a:p>
            <a:r>
              <a:rPr kumimoji="1" lang="en-US" altLang="ja-JP" dirty="0"/>
              <a:t>4</a:t>
            </a:r>
            <a:r>
              <a:rPr kumimoji="1" lang="ja-JP" altLang="en-US" dirty="0"/>
              <a:t>番目の腕が期待値最大とした</a:t>
            </a:r>
          </a:p>
        </p:txBody>
      </p:sp>
      <p:sp>
        <p:nvSpPr>
          <p:cNvPr id="4" name="スライド番号プレースホルダー 3">
            <a:extLst>
              <a:ext uri="{FF2B5EF4-FFF2-40B4-BE49-F238E27FC236}">
                <a16:creationId xmlns:a16="http://schemas.microsoft.com/office/drawing/2014/main" id="{2920CB31-CA1E-456D-AE28-F9E50E0C97DF}"/>
              </a:ext>
            </a:extLst>
          </p:cNvPr>
          <p:cNvSpPr>
            <a:spLocks noGrp="1"/>
          </p:cNvSpPr>
          <p:nvPr>
            <p:ph type="sldNum" sz="quarter" idx="10"/>
          </p:nvPr>
        </p:nvSpPr>
        <p:spPr/>
        <p:txBody>
          <a:bodyPr/>
          <a:lstStyle/>
          <a:p>
            <a:fld id="{F7D9C81F-6F51-475F-ABDF-7FEE4B0A1340}" type="slidenum">
              <a:rPr lang="en-US" altLang="ja-JP" smtClean="0"/>
              <a:pPr/>
              <a:t>11</a:t>
            </a:fld>
            <a:endParaRPr lang="en-US" altLang="ja-JP" dirty="0"/>
          </a:p>
        </p:txBody>
      </p:sp>
      <p:grpSp>
        <p:nvGrpSpPr>
          <p:cNvPr id="34" name="グループ化 33">
            <a:extLst>
              <a:ext uri="{FF2B5EF4-FFF2-40B4-BE49-F238E27FC236}">
                <a16:creationId xmlns:a16="http://schemas.microsoft.com/office/drawing/2014/main" id="{E93315EF-9A37-4E01-87FB-7CAE740D9102}"/>
              </a:ext>
            </a:extLst>
          </p:cNvPr>
          <p:cNvGrpSpPr/>
          <p:nvPr/>
        </p:nvGrpSpPr>
        <p:grpSpPr>
          <a:xfrm>
            <a:off x="1064479" y="2804507"/>
            <a:ext cx="1457400" cy="3494079"/>
            <a:chOff x="1064479" y="2804507"/>
            <a:chExt cx="1457400" cy="3494079"/>
          </a:xfrm>
        </p:grpSpPr>
        <p:pic>
          <p:nvPicPr>
            <p:cNvPr id="8" name="図 7">
              <a:extLst>
                <a:ext uri="{FF2B5EF4-FFF2-40B4-BE49-F238E27FC236}">
                  <a16:creationId xmlns:a16="http://schemas.microsoft.com/office/drawing/2014/main" id="{F8740B78-EFF3-4814-932F-A40B1B2DBF64}"/>
                </a:ext>
              </a:extLst>
            </p:cNvPr>
            <p:cNvPicPr>
              <a:picLocks noChangeAspect="1"/>
            </p:cNvPicPr>
            <p:nvPr/>
          </p:nvPicPr>
          <p:blipFill rotWithShape="1">
            <a:blip r:embed="rId2">
              <a:extLst>
                <a:ext uri="{28A0092B-C50C-407E-A947-70E740481C1C}">
                  <a14:useLocalDpi xmlns:a14="http://schemas.microsoft.com/office/drawing/2010/main" val="0"/>
                </a:ext>
              </a:extLst>
            </a:blip>
            <a:srcRect b="14300"/>
            <a:stretch/>
          </p:blipFill>
          <p:spPr>
            <a:xfrm>
              <a:off x="1064479" y="2804507"/>
              <a:ext cx="1457400" cy="1248985"/>
            </a:xfrm>
            <a:prstGeom prst="rect">
              <a:avLst/>
            </a:prstGeom>
          </p:spPr>
        </p:pic>
        <p:pic>
          <p:nvPicPr>
            <p:cNvPr id="13" name="図 12">
              <a:extLst>
                <a:ext uri="{FF2B5EF4-FFF2-40B4-BE49-F238E27FC236}">
                  <a16:creationId xmlns:a16="http://schemas.microsoft.com/office/drawing/2014/main" id="{9648500C-3434-48DE-B737-3F789CB25D3C}"/>
                </a:ext>
              </a:extLst>
            </p:cNvPr>
            <p:cNvPicPr>
              <a:picLocks noChangeAspect="1"/>
            </p:cNvPicPr>
            <p:nvPr/>
          </p:nvPicPr>
          <p:blipFill rotWithShape="1">
            <a:blip r:embed="rId3">
              <a:extLst>
                <a:ext uri="{28A0092B-C50C-407E-A947-70E740481C1C}">
                  <a14:useLocalDpi xmlns:a14="http://schemas.microsoft.com/office/drawing/2010/main" val="0"/>
                </a:ext>
              </a:extLst>
            </a:blip>
            <a:srcRect b="15350"/>
            <a:stretch/>
          </p:blipFill>
          <p:spPr>
            <a:xfrm>
              <a:off x="1289123" y="5445224"/>
              <a:ext cx="1008112" cy="853362"/>
            </a:xfrm>
            <a:prstGeom prst="rect">
              <a:avLst/>
            </a:prstGeom>
          </p:spPr>
        </p:pic>
        <p:cxnSp>
          <p:nvCxnSpPr>
            <p:cNvPr id="15" name="直線矢印コネクタ 14">
              <a:extLst>
                <a:ext uri="{FF2B5EF4-FFF2-40B4-BE49-F238E27FC236}">
                  <a16:creationId xmlns:a16="http://schemas.microsoft.com/office/drawing/2014/main" id="{0A3630F7-6255-4888-96C5-0017C3C5F256}"/>
                </a:ext>
              </a:extLst>
            </p:cNvPr>
            <p:cNvCxnSpPr>
              <a:cxnSpLocks/>
              <a:stCxn id="20" idx="2"/>
              <a:endCxn id="13" idx="0"/>
            </p:cNvCxnSpPr>
            <p:nvPr/>
          </p:nvCxnSpPr>
          <p:spPr bwMode="auto">
            <a:xfrm flipH="1">
              <a:off x="1793179" y="4549303"/>
              <a:ext cx="1" cy="895921"/>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20" name="テキスト ボックス 19">
                  <a:extLst>
                    <a:ext uri="{FF2B5EF4-FFF2-40B4-BE49-F238E27FC236}">
                      <a16:creationId xmlns:a16="http://schemas.microsoft.com/office/drawing/2014/main" id="{655077A0-0137-489A-836C-3B7C7A8614C1}"/>
                    </a:ext>
                  </a:extLst>
                </p:cNvPr>
                <p:cNvSpPr txBox="1"/>
                <p:nvPr/>
              </p:nvSpPr>
              <p:spPr>
                <a:xfrm>
                  <a:off x="1127816" y="4149193"/>
                  <a:ext cx="1330727" cy="400110"/>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ea typeface="+mn-ea"/>
                              </a:rPr>
                            </m:ctrlPr>
                          </m:sSubPr>
                          <m:e>
                            <m:r>
                              <a:rPr kumimoji="1" lang="ja-JP" altLang="en-US" sz="2000" b="0" i="1" smtClean="0">
                                <a:latin typeface="Cambria Math" panose="02040503050406030204" pitchFamily="18" charset="0"/>
                                <a:ea typeface="+mn-ea"/>
                              </a:rPr>
                              <m:t>𝜃</m:t>
                            </m:r>
                          </m:e>
                          <m:sub>
                            <m:r>
                              <a:rPr kumimoji="1" lang="en-US" altLang="ja-JP" sz="2000" b="0" i="1" smtClean="0">
                                <a:latin typeface="Cambria Math" panose="02040503050406030204" pitchFamily="18" charset="0"/>
                                <a:ea typeface="+mn-ea"/>
                              </a:rPr>
                              <m:t>1</m:t>
                            </m:r>
                          </m:sub>
                        </m:sSub>
                        <m:r>
                          <a:rPr kumimoji="1" lang="en-US" altLang="ja-JP" sz="2000" b="0" i="1" smtClean="0">
                            <a:latin typeface="Cambria Math" panose="02040503050406030204" pitchFamily="18" charset="0"/>
                            <a:ea typeface="+mn-ea"/>
                          </a:rPr>
                          <m:t>=0.1</m:t>
                        </m:r>
                      </m:oMath>
                    </m:oMathPara>
                  </a14:m>
                  <a:endParaRPr kumimoji="1" lang="ja-JP" altLang="en-US" sz="2000" dirty="0">
                    <a:latin typeface="+mn-ea"/>
                    <a:ea typeface="+mn-ea"/>
                  </a:endParaRPr>
                </a:p>
              </p:txBody>
            </p:sp>
          </mc:Choice>
          <mc:Fallback xmlns="">
            <p:sp>
              <p:nvSpPr>
                <p:cNvPr id="20" name="テキスト ボックス 19">
                  <a:extLst>
                    <a:ext uri="{FF2B5EF4-FFF2-40B4-BE49-F238E27FC236}">
                      <a16:creationId xmlns:a16="http://schemas.microsoft.com/office/drawing/2014/main" id="{655077A0-0137-489A-836C-3B7C7A8614C1}"/>
                    </a:ext>
                  </a:extLst>
                </p:cNvPr>
                <p:cNvSpPr txBox="1">
                  <a:spLocks noRot="1" noChangeAspect="1" noMove="1" noResize="1" noEditPoints="1" noAdjustHandles="1" noChangeArrowheads="1" noChangeShapeType="1" noTextEdit="1"/>
                </p:cNvSpPr>
                <p:nvPr/>
              </p:nvSpPr>
              <p:spPr>
                <a:xfrm>
                  <a:off x="1127816" y="4149193"/>
                  <a:ext cx="1330727" cy="400110"/>
                </a:xfrm>
                <a:prstGeom prst="rect">
                  <a:avLst/>
                </a:prstGeom>
                <a:blipFill>
                  <a:blip r:embed="rId4"/>
                  <a:stretch>
                    <a:fillRect/>
                  </a:stretch>
                </a:blipFill>
              </p:spPr>
              <p:txBody>
                <a:bodyPr/>
                <a:lstStyle/>
                <a:p>
                  <a:r>
                    <a:rPr lang="ja-JP" altLang="en-US">
                      <a:noFill/>
                    </a:rPr>
                    <a:t> </a:t>
                  </a:r>
                </a:p>
              </p:txBody>
            </p:sp>
          </mc:Fallback>
        </mc:AlternateContent>
      </p:grpSp>
      <p:grpSp>
        <p:nvGrpSpPr>
          <p:cNvPr id="37" name="グループ化 36">
            <a:extLst>
              <a:ext uri="{FF2B5EF4-FFF2-40B4-BE49-F238E27FC236}">
                <a16:creationId xmlns:a16="http://schemas.microsoft.com/office/drawing/2014/main" id="{FDA8AAE9-6447-41AD-AC9C-751C6CE11D61}"/>
              </a:ext>
            </a:extLst>
          </p:cNvPr>
          <p:cNvGrpSpPr/>
          <p:nvPr/>
        </p:nvGrpSpPr>
        <p:grpSpPr>
          <a:xfrm>
            <a:off x="3148023" y="2804507"/>
            <a:ext cx="1457400" cy="3494079"/>
            <a:chOff x="1064479" y="2804507"/>
            <a:chExt cx="1457400" cy="3494079"/>
          </a:xfrm>
        </p:grpSpPr>
        <p:pic>
          <p:nvPicPr>
            <p:cNvPr id="38" name="図 37">
              <a:extLst>
                <a:ext uri="{FF2B5EF4-FFF2-40B4-BE49-F238E27FC236}">
                  <a16:creationId xmlns:a16="http://schemas.microsoft.com/office/drawing/2014/main" id="{7EFAA6C1-2124-4CBC-8006-C707997B43EF}"/>
                </a:ext>
              </a:extLst>
            </p:cNvPr>
            <p:cNvPicPr>
              <a:picLocks noChangeAspect="1"/>
            </p:cNvPicPr>
            <p:nvPr/>
          </p:nvPicPr>
          <p:blipFill rotWithShape="1">
            <a:blip r:embed="rId2">
              <a:extLst>
                <a:ext uri="{28A0092B-C50C-407E-A947-70E740481C1C}">
                  <a14:useLocalDpi xmlns:a14="http://schemas.microsoft.com/office/drawing/2010/main" val="0"/>
                </a:ext>
              </a:extLst>
            </a:blip>
            <a:srcRect b="14300"/>
            <a:stretch/>
          </p:blipFill>
          <p:spPr>
            <a:xfrm>
              <a:off x="1064479" y="2804507"/>
              <a:ext cx="1457400" cy="1248985"/>
            </a:xfrm>
            <a:prstGeom prst="rect">
              <a:avLst/>
            </a:prstGeom>
          </p:spPr>
        </p:pic>
        <p:pic>
          <p:nvPicPr>
            <p:cNvPr id="39" name="図 38">
              <a:extLst>
                <a:ext uri="{FF2B5EF4-FFF2-40B4-BE49-F238E27FC236}">
                  <a16:creationId xmlns:a16="http://schemas.microsoft.com/office/drawing/2014/main" id="{CFF53563-655B-4F7C-9972-383E0FC06A57}"/>
                </a:ext>
              </a:extLst>
            </p:cNvPr>
            <p:cNvPicPr>
              <a:picLocks noChangeAspect="1"/>
            </p:cNvPicPr>
            <p:nvPr/>
          </p:nvPicPr>
          <p:blipFill rotWithShape="1">
            <a:blip r:embed="rId3">
              <a:extLst>
                <a:ext uri="{28A0092B-C50C-407E-A947-70E740481C1C}">
                  <a14:useLocalDpi xmlns:a14="http://schemas.microsoft.com/office/drawing/2010/main" val="0"/>
                </a:ext>
              </a:extLst>
            </a:blip>
            <a:srcRect b="15350"/>
            <a:stretch/>
          </p:blipFill>
          <p:spPr>
            <a:xfrm>
              <a:off x="1289123" y="5445224"/>
              <a:ext cx="1008112" cy="853362"/>
            </a:xfrm>
            <a:prstGeom prst="rect">
              <a:avLst/>
            </a:prstGeom>
          </p:spPr>
        </p:pic>
        <p:cxnSp>
          <p:nvCxnSpPr>
            <p:cNvPr id="40" name="直線矢印コネクタ 39">
              <a:extLst>
                <a:ext uri="{FF2B5EF4-FFF2-40B4-BE49-F238E27FC236}">
                  <a16:creationId xmlns:a16="http://schemas.microsoft.com/office/drawing/2014/main" id="{5AE1741D-4550-4B04-9E02-3B9FBB6B8502}"/>
                </a:ext>
              </a:extLst>
            </p:cNvPr>
            <p:cNvCxnSpPr>
              <a:cxnSpLocks/>
              <a:stCxn id="41" idx="2"/>
              <a:endCxn id="39" idx="0"/>
            </p:cNvCxnSpPr>
            <p:nvPr/>
          </p:nvCxnSpPr>
          <p:spPr bwMode="auto">
            <a:xfrm flipH="1">
              <a:off x="1793179" y="4549303"/>
              <a:ext cx="1" cy="895921"/>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41" name="テキスト ボックス 40">
                  <a:extLst>
                    <a:ext uri="{FF2B5EF4-FFF2-40B4-BE49-F238E27FC236}">
                      <a16:creationId xmlns:a16="http://schemas.microsoft.com/office/drawing/2014/main" id="{A1D1ECEF-7425-4A6F-ADC1-66DFD2C3188A}"/>
                    </a:ext>
                  </a:extLst>
                </p:cNvPr>
                <p:cNvSpPr txBox="1"/>
                <p:nvPr/>
              </p:nvSpPr>
              <p:spPr>
                <a:xfrm>
                  <a:off x="1127816" y="4149193"/>
                  <a:ext cx="1330727" cy="400110"/>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ea typeface="+mn-ea"/>
                              </a:rPr>
                            </m:ctrlPr>
                          </m:sSubPr>
                          <m:e>
                            <m:r>
                              <a:rPr kumimoji="1" lang="ja-JP" altLang="en-US" sz="2000" b="0" i="1" smtClean="0">
                                <a:latin typeface="Cambria Math" panose="02040503050406030204" pitchFamily="18" charset="0"/>
                                <a:ea typeface="+mn-ea"/>
                              </a:rPr>
                              <m:t>𝜃</m:t>
                            </m:r>
                          </m:e>
                          <m:sub>
                            <m:r>
                              <a:rPr kumimoji="1" lang="en-US" altLang="ja-JP" sz="2000" b="0" i="1" smtClean="0">
                                <a:latin typeface="Cambria Math" panose="02040503050406030204" pitchFamily="18" charset="0"/>
                                <a:ea typeface="+mn-ea"/>
                              </a:rPr>
                              <m:t>2</m:t>
                            </m:r>
                          </m:sub>
                        </m:sSub>
                        <m:r>
                          <a:rPr kumimoji="1" lang="en-US" altLang="ja-JP" sz="2000" b="0" i="1" smtClean="0">
                            <a:latin typeface="Cambria Math" panose="02040503050406030204" pitchFamily="18" charset="0"/>
                            <a:ea typeface="+mn-ea"/>
                          </a:rPr>
                          <m:t>=0.1</m:t>
                        </m:r>
                      </m:oMath>
                    </m:oMathPara>
                  </a14:m>
                  <a:endParaRPr kumimoji="1" lang="ja-JP" altLang="en-US" sz="2000" dirty="0">
                    <a:latin typeface="+mn-ea"/>
                    <a:ea typeface="+mn-ea"/>
                  </a:endParaRPr>
                </a:p>
              </p:txBody>
            </p:sp>
          </mc:Choice>
          <mc:Fallback xmlns="">
            <p:sp>
              <p:nvSpPr>
                <p:cNvPr id="41" name="テキスト ボックス 40">
                  <a:extLst>
                    <a:ext uri="{FF2B5EF4-FFF2-40B4-BE49-F238E27FC236}">
                      <a16:creationId xmlns:a16="http://schemas.microsoft.com/office/drawing/2014/main" id="{A1D1ECEF-7425-4A6F-ADC1-66DFD2C3188A}"/>
                    </a:ext>
                  </a:extLst>
                </p:cNvPr>
                <p:cNvSpPr txBox="1">
                  <a:spLocks noRot="1" noChangeAspect="1" noMove="1" noResize="1" noEditPoints="1" noAdjustHandles="1" noChangeArrowheads="1" noChangeShapeType="1" noTextEdit="1"/>
                </p:cNvSpPr>
                <p:nvPr/>
              </p:nvSpPr>
              <p:spPr>
                <a:xfrm>
                  <a:off x="1127816" y="4149193"/>
                  <a:ext cx="1330727" cy="400110"/>
                </a:xfrm>
                <a:prstGeom prst="rect">
                  <a:avLst/>
                </a:prstGeom>
                <a:blipFill>
                  <a:blip r:embed="rId5"/>
                  <a:stretch>
                    <a:fillRect/>
                  </a:stretch>
                </a:blipFill>
              </p:spPr>
              <p:txBody>
                <a:bodyPr/>
                <a:lstStyle/>
                <a:p>
                  <a:r>
                    <a:rPr lang="ja-JP" altLang="en-US">
                      <a:noFill/>
                    </a:rPr>
                    <a:t> </a:t>
                  </a:r>
                </a:p>
              </p:txBody>
            </p:sp>
          </mc:Fallback>
        </mc:AlternateContent>
      </p:grpSp>
      <p:grpSp>
        <p:nvGrpSpPr>
          <p:cNvPr id="42" name="グループ化 41">
            <a:extLst>
              <a:ext uri="{FF2B5EF4-FFF2-40B4-BE49-F238E27FC236}">
                <a16:creationId xmlns:a16="http://schemas.microsoft.com/office/drawing/2014/main" id="{49E98440-BB67-48C4-B314-9C2C0C8C3468}"/>
              </a:ext>
            </a:extLst>
          </p:cNvPr>
          <p:cNvGrpSpPr/>
          <p:nvPr/>
        </p:nvGrpSpPr>
        <p:grpSpPr>
          <a:xfrm>
            <a:off x="5231567" y="2804507"/>
            <a:ext cx="1457400" cy="3494079"/>
            <a:chOff x="1064479" y="2804507"/>
            <a:chExt cx="1457400" cy="3494079"/>
          </a:xfrm>
        </p:grpSpPr>
        <p:pic>
          <p:nvPicPr>
            <p:cNvPr id="43" name="図 42">
              <a:extLst>
                <a:ext uri="{FF2B5EF4-FFF2-40B4-BE49-F238E27FC236}">
                  <a16:creationId xmlns:a16="http://schemas.microsoft.com/office/drawing/2014/main" id="{5633B135-6B32-4A77-B0DC-CB30423DD225}"/>
                </a:ext>
              </a:extLst>
            </p:cNvPr>
            <p:cNvPicPr>
              <a:picLocks noChangeAspect="1"/>
            </p:cNvPicPr>
            <p:nvPr/>
          </p:nvPicPr>
          <p:blipFill rotWithShape="1">
            <a:blip r:embed="rId2">
              <a:extLst>
                <a:ext uri="{28A0092B-C50C-407E-A947-70E740481C1C}">
                  <a14:useLocalDpi xmlns:a14="http://schemas.microsoft.com/office/drawing/2010/main" val="0"/>
                </a:ext>
              </a:extLst>
            </a:blip>
            <a:srcRect b="14300"/>
            <a:stretch/>
          </p:blipFill>
          <p:spPr>
            <a:xfrm>
              <a:off x="1064479" y="2804507"/>
              <a:ext cx="1457400" cy="1248985"/>
            </a:xfrm>
            <a:prstGeom prst="rect">
              <a:avLst/>
            </a:prstGeom>
          </p:spPr>
        </p:pic>
        <p:pic>
          <p:nvPicPr>
            <p:cNvPr id="44" name="図 43">
              <a:extLst>
                <a:ext uri="{FF2B5EF4-FFF2-40B4-BE49-F238E27FC236}">
                  <a16:creationId xmlns:a16="http://schemas.microsoft.com/office/drawing/2014/main" id="{7081DD12-9EB3-4FE8-96B7-C482C0BA2BD4}"/>
                </a:ext>
              </a:extLst>
            </p:cNvPr>
            <p:cNvPicPr>
              <a:picLocks noChangeAspect="1"/>
            </p:cNvPicPr>
            <p:nvPr/>
          </p:nvPicPr>
          <p:blipFill rotWithShape="1">
            <a:blip r:embed="rId3">
              <a:extLst>
                <a:ext uri="{28A0092B-C50C-407E-A947-70E740481C1C}">
                  <a14:useLocalDpi xmlns:a14="http://schemas.microsoft.com/office/drawing/2010/main" val="0"/>
                </a:ext>
              </a:extLst>
            </a:blip>
            <a:srcRect b="15350"/>
            <a:stretch/>
          </p:blipFill>
          <p:spPr>
            <a:xfrm>
              <a:off x="1289123" y="5445224"/>
              <a:ext cx="1008112" cy="853362"/>
            </a:xfrm>
            <a:prstGeom prst="rect">
              <a:avLst/>
            </a:prstGeom>
          </p:spPr>
        </p:pic>
        <p:cxnSp>
          <p:nvCxnSpPr>
            <p:cNvPr id="45" name="直線矢印コネクタ 44">
              <a:extLst>
                <a:ext uri="{FF2B5EF4-FFF2-40B4-BE49-F238E27FC236}">
                  <a16:creationId xmlns:a16="http://schemas.microsoft.com/office/drawing/2014/main" id="{D2A90A32-13A3-4B68-BAC3-5C269BA3F603}"/>
                </a:ext>
              </a:extLst>
            </p:cNvPr>
            <p:cNvCxnSpPr>
              <a:cxnSpLocks/>
              <a:stCxn id="46" idx="2"/>
              <a:endCxn id="44" idx="0"/>
            </p:cNvCxnSpPr>
            <p:nvPr/>
          </p:nvCxnSpPr>
          <p:spPr bwMode="auto">
            <a:xfrm flipH="1">
              <a:off x="1793179" y="4549303"/>
              <a:ext cx="1" cy="895921"/>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46" name="テキスト ボックス 45">
                  <a:extLst>
                    <a:ext uri="{FF2B5EF4-FFF2-40B4-BE49-F238E27FC236}">
                      <a16:creationId xmlns:a16="http://schemas.microsoft.com/office/drawing/2014/main" id="{1C0A5797-1B12-4049-8214-F700E3C5D696}"/>
                    </a:ext>
                  </a:extLst>
                </p:cNvPr>
                <p:cNvSpPr txBox="1"/>
                <p:nvPr/>
              </p:nvSpPr>
              <p:spPr>
                <a:xfrm>
                  <a:off x="1127816" y="4149193"/>
                  <a:ext cx="1330727" cy="400110"/>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ea typeface="+mn-ea"/>
                              </a:rPr>
                            </m:ctrlPr>
                          </m:sSubPr>
                          <m:e>
                            <m:r>
                              <a:rPr kumimoji="1" lang="ja-JP" altLang="en-US" sz="2000" b="0" i="1" smtClean="0">
                                <a:latin typeface="Cambria Math" panose="02040503050406030204" pitchFamily="18" charset="0"/>
                                <a:ea typeface="+mn-ea"/>
                              </a:rPr>
                              <m:t>𝜃</m:t>
                            </m:r>
                          </m:e>
                          <m:sub>
                            <m:r>
                              <a:rPr kumimoji="1" lang="en-US" altLang="ja-JP" sz="2000" b="0" i="1" smtClean="0">
                                <a:latin typeface="Cambria Math" panose="02040503050406030204" pitchFamily="18" charset="0"/>
                                <a:ea typeface="+mn-ea"/>
                              </a:rPr>
                              <m:t>3</m:t>
                            </m:r>
                          </m:sub>
                        </m:sSub>
                        <m:r>
                          <a:rPr kumimoji="1" lang="en-US" altLang="ja-JP" sz="2000" b="0" i="1" smtClean="0">
                            <a:latin typeface="Cambria Math" panose="02040503050406030204" pitchFamily="18" charset="0"/>
                            <a:ea typeface="+mn-ea"/>
                          </a:rPr>
                          <m:t>=0.2</m:t>
                        </m:r>
                      </m:oMath>
                    </m:oMathPara>
                  </a14:m>
                  <a:endParaRPr kumimoji="1" lang="ja-JP" altLang="en-US" sz="2000" dirty="0">
                    <a:latin typeface="+mn-ea"/>
                    <a:ea typeface="+mn-ea"/>
                  </a:endParaRPr>
                </a:p>
              </p:txBody>
            </p:sp>
          </mc:Choice>
          <mc:Fallback xmlns="">
            <p:sp>
              <p:nvSpPr>
                <p:cNvPr id="46" name="テキスト ボックス 45">
                  <a:extLst>
                    <a:ext uri="{FF2B5EF4-FFF2-40B4-BE49-F238E27FC236}">
                      <a16:creationId xmlns:a16="http://schemas.microsoft.com/office/drawing/2014/main" id="{1C0A5797-1B12-4049-8214-F700E3C5D696}"/>
                    </a:ext>
                  </a:extLst>
                </p:cNvPr>
                <p:cNvSpPr txBox="1">
                  <a:spLocks noRot="1" noChangeAspect="1" noMove="1" noResize="1" noEditPoints="1" noAdjustHandles="1" noChangeArrowheads="1" noChangeShapeType="1" noTextEdit="1"/>
                </p:cNvSpPr>
                <p:nvPr/>
              </p:nvSpPr>
              <p:spPr>
                <a:xfrm>
                  <a:off x="1127816" y="4149193"/>
                  <a:ext cx="1330727" cy="400110"/>
                </a:xfrm>
                <a:prstGeom prst="rect">
                  <a:avLst/>
                </a:prstGeom>
                <a:blipFill>
                  <a:blip r:embed="rId6"/>
                  <a:stretch>
                    <a:fillRect/>
                  </a:stretch>
                </a:blipFill>
              </p:spPr>
              <p:txBody>
                <a:bodyPr/>
                <a:lstStyle/>
                <a:p>
                  <a:r>
                    <a:rPr lang="ja-JP" altLang="en-US">
                      <a:noFill/>
                    </a:rPr>
                    <a:t> </a:t>
                  </a:r>
                </a:p>
              </p:txBody>
            </p:sp>
          </mc:Fallback>
        </mc:AlternateContent>
      </p:grpSp>
      <p:grpSp>
        <p:nvGrpSpPr>
          <p:cNvPr id="47" name="グループ化 46">
            <a:extLst>
              <a:ext uri="{FF2B5EF4-FFF2-40B4-BE49-F238E27FC236}">
                <a16:creationId xmlns:a16="http://schemas.microsoft.com/office/drawing/2014/main" id="{59B94D41-F19E-4EAE-9ED0-8BE4682137B0}"/>
              </a:ext>
            </a:extLst>
          </p:cNvPr>
          <p:cNvGrpSpPr/>
          <p:nvPr/>
        </p:nvGrpSpPr>
        <p:grpSpPr>
          <a:xfrm>
            <a:off x="7315110" y="2804507"/>
            <a:ext cx="1457400" cy="3494079"/>
            <a:chOff x="1064479" y="2804507"/>
            <a:chExt cx="1457400" cy="3494079"/>
          </a:xfrm>
        </p:grpSpPr>
        <p:pic>
          <p:nvPicPr>
            <p:cNvPr id="48" name="図 47">
              <a:extLst>
                <a:ext uri="{FF2B5EF4-FFF2-40B4-BE49-F238E27FC236}">
                  <a16:creationId xmlns:a16="http://schemas.microsoft.com/office/drawing/2014/main" id="{771A6F3C-5BD8-426A-B2D8-2CDB0B214418}"/>
                </a:ext>
              </a:extLst>
            </p:cNvPr>
            <p:cNvPicPr>
              <a:picLocks noChangeAspect="1"/>
            </p:cNvPicPr>
            <p:nvPr/>
          </p:nvPicPr>
          <p:blipFill rotWithShape="1">
            <a:blip r:embed="rId2">
              <a:extLst>
                <a:ext uri="{28A0092B-C50C-407E-A947-70E740481C1C}">
                  <a14:useLocalDpi xmlns:a14="http://schemas.microsoft.com/office/drawing/2010/main" val="0"/>
                </a:ext>
              </a:extLst>
            </a:blip>
            <a:srcRect b="14300"/>
            <a:stretch/>
          </p:blipFill>
          <p:spPr>
            <a:xfrm>
              <a:off x="1064479" y="2804507"/>
              <a:ext cx="1457400" cy="1248985"/>
            </a:xfrm>
            <a:prstGeom prst="rect">
              <a:avLst/>
            </a:prstGeom>
          </p:spPr>
        </p:pic>
        <p:pic>
          <p:nvPicPr>
            <p:cNvPr id="49" name="図 48">
              <a:extLst>
                <a:ext uri="{FF2B5EF4-FFF2-40B4-BE49-F238E27FC236}">
                  <a16:creationId xmlns:a16="http://schemas.microsoft.com/office/drawing/2014/main" id="{9FD033BA-4E2D-4DA6-839B-685154B1EC4B}"/>
                </a:ext>
              </a:extLst>
            </p:cNvPr>
            <p:cNvPicPr>
              <a:picLocks noChangeAspect="1"/>
            </p:cNvPicPr>
            <p:nvPr/>
          </p:nvPicPr>
          <p:blipFill rotWithShape="1">
            <a:blip r:embed="rId3">
              <a:extLst>
                <a:ext uri="{28A0092B-C50C-407E-A947-70E740481C1C}">
                  <a14:useLocalDpi xmlns:a14="http://schemas.microsoft.com/office/drawing/2010/main" val="0"/>
                </a:ext>
              </a:extLst>
            </a:blip>
            <a:srcRect b="15350"/>
            <a:stretch/>
          </p:blipFill>
          <p:spPr>
            <a:xfrm>
              <a:off x="1289123" y="5445224"/>
              <a:ext cx="1008112" cy="853362"/>
            </a:xfrm>
            <a:prstGeom prst="rect">
              <a:avLst/>
            </a:prstGeom>
          </p:spPr>
        </p:pic>
        <p:cxnSp>
          <p:nvCxnSpPr>
            <p:cNvPr id="50" name="直線矢印コネクタ 49">
              <a:extLst>
                <a:ext uri="{FF2B5EF4-FFF2-40B4-BE49-F238E27FC236}">
                  <a16:creationId xmlns:a16="http://schemas.microsoft.com/office/drawing/2014/main" id="{9FA5C24F-ECB8-49D8-AECF-D95A1D1680C3}"/>
                </a:ext>
              </a:extLst>
            </p:cNvPr>
            <p:cNvCxnSpPr>
              <a:cxnSpLocks/>
              <a:stCxn id="51" idx="2"/>
              <a:endCxn id="49" idx="0"/>
            </p:cNvCxnSpPr>
            <p:nvPr/>
          </p:nvCxnSpPr>
          <p:spPr bwMode="auto">
            <a:xfrm flipH="1">
              <a:off x="1793179" y="4549303"/>
              <a:ext cx="1" cy="895921"/>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51" name="テキスト ボックス 50">
                  <a:extLst>
                    <a:ext uri="{FF2B5EF4-FFF2-40B4-BE49-F238E27FC236}">
                      <a16:creationId xmlns:a16="http://schemas.microsoft.com/office/drawing/2014/main" id="{ED8930F1-DBCF-4627-97CD-0925D93C951A}"/>
                    </a:ext>
                  </a:extLst>
                </p:cNvPr>
                <p:cNvSpPr txBox="1"/>
                <p:nvPr/>
              </p:nvSpPr>
              <p:spPr>
                <a:xfrm>
                  <a:off x="1127816" y="4149193"/>
                  <a:ext cx="1330727" cy="400110"/>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ea typeface="+mn-ea"/>
                              </a:rPr>
                            </m:ctrlPr>
                          </m:sSubPr>
                          <m:e>
                            <m:r>
                              <a:rPr kumimoji="1" lang="ja-JP" altLang="en-US" sz="2000" b="0" i="1" smtClean="0">
                                <a:latin typeface="Cambria Math" panose="02040503050406030204" pitchFamily="18" charset="0"/>
                                <a:ea typeface="+mn-ea"/>
                              </a:rPr>
                              <m:t>𝜃</m:t>
                            </m:r>
                          </m:e>
                          <m:sub>
                            <m:r>
                              <a:rPr kumimoji="1" lang="en-US" altLang="ja-JP" sz="2000" b="0" i="1" smtClean="0">
                                <a:latin typeface="Cambria Math" panose="02040503050406030204" pitchFamily="18" charset="0"/>
                                <a:ea typeface="+mn-ea"/>
                              </a:rPr>
                              <m:t>4</m:t>
                            </m:r>
                          </m:sub>
                        </m:sSub>
                        <m:r>
                          <a:rPr kumimoji="1" lang="en-US" altLang="ja-JP" sz="2000" b="0" i="1" smtClean="0">
                            <a:latin typeface="Cambria Math" panose="02040503050406030204" pitchFamily="18" charset="0"/>
                            <a:ea typeface="+mn-ea"/>
                          </a:rPr>
                          <m:t>=0.3</m:t>
                        </m:r>
                      </m:oMath>
                    </m:oMathPara>
                  </a14:m>
                  <a:endParaRPr kumimoji="1" lang="ja-JP" altLang="en-US" sz="2000" dirty="0">
                    <a:latin typeface="+mn-ea"/>
                    <a:ea typeface="+mn-ea"/>
                  </a:endParaRPr>
                </a:p>
              </p:txBody>
            </p:sp>
          </mc:Choice>
          <mc:Fallback xmlns="">
            <p:sp>
              <p:nvSpPr>
                <p:cNvPr id="51" name="テキスト ボックス 50">
                  <a:extLst>
                    <a:ext uri="{FF2B5EF4-FFF2-40B4-BE49-F238E27FC236}">
                      <a16:creationId xmlns:a16="http://schemas.microsoft.com/office/drawing/2014/main" id="{ED8930F1-DBCF-4627-97CD-0925D93C951A}"/>
                    </a:ext>
                  </a:extLst>
                </p:cNvPr>
                <p:cNvSpPr txBox="1">
                  <a:spLocks noRot="1" noChangeAspect="1" noMove="1" noResize="1" noEditPoints="1" noAdjustHandles="1" noChangeArrowheads="1" noChangeShapeType="1" noTextEdit="1"/>
                </p:cNvSpPr>
                <p:nvPr/>
              </p:nvSpPr>
              <p:spPr>
                <a:xfrm>
                  <a:off x="1127816" y="4149193"/>
                  <a:ext cx="1330727" cy="400110"/>
                </a:xfrm>
                <a:prstGeom prst="rect">
                  <a:avLst/>
                </a:prstGeom>
                <a:blipFill>
                  <a:blip r:embed="rId7"/>
                  <a:stretch>
                    <a:fillRect/>
                  </a:stretch>
                </a:blipFill>
              </p:spPr>
              <p:txBody>
                <a:bodyPr/>
                <a:lstStyle/>
                <a:p>
                  <a:r>
                    <a:rPr lang="ja-JP" altLang="en-US">
                      <a:noFill/>
                    </a:rPr>
                    <a:t> </a:t>
                  </a:r>
                </a:p>
              </p:txBody>
            </p:sp>
          </mc:Fallback>
        </mc:AlternateContent>
      </p:grpSp>
      <mc:AlternateContent xmlns:mc="http://schemas.openxmlformats.org/markup-compatibility/2006" xmlns:a14="http://schemas.microsoft.com/office/drawing/2010/main">
        <mc:Choice Requires="a14">
          <p:sp>
            <p:nvSpPr>
              <p:cNvPr id="52" name="テキスト ボックス 51">
                <a:extLst>
                  <a:ext uri="{FF2B5EF4-FFF2-40B4-BE49-F238E27FC236}">
                    <a16:creationId xmlns:a16="http://schemas.microsoft.com/office/drawing/2014/main" id="{477962F1-4531-489C-9D2E-8E6228A6F28A}"/>
                  </a:ext>
                </a:extLst>
              </p:cNvPr>
              <p:cNvSpPr txBox="1"/>
              <p:nvPr/>
            </p:nvSpPr>
            <p:spPr>
              <a:xfrm>
                <a:off x="8186782" y="4797208"/>
                <a:ext cx="2523599" cy="400110"/>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ea typeface="+mn-ea"/>
                            </a:rPr>
                          </m:ctrlPr>
                        </m:sSubPr>
                        <m:e>
                          <m:r>
                            <a:rPr kumimoji="1" lang="en-US" altLang="ja-JP" sz="2000" b="0" i="1" smtClean="0">
                              <a:latin typeface="Cambria Math" panose="02040503050406030204" pitchFamily="18" charset="0"/>
                              <a:ea typeface="+mn-ea"/>
                            </a:rPr>
                            <m:t>𝑟</m:t>
                          </m:r>
                        </m:e>
                        <m:sub>
                          <m:r>
                            <a:rPr kumimoji="1" lang="en-US" altLang="ja-JP" sz="2000" b="0" i="1" smtClean="0">
                              <a:latin typeface="Cambria Math" panose="02040503050406030204" pitchFamily="18" charset="0"/>
                              <a:ea typeface="+mn-ea"/>
                            </a:rPr>
                            <m:t>𝑖</m:t>
                          </m:r>
                        </m:sub>
                      </m:sSub>
                      <m:r>
                        <a:rPr kumimoji="1" lang="en-US" altLang="ja-JP" sz="2000" b="0" i="1" smtClean="0">
                          <a:latin typeface="Cambria Math" panose="02040503050406030204" pitchFamily="18" charset="0"/>
                          <a:ea typeface="+mn-ea"/>
                        </a:rPr>
                        <m:t>~</m:t>
                      </m:r>
                      <m:r>
                        <m:rPr>
                          <m:nor/>
                        </m:rPr>
                        <a:rPr kumimoji="1" lang="en-US" altLang="ja-JP" sz="2000" b="0" i="0" smtClean="0">
                          <a:latin typeface="Cambria Math" panose="02040503050406030204" pitchFamily="18" charset="0"/>
                          <a:ea typeface="+mn-ea"/>
                        </a:rPr>
                        <m:t>Bernoulli</m:t>
                      </m:r>
                      <m:r>
                        <a:rPr kumimoji="1" lang="en-US" altLang="ja-JP" sz="2000" b="0" i="1" smtClean="0">
                          <a:latin typeface="Cambria Math" panose="02040503050406030204" pitchFamily="18" charset="0"/>
                          <a:ea typeface="+mn-ea"/>
                        </a:rPr>
                        <m:t>(</m:t>
                      </m:r>
                      <m:sSub>
                        <m:sSubPr>
                          <m:ctrlPr>
                            <a:rPr kumimoji="1" lang="en-US" altLang="ja-JP" sz="2000" b="0" i="1" smtClean="0">
                              <a:latin typeface="Cambria Math" panose="02040503050406030204" pitchFamily="18" charset="0"/>
                              <a:ea typeface="+mn-ea"/>
                            </a:rPr>
                          </m:ctrlPr>
                        </m:sSubPr>
                        <m:e>
                          <m:r>
                            <a:rPr kumimoji="1" lang="ja-JP" altLang="en-US" sz="2000" b="0" i="1" smtClean="0">
                              <a:latin typeface="Cambria Math" panose="02040503050406030204" pitchFamily="18" charset="0"/>
                              <a:ea typeface="+mn-ea"/>
                            </a:rPr>
                            <m:t>𝜃</m:t>
                          </m:r>
                        </m:e>
                        <m:sub>
                          <m:r>
                            <a:rPr kumimoji="1" lang="en-US" altLang="ja-JP" sz="2000" b="0" i="1" smtClean="0">
                              <a:latin typeface="Cambria Math" panose="02040503050406030204" pitchFamily="18" charset="0"/>
                              <a:ea typeface="+mn-ea"/>
                            </a:rPr>
                            <m:t>𝑖</m:t>
                          </m:r>
                        </m:sub>
                      </m:sSub>
                      <m:r>
                        <a:rPr kumimoji="1" lang="en-US" altLang="ja-JP" sz="2000" b="0" i="1" smtClean="0">
                          <a:latin typeface="Cambria Math" panose="02040503050406030204" pitchFamily="18" charset="0"/>
                          <a:ea typeface="+mn-ea"/>
                        </a:rPr>
                        <m:t>)</m:t>
                      </m:r>
                    </m:oMath>
                  </m:oMathPara>
                </a14:m>
                <a:endParaRPr kumimoji="1" lang="ja-JP" altLang="en-US" sz="2000" dirty="0">
                  <a:latin typeface="+mn-ea"/>
                  <a:ea typeface="+mn-ea"/>
                </a:endParaRPr>
              </a:p>
            </p:txBody>
          </p:sp>
        </mc:Choice>
        <mc:Fallback xmlns="">
          <p:sp>
            <p:nvSpPr>
              <p:cNvPr id="52" name="テキスト ボックス 51">
                <a:extLst>
                  <a:ext uri="{FF2B5EF4-FFF2-40B4-BE49-F238E27FC236}">
                    <a16:creationId xmlns:a16="http://schemas.microsoft.com/office/drawing/2014/main" id="{477962F1-4531-489C-9D2E-8E6228A6F28A}"/>
                  </a:ext>
                </a:extLst>
              </p:cNvPr>
              <p:cNvSpPr txBox="1">
                <a:spLocks noRot="1" noChangeAspect="1" noMove="1" noResize="1" noEditPoints="1" noAdjustHandles="1" noChangeArrowheads="1" noChangeShapeType="1" noTextEdit="1"/>
              </p:cNvSpPr>
              <p:nvPr/>
            </p:nvSpPr>
            <p:spPr>
              <a:xfrm>
                <a:off x="8186782" y="4797208"/>
                <a:ext cx="2523599" cy="400110"/>
              </a:xfrm>
              <a:prstGeom prst="rect">
                <a:avLst/>
              </a:prstGeom>
              <a:blipFill>
                <a:blip r:embed="rId8"/>
                <a:stretch>
                  <a:fillRect b="-909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4" name="テキスト ボックス 53">
                <a:extLst>
                  <a:ext uri="{FF2B5EF4-FFF2-40B4-BE49-F238E27FC236}">
                    <a16:creationId xmlns:a16="http://schemas.microsoft.com/office/drawing/2014/main" id="{C046F47F-AA44-4DC6-9B23-8D7B21CC1FE4}"/>
                  </a:ext>
                </a:extLst>
              </p:cNvPr>
              <p:cNvSpPr txBox="1"/>
              <p:nvPr/>
            </p:nvSpPr>
            <p:spPr>
              <a:xfrm>
                <a:off x="8186782" y="5693129"/>
                <a:ext cx="2523599" cy="400110"/>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ea typeface="+mn-ea"/>
                            </a:rPr>
                          </m:ctrlPr>
                        </m:sSubPr>
                        <m:e>
                          <m:r>
                            <a:rPr kumimoji="1" lang="en-US" altLang="ja-JP" sz="2000" b="0" i="1" smtClean="0">
                              <a:latin typeface="Cambria Math" panose="02040503050406030204" pitchFamily="18" charset="0"/>
                              <a:ea typeface="+mn-ea"/>
                            </a:rPr>
                            <m:t>𝑟</m:t>
                          </m:r>
                        </m:e>
                        <m:sub>
                          <m:r>
                            <a:rPr kumimoji="1" lang="en-US" altLang="ja-JP" sz="2000" b="0" i="1" smtClean="0">
                              <a:latin typeface="Cambria Math" panose="02040503050406030204" pitchFamily="18" charset="0"/>
                              <a:ea typeface="+mn-ea"/>
                            </a:rPr>
                            <m:t>𝑖</m:t>
                          </m:r>
                        </m:sub>
                      </m:sSub>
                      <m:r>
                        <a:rPr kumimoji="1" lang="en-US" altLang="ja-JP" sz="2000" b="0" i="1" smtClean="0">
                          <a:latin typeface="Cambria Math" panose="02040503050406030204" pitchFamily="18" charset="0"/>
                          <a:ea typeface="Cambria Math" panose="02040503050406030204" pitchFamily="18" charset="0"/>
                        </a:rPr>
                        <m:t>∈{0,1}</m:t>
                      </m:r>
                    </m:oMath>
                  </m:oMathPara>
                </a14:m>
                <a:endParaRPr kumimoji="1" lang="ja-JP" altLang="en-US" sz="2000" dirty="0">
                  <a:latin typeface="+mn-ea"/>
                  <a:ea typeface="+mn-ea"/>
                </a:endParaRPr>
              </a:p>
            </p:txBody>
          </p:sp>
        </mc:Choice>
        <mc:Fallback xmlns="">
          <p:sp>
            <p:nvSpPr>
              <p:cNvPr id="54" name="テキスト ボックス 53">
                <a:extLst>
                  <a:ext uri="{FF2B5EF4-FFF2-40B4-BE49-F238E27FC236}">
                    <a16:creationId xmlns:a16="http://schemas.microsoft.com/office/drawing/2014/main" id="{C046F47F-AA44-4DC6-9B23-8D7B21CC1FE4}"/>
                  </a:ext>
                </a:extLst>
              </p:cNvPr>
              <p:cNvSpPr txBox="1">
                <a:spLocks noRot="1" noChangeAspect="1" noMove="1" noResize="1" noEditPoints="1" noAdjustHandles="1" noChangeArrowheads="1" noChangeShapeType="1" noTextEdit="1"/>
              </p:cNvSpPr>
              <p:nvPr/>
            </p:nvSpPr>
            <p:spPr>
              <a:xfrm>
                <a:off x="8186782" y="5693129"/>
                <a:ext cx="2523599" cy="400110"/>
              </a:xfrm>
              <a:prstGeom prst="rect">
                <a:avLst/>
              </a:prstGeom>
              <a:blipFill>
                <a:blip r:embed="rId9"/>
                <a:stretch>
                  <a:fillRect b="-9091"/>
                </a:stretch>
              </a:blipFill>
            </p:spPr>
            <p:txBody>
              <a:bodyPr/>
              <a:lstStyle/>
              <a:p>
                <a:r>
                  <a:rPr lang="ja-JP" altLang="en-US">
                    <a:noFill/>
                  </a:rPr>
                  <a:t> </a:t>
                </a:r>
              </a:p>
            </p:txBody>
          </p:sp>
        </mc:Fallback>
      </mc:AlternateContent>
      <p:sp>
        <p:nvSpPr>
          <p:cNvPr id="55" name="正方形/長方形 54">
            <a:extLst>
              <a:ext uri="{FF2B5EF4-FFF2-40B4-BE49-F238E27FC236}">
                <a16:creationId xmlns:a16="http://schemas.microsoft.com/office/drawing/2014/main" id="{D7798FCF-1A1C-40A1-8C97-1D3524332A4A}"/>
              </a:ext>
            </a:extLst>
          </p:cNvPr>
          <p:cNvSpPr/>
          <p:nvPr/>
        </p:nvSpPr>
        <p:spPr bwMode="auto">
          <a:xfrm>
            <a:off x="7107707" y="2756657"/>
            <a:ext cx="1872206" cy="1744795"/>
          </a:xfrm>
          <a:prstGeom prst="rect">
            <a:avLst/>
          </a:prstGeom>
          <a:noFill/>
          <a:ln w="28575" cap="flat" cmpd="sng" algn="ctr">
            <a:solidFill>
              <a:schemeClr val="accent1"/>
            </a:solid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endParaRPr kumimoji="1" lang="ja-JP" altLang="en-US" sz="3200" b="1" dirty="0">
              <a:solidFill>
                <a:schemeClr val="bg1"/>
              </a:solidFill>
              <a:latin typeface="+mn-ea"/>
              <a:ea typeface="+mn-ea"/>
            </a:endParaRPr>
          </a:p>
        </p:txBody>
      </p:sp>
      <p:sp>
        <p:nvSpPr>
          <p:cNvPr id="56" name="吹き出し: 四角形 55">
            <a:extLst>
              <a:ext uri="{FF2B5EF4-FFF2-40B4-BE49-F238E27FC236}">
                <a16:creationId xmlns:a16="http://schemas.microsoft.com/office/drawing/2014/main" id="{6FC36657-B2D9-496D-9842-B186C7DF734C}"/>
              </a:ext>
            </a:extLst>
          </p:cNvPr>
          <p:cNvSpPr/>
          <p:nvPr/>
        </p:nvSpPr>
        <p:spPr bwMode="auto">
          <a:xfrm>
            <a:off x="9250653" y="3212976"/>
            <a:ext cx="2664296" cy="1288476"/>
          </a:xfrm>
          <a:prstGeom prst="wedgeRectCallout">
            <a:avLst>
              <a:gd name="adj1" fmla="val -58586"/>
              <a:gd name="adj2" fmla="val 24471"/>
            </a:avLst>
          </a:prstGeom>
          <a:solidFill>
            <a:schemeClr val="accent1"/>
          </a:solidFill>
          <a:ln w="9525" cap="flat" cmpd="sng" algn="ctr">
            <a:no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ja-JP" altLang="en-US" sz="1800" b="1" dirty="0">
                <a:solidFill>
                  <a:schemeClr val="bg1"/>
                </a:solidFill>
                <a:latin typeface="+mn-ea"/>
                <a:ea typeface="+mn-ea"/>
              </a:rPr>
              <a:t>スロット</a:t>
            </a:r>
            <a:r>
              <a:rPr kumimoji="1" lang="en-US" altLang="ja-JP" sz="1800" b="1" dirty="0">
                <a:solidFill>
                  <a:schemeClr val="bg1"/>
                </a:solidFill>
                <a:latin typeface="+mn-ea"/>
                <a:ea typeface="+mn-ea"/>
              </a:rPr>
              <a:t>4</a:t>
            </a:r>
            <a:r>
              <a:rPr kumimoji="1" lang="ja-JP" altLang="en-US" sz="1800" b="1" dirty="0">
                <a:solidFill>
                  <a:schemeClr val="bg1"/>
                </a:solidFill>
                <a:latin typeface="+mn-ea"/>
                <a:ea typeface="+mn-ea"/>
              </a:rPr>
              <a:t>が</a:t>
            </a:r>
            <a:endParaRPr kumimoji="1" lang="en-US" altLang="ja-JP" sz="1800" b="1" dirty="0">
              <a:solidFill>
                <a:schemeClr val="bg1"/>
              </a:solidFill>
              <a:latin typeface="+mn-ea"/>
              <a:ea typeface="+mn-ea"/>
            </a:endParaRPr>
          </a:p>
          <a:p>
            <a:pPr algn="ctr">
              <a:spcBef>
                <a:spcPts val="600"/>
              </a:spcBef>
              <a:buClr>
                <a:srgbClr val="BFBFBF"/>
              </a:buClr>
            </a:pPr>
            <a:r>
              <a:rPr kumimoji="1" lang="ja-JP" altLang="en-US" sz="1800" b="1" dirty="0">
                <a:solidFill>
                  <a:schemeClr val="bg1"/>
                </a:solidFill>
                <a:latin typeface="+mn-ea"/>
                <a:ea typeface="+mn-ea"/>
              </a:rPr>
              <a:t>期待値最大なので、</a:t>
            </a:r>
            <a:endParaRPr kumimoji="1" lang="en-US" altLang="ja-JP" sz="1800" b="1" dirty="0">
              <a:solidFill>
                <a:schemeClr val="bg1"/>
              </a:solidFill>
              <a:latin typeface="+mn-ea"/>
              <a:ea typeface="+mn-ea"/>
            </a:endParaRPr>
          </a:p>
          <a:p>
            <a:pPr algn="ctr">
              <a:spcBef>
                <a:spcPts val="600"/>
              </a:spcBef>
              <a:buClr>
                <a:srgbClr val="BFBFBF"/>
              </a:buClr>
            </a:pPr>
            <a:r>
              <a:rPr kumimoji="1" lang="ja-JP" altLang="en-US" sz="1800" b="1" dirty="0">
                <a:solidFill>
                  <a:schemeClr val="bg1"/>
                </a:solidFill>
                <a:latin typeface="+mn-ea"/>
                <a:ea typeface="+mn-ea"/>
              </a:rPr>
              <a:t>なるべく多く選びたい</a:t>
            </a:r>
          </a:p>
        </p:txBody>
      </p:sp>
      <p:sp>
        <p:nvSpPr>
          <p:cNvPr id="57" name="楕円 56">
            <a:extLst>
              <a:ext uri="{FF2B5EF4-FFF2-40B4-BE49-F238E27FC236}">
                <a16:creationId xmlns:a16="http://schemas.microsoft.com/office/drawing/2014/main" id="{8813070D-715E-4F40-B13E-DEA6E94A7B25}"/>
              </a:ext>
            </a:extLst>
          </p:cNvPr>
          <p:cNvSpPr/>
          <p:nvPr/>
        </p:nvSpPr>
        <p:spPr bwMode="auto">
          <a:xfrm>
            <a:off x="695400" y="2703413"/>
            <a:ext cx="468000" cy="468000"/>
          </a:xfrm>
          <a:prstGeom prst="ellipse">
            <a:avLst/>
          </a:prstGeom>
          <a:solidFill>
            <a:schemeClr val="bg2"/>
          </a:solidFill>
          <a:ln w="9525" cap="flat" cmpd="sng" algn="ctr">
            <a:no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en-US" altLang="ja-JP" sz="1800" b="1" dirty="0">
                <a:solidFill>
                  <a:schemeClr val="bg1"/>
                </a:solidFill>
                <a:latin typeface="+mn-ea"/>
                <a:ea typeface="+mn-ea"/>
              </a:rPr>
              <a:t>1</a:t>
            </a:r>
            <a:endParaRPr kumimoji="1" lang="ja-JP" altLang="en-US" sz="3200" b="1" dirty="0">
              <a:solidFill>
                <a:schemeClr val="bg1"/>
              </a:solidFill>
              <a:latin typeface="+mn-ea"/>
              <a:ea typeface="+mn-ea"/>
            </a:endParaRPr>
          </a:p>
        </p:txBody>
      </p:sp>
      <p:sp>
        <p:nvSpPr>
          <p:cNvPr id="58" name="楕円 57">
            <a:extLst>
              <a:ext uri="{FF2B5EF4-FFF2-40B4-BE49-F238E27FC236}">
                <a16:creationId xmlns:a16="http://schemas.microsoft.com/office/drawing/2014/main" id="{3EC3F82E-DA5F-4FB8-AF20-BD60DB2075CC}"/>
              </a:ext>
            </a:extLst>
          </p:cNvPr>
          <p:cNvSpPr/>
          <p:nvPr/>
        </p:nvSpPr>
        <p:spPr bwMode="auto">
          <a:xfrm>
            <a:off x="2855912" y="2703413"/>
            <a:ext cx="468000" cy="468000"/>
          </a:xfrm>
          <a:prstGeom prst="ellipse">
            <a:avLst/>
          </a:prstGeom>
          <a:solidFill>
            <a:schemeClr val="bg2"/>
          </a:solidFill>
          <a:ln w="9525" cap="flat" cmpd="sng" algn="ctr">
            <a:no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en-US" altLang="ja-JP" sz="1800" b="1" dirty="0">
                <a:solidFill>
                  <a:schemeClr val="bg1"/>
                </a:solidFill>
                <a:latin typeface="+mn-ea"/>
                <a:ea typeface="+mn-ea"/>
              </a:rPr>
              <a:t>2</a:t>
            </a:r>
            <a:endParaRPr kumimoji="1" lang="ja-JP" altLang="en-US" sz="3200" b="1" dirty="0">
              <a:solidFill>
                <a:schemeClr val="bg1"/>
              </a:solidFill>
              <a:latin typeface="+mn-ea"/>
              <a:ea typeface="+mn-ea"/>
            </a:endParaRPr>
          </a:p>
        </p:txBody>
      </p:sp>
      <p:sp>
        <p:nvSpPr>
          <p:cNvPr id="59" name="楕円 58">
            <a:extLst>
              <a:ext uri="{FF2B5EF4-FFF2-40B4-BE49-F238E27FC236}">
                <a16:creationId xmlns:a16="http://schemas.microsoft.com/office/drawing/2014/main" id="{7D63CE16-C125-479A-9FFB-372503C04585}"/>
              </a:ext>
            </a:extLst>
          </p:cNvPr>
          <p:cNvSpPr/>
          <p:nvPr/>
        </p:nvSpPr>
        <p:spPr bwMode="auto">
          <a:xfrm>
            <a:off x="4947195" y="2703413"/>
            <a:ext cx="468000" cy="468000"/>
          </a:xfrm>
          <a:prstGeom prst="ellipse">
            <a:avLst/>
          </a:prstGeom>
          <a:solidFill>
            <a:schemeClr val="bg2"/>
          </a:solidFill>
          <a:ln w="9525" cap="flat" cmpd="sng" algn="ctr">
            <a:no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en-US" altLang="ja-JP" sz="1800" b="1" dirty="0">
                <a:solidFill>
                  <a:schemeClr val="bg1"/>
                </a:solidFill>
                <a:latin typeface="+mn-ea"/>
                <a:ea typeface="+mn-ea"/>
              </a:rPr>
              <a:t>3</a:t>
            </a:r>
            <a:endParaRPr kumimoji="1" lang="ja-JP" altLang="en-US" sz="3200" b="1" dirty="0">
              <a:solidFill>
                <a:schemeClr val="bg1"/>
              </a:solidFill>
              <a:latin typeface="+mn-ea"/>
              <a:ea typeface="+mn-ea"/>
            </a:endParaRPr>
          </a:p>
        </p:txBody>
      </p:sp>
      <p:sp>
        <p:nvSpPr>
          <p:cNvPr id="60" name="楕円 59">
            <a:extLst>
              <a:ext uri="{FF2B5EF4-FFF2-40B4-BE49-F238E27FC236}">
                <a16:creationId xmlns:a16="http://schemas.microsoft.com/office/drawing/2014/main" id="{ACF79EC1-ADFB-47E8-9405-D7EDF2CFB225}"/>
              </a:ext>
            </a:extLst>
          </p:cNvPr>
          <p:cNvSpPr/>
          <p:nvPr/>
        </p:nvSpPr>
        <p:spPr bwMode="auto">
          <a:xfrm>
            <a:off x="7032647" y="2703413"/>
            <a:ext cx="468000" cy="468000"/>
          </a:xfrm>
          <a:prstGeom prst="ellipse">
            <a:avLst/>
          </a:prstGeom>
          <a:solidFill>
            <a:schemeClr val="bg2"/>
          </a:solidFill>
          <a:ln w="9525" cap="flat" cmpd="sng" algn="ctr">
            <a:no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en-US" altLang="ja-JP" sz="1800" b="1" dirty="0">
                <a:solidFill>
                  <a:schemeClr val="bg1"/>
                </a:solidFill>
                <a:latin typeface="+mn-ea"/>
                <a:ea typeface="+mn-ea"/>
              </a:rPr>
              <a:t>4</a:t>
            </a:r>
            <a:endParaRPr kumimoji="1" lang="ja-JP" altLang="en-US" sz="3200" b="1" dirty="0">
              <a:solidFill>
                <a:schemeClr val="bg1"/>
              </a:solidFill>
              <a:latin typeface="+mn-ea"/>
              <a:ea typeface="+mn-ea"/>
            </a:endParaRPr>
          </a:p>
        </p:txBody>
      </p:sp>
    </p:spTree>
    <p:extLst>
      <p:ext uri="{BB962C8B-B14F-4D97-AF65-F5344CB8AC3E}">
        <p14:creationId xmlns:p14="http://schemas.microsoft.com/office/powerpoint/2010/main" val="5027272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2548C45-E665-4AFF-8127-43654C1BAB5F}"/>
              </a:ext>
            </a:extLst>
          </p:cNvPr>
          <p:cNvSpPr>
            <a:spLocks noGrp="1"/>
          </p:cNvSpPr>
          <p:nvPr>
            <p:ph type="title"/>
          </p:nvPr>
        </p:nvSpPr>
        <p:spPr/>
        <p:txBody>
          <a:bodyPr/>
          <a:lstStyle/>
          <a:p>
            <a:r>
              <a:rPr kumimoji="1" lang="en-US" altLang="ja-JP" dirty="0"/>
              <a:t>ε-greedy </a:t>
            </a:r>
            <a:r>
              <a:rPr kumimoji="1" lang="ja-JP" altLang="en-US" dirty="0"/>
              <a:t>結果</a:t>
            </a:r>
          </a:p>
        </p:txBody>
      </p:sp>
      <p:sp>
        <p:nvSpPr>
          <p:cNvPr id="3" name="コンテンツ プレースホルダー 2">
            <a:extLst>
              <a:ext uri="{FF2B5EF4-FFF2-40B4-BE49-F238E27FC236}">
                <a16:creationId xmlns:a16="http://schemas.microsoft.com/office/drawing/2014/main" id="{39D10037-ED46-4C4F-AFD9-AE285312989A}"/>
              </a:ext>
            </a:extLst>
          </p:cNvPr>
          <p:cNvSpPr>
            <a:spLocks noGrp="1"/>
          </p:cNvSpPr>
          <p:nvPr>
            <p:ph idx="1"/>
          </p:nvPr>
        </p:nvSpPr>
        <p:spPr/>
        <p:txBody>
          <a:bodyPr/>
          <a:lstStyle/>
          <a:p>
            <a:r>
              <a:rPr kumimoji="1" lang="ja-JP" altLang="en-US" dirty="0"/>
              <a:t>最適な腕を選ぶ割合は向上している</a:t>
            </a:r>
          </a:p>
        </p:txBody>
      </p:sp>
      <p:sp>
        <p:nvSpPr>
          <p:cNvPr id="4" name="スライド番号プレースホルダー 3">
            <a:extLst>
              <a:ext uri="{FF2B5EF4-FFF2-40B4-BE49-F238E27FC236}">
                <a16:creationId xmlns:a16="http://schemas.microsoft.com/office/drawing/2014/main" id="{4DA0D617-62B6-4528-8825-8B7560D6FDC6}"/>
              </a:ext>
            </a:extLst>
          </p:cNvPr>
          <p:cNvSpPr>
            <a:spLocks noGrp="1"/>
          </p:cNvSpPr>
          <p:nvPr>
            <p:ph type="sldNum" sz="quarter" idx="10"/>
          </p:nvPr>
        </p:nvSpPr>
        <p:spPr/>
        <p:txBody>
          <a:bodyPr/>
          <a:lstStyle/>
          <a:p>
            <a:fld id="{F7D9C81F-6F51-475F-ABDF-7FEE4B0A1340}" type="slidenum">
              <a:rPr lang="en-US" altLang="ja-JP" smtClean="0"/>
              <a:pPr/>
              <a:t>12</a:t>
            </a:fld>
            <a:endParaRPr lang="en-US" altLang="ja-JP" dirty="0"/>
          </a:p>
        </p:txBody>
      </p:sp>
      <p:pic>
        <p:nvPicPr>
          <p:cNvPr id="23" name="図 22" descr="煙, 色付け, 飛ぶ, 空気 が含まれている画像&#10;&#10;自動的に生成された説明">
            <a:extLst>
              <a:ext uri="{FF2B5EF4-FFF2-40B4-BE49-F238E27FC236}">
                <a16:creationId xmlns:a16="http://schemas.microsoft.com/office/drawing/2014/main" id="{5624F9C6-7F5D-470B-80FC-6FA717296A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95600" y="2196862"/>
            <a:ext cx="6359397" cy="4293813"/>
          </a:xfrm>
          <a:prstGeom prst="rect">
            <a:avLst/>
          </a:prstGeom>
        </p:spPr>
      </p:pic>
      <p:sp>
        <p:nvSpPr>
          <p:cNvPr id="24" name="テキスト ボックス 23">
            <a:extLst>
              <a:ext uri="{FF2B5EF4-FFF2-40B4-BE49-F238E27FC236}">
                <a16:creationId xmlns:a16="http://schemas.microsoft.com/office/drawing/2014/main" id="{1C72ED34-F98E-4E83-A45B-0D69626E6B64}"/>
              </a:ext>
            </a:extLst>
          </p:cNvPr>
          <p:cNvSpPr txBox="1"/>
          <p:nvPr/>
        </p:nvSpPr>
        <p:spPr>
          <a:xfrm>
            <a:off x="8854997" y="2204864"/>
            <a:ext cx="3048972" cy="830997"/>
          </a:xfrm>
          <a:prstGeom prst="rect">
            <a:avLst/>
          </a:prstGeom>
          <a:noFill/>
        </p:spPr>
        <p:txBody>
          <a:bodyPr wrap="square" rtlCol="0">
            <a:spAutoFit/>
          </a:bodyPr>
          <a:lstStyle/>
          <a:p>
            <a:pPr algn="l"/>
            <a:r>
              <a:rPr kumimoji="1" lang="en-US" altLang="ja-JP" sz="1200" dirty="0">
                <a:latin typeface="+mn-ea"/>
                <a:ea typeface="+mn-ea"/>
              </a:rPr>
              <a:t>T=1000</a:t>
            </a:r>
          </a:p>
          <a:p>
            <a:pPr algn="l"/>
            <a:r>
              <a:rPr kumimoji="1" lang="en-US" altLang="ja-JP" sz="1200" dirty="0">
                <a:latin typeface="+mn-ea"/>
                <a:ea typeface="+mn-ea"/>
              </a:rPr>
              <a:t>N=1000 </a:t>
            </a:r>
            <a:r>
              <a:rPr kumimoji="1" lang="ja-JP" altLang="en-US" sz="1200" dirty="0">
                <a:latin typeface="+mn-ea"/>
                <a:ea typeface="+mn-ea"/>
              </a:rPr>
              <a:t>として、</a:t>
            </a:r>
            <a:endParaRPr kumimoji="1" lang="en-US" altLang="ja-JP" sz="1200" dirty="0">
              <a:latin typeface="+mn-ea"/>
              <a:ea typeface="+mn-ea"/>
            </a:endParaRPr>
          </a:p>
          <a:p>
            <a:pPr algn="l"/>
            <a:r>
              <a:rPr kumimoji="1" lang="en-US" altLang="ja-JP" sz="1200" dirty="0">
                <a:latin typeface="+mn-ea"/>
                <a:ea typeface="+mn-ea"/>
              </a:rPr>
              <a:t>T</a:t>
            </a:r>
            <a:r>
              <a:rPr kumimoji="1" lang="ja-JP" altLang="en-US" sz="1200" dirty="0">
                <a:latin typeface="+mn-ea"/>
                <a:ea typeface="+mn-ea"/>
              </a:rPr>
              <a:t>回腕を引く試行を</a:t>
            </a:r>
            <a:r>
              <a:rPr kumimoji="1" lang="en-US" altLang="ja-JP" sz="1200" dirty="0">
                <a:latin typeface="+mn-ea"/>
                <a:ea typeface="+mn-ea"/>
              </a:rPr>
              <a:t>N</a:t>
            </a:r>
            <a:r>
              <a:rPr kumimoji="1" lang="ja-JP" altLang="en-US" sz="1200" dirty="0">
                <a:latin typeface="+mn-ea"/>
                <a:ea typeface="+mn-ea"/>
              </a:rPr>
              <a:t>回繰り返し、</a:t>
            </a:r>
            <a:endParaRPr kumimoji="1" lang="en-US" altLang="ja-JP" sz="1200" dirty="0">
              <a:latin typeface="+mn-ea"/>
              <a:ea typeface="+mn-ea"/>
            </a:endParaRPr>
          </a:p>
          <a:p>
            <a:pPr algn="l"/>
            <a:r>
              <a:rPr kumimoji="1" lang="ja-JP" altLang="en-US" sz="1200" dirty="0">
                <a:latin typeface="+mn-ea"/>
                <a:ea typeface="+mn-ea"/>
              </a:rPr>
              <a:t>正解率をプロットしている</a:t>
            </a:r>
          </a:p>
        </p:txBody>
      </p:sp>
      <p:sp>
        <p:nvSpPr>
          <p:cNvPr id="25" name="吹き出し: 四角形 24">
            <a:extLst>
              <a:ext uri="{FF2B5EF4-FFF2-40B4-BE49-F238E27FC236}">
                <a16:creationId xmlns:a16="http://schemas.microsoft.com/office/drawing/2014/main" id="{DC12542E-B50F-4917-9B2C-3955B2662D84}"/>
              </a:ext>
            </a:extLst>
          </p:cNvPr>
          <p:cNvSpPr/>
          <p:nvPr/>
        </p:nvSpPr>
        <p:spPr bwMode="auto">
          <a:xfrm>
            <a:off x="6528048" y="6309320"/>
            <a:ext cx="2448272" cy="432048"/>
          </a:xfrm>
          <a:prstGeom prst="wedgeRectCallout">
            <a:avLst>
              <a:gd name="adj1" fmla="val -59582"/>
              <a:gd name="adj2" fmla="val -40676"/>
            </a:avLst>
          </a:prstGeom>
          <a:solidFill>
            <a:schemeClr val="bg2"/>
          </a:solidFill>
          <a:ln w="9525" cap="flat" cmpd="sng" algn="ctr">
            <a:no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ja-JP" altLang="en-US" sz="1600" b="1" dirty="0">
                <a:solidFill>
                  <a:schemeClr val="bg1"/>
                </a:solidFill>
                <a:latin typeface="+mn-ea"/>
                <a:ea typeface="+mn-ea"/>
              </a:rPr>
              <a:t>腕を引いた回数</a:t>
            </a:r>
          </a:p>
        </p:txBody>
      </p:sp>
      <p:sp>
        <p:nvSpPr>
          <p:cNvPr id="26" name="吹き出し: 四角形 25">
            <a:extLst>
              <a:ext uri="{FF2B5EF4-FFF2-40B4-BE49-F238E27FC236}">
                <a16:creationId xmlns:a16="http://schemas.microsoft.com/office/drawing/2014/main" id="{F00E348F-6CAF-4B86-9D11-5E5EDDFE035A}"/>
              </a:ext>
            </a:extLst>
          </p:cNvPr>
          <p:cNvSpPr/>
          <p:nvPr/>
        </p:nvSpPr>
        <p:spPr bwMode="auto">
          <a:xfrm>
            <a:off x="565779" y="2396264"/>
            <a:ext cx="1929821" cy="3985064"/>
          </a:xfrm>
          <a:prstGeom prst="wedgeRectCallout">
            <a:avLst>
              <a:gd name="adj1" fmla="val 59788"/>
              <a:gd name="adj2" fmla="val 5543"/>
            </a:avLst>
          </a:prstGeom>
          <a:solidFill>
            <a:schemeClr val="bg2"/>
          </a:solidFill>
          <a:ln w="9525" cap="flat" cmpd="sng" algn="ctr">
            <a:no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ja-JP" altLang="en-US" sz="1600" b="1" dirty="0">
                <a:solidFill>
                  <a:schemeClr val="bg1"/>
                </a:solidFill>
                <a:latin typeface="+mn-ea"/>
                <a:ea typeface="+mn-ea"/>
              </a:rPr>
              <a:t>最適腕</a:t>
            </a:r>
            <a:endParaRPr kumimoji="1" lang="en-US" altLang="ja-JP" sz="1600" b="1" dirty="0">
              <a:solidFill>
                <a:schemeClr val="bg1"/>
              </a:solidFill>
              <a:latin typeface="+mn-ea"/>
              <a:ea typeface="+mn-ea"/>
            </a:endParaRPr>
          </a:p>
          <a:p>
            <a:pPr algn="ctr">
              <a:spcBef>
                <a:spcPts val="600"/>
              </a:spcBef>
              <a:buClr>
                <a:srgbClr val="BFBFBF"/>
              </a:buClr>
            </a:pPr>
            <a:r>
              <a:rPr kumimoji="1" lang="ja-JP" altLang="en-US" sz="1600" b="1" dirty="0">
                <a:solidFill>
                  <a:schemeClr val="bg1"/>
                </a:solidFill>
                <a:latin typeface="+mn-ea"/>
                <a:ea typeface="+mn-ea"/>
              </a:rPr>
              <a:t>（</a:t>
            </a:r>
            <a:r>
              <a:rPr kumimoji="1" lang="en-US" altLang="ja-JP" sz="1600" b="1" dirty="0">
                <a:solidFill>
                  <a:schemeClr val="bg1"/>
                </a:solidFill>
                <a:latin typeface="+mn-ea"/>
                <a:ea typeface="+mn-ea"/>
              </a:rPr>
              <a:t>=4</a:t>
            </a:r>
            <a:r>
              <a:rPr kumimoji="1" lang="ja-JP" altLang="en-US" sz="1600" b="1" dirty="0">
                <a:solidFill>
                  <a:schemeClr val="bg1"/>
                </a:solidFill>
                <a:latin typeface="+mn-ea"/>
                <a:ea typeface="+mn-ea"/>
              </a:rPr>
              <a:t>のスロット）</a:t>
            </a:r>
            <a:endParaRPr kumimoji="1" lang="en-US" altLang="ja-JP" sz="1600" b="1" dirty="0">
              <a:solidFill>
                <a:schemeClr val="bg1"/>
              </a:solidFill>
              <a:latin typeface="+mn-ea"/>
              <a:ea typeface="+mn-ea"/>
            </a:endParaRPr>
          </a:p>
          <a:p>
            <a:pPr algn="ctr">
              <a:spcBef>
                <a:spcPts val="600"/>
              </a:spcBef>
              <a:buClr>
                <a:srgbClr val="BFBFBF"/>
              </a:buClr>
            </a:pPr>
            <a:r>
              <a:rPr kumimoji="1" lang="ja-JP" altLang="en-US" sz="1600" b="1" dirty="0">
                <a:solidFill>
                  <a:schemeClr val="bg1"/>
                </a:solidFill>
                <a:latin typeface="+mn-ea"/>
                <a:ea typeface="+mn-ea"/>
              </a:rPr>
              <a:t>を</a:t>
            </a:r>
            <a:r>
              <a:rPr kumimoji="1" lang="en-US" altLang="ja-JP" sz="1600" b="1" dirty="0">
                <a:solidFill>
                  <a:schemeClr val="bg1"/>
                </a:solidFill>
                <a:latin typeface="+mn-ea"/>
                <a:ea typeface="+mn-ea"/>
              </a:rPr>
              <a:t>N</a:t>
            </a:r>
            <a:r>
              <a:rPr kumimoji="1" lang="ja-JP" altLang="en-US" sz="1600" b="1" dirty="0">
                <a:solidFill>
                  <a:schemeClr val="bg1"/>
                </a:solidFill>
                <a:latin typeface="+mn-ea"/>
                <a:ea typeface="+mn-ea"/>
              </a:rPr>
              <a:t>回の試行中で</a:t>
            </a:r>
            <a:endParaRPr kumimoji="1" lang="en-US" altLang="ja-JP" sz="1600" b="1" dirty="0">
              <a:solidFill>
                <a:schemeClr val="bg1"/>
              </a:solidFill>
              <a:latin typeface="+mn-ea"/>
              <a:ea typeface="+mn-ea"/>
            </a:endParaRPr>
          </a:p>
          <a:p>
            <a:pPr algn="ctr">
              <a:spcBef>
                <a:spcPts val="600"/>
              </a:spcBef>
              <a:buClr>
                <a:srgbClr val="BFBFBF"/>
              </a:buClr>
            </a:pPr>
            <a:r>
              <a:rPr kumimoji="1" lang="ja-JP" altLang="en-US" sz="1600" b="1" dirty="0">
                <a:solidFill>
                  <a:schemeClr val="bg1"/>
                </a:solidFill>
                <a:latin typeface="+mn-ea"/>
                <a:ea typeface="+mn-ea"/>
              </a:rPr>
              <a:t>引いた回数の割合</a:t>
            </a:r>
            <a:endParaRPr kumimoji="1" lang="en-US" altLang="ja-JP" sz="1600" b="1" dirty="0">
              <a:solidFill>
                <a:schemeClr val="bg1"/>
              </a:solidFill>
              <a:latin typeface="+mn-ea"/>
              <a:ea typeface="+mn-ea"/>
            </a:endParaRPr>
          </a:p>
          <a:p>
            <a:pPr algn="ctr">
              <a:spcBef>
                <a:spcPts val="600"/>
              </a:spcBef>
              <a:buClr>
                <a:srgbClr val="BFBFBF"/>
              </a:buClr>
            </a:pPr>
            <a:r>
              <a:rPr kumimoji="1" lang="en-US" altLang="ja-JP" sz="1600" b="1" dirty="0">
                <a:solidFill>
                  <a:schemeClr val="bg1"/>
                </a:solidFill>
                <a:latin typeface="+mn-ea"/>
                <a:ea typeface="+mn-ea"/>
              </a:rPr>
              <a:t>t=200</a:t>
            </a:r>
            <a:r>
              <a:rPr kumimoji="1" lang="ja-JP" altLang="en-US" sz="1600" b="1" dirty="0">
                <a:solidFill>
                  <a:schemeClr val="bg1"/>
                </a:solidFill>
                <a:latin typeface="+mn-ea"/>
                <a:ea typeface="+mn-ea"/>
              </a:rPr>
              <a:t>の時に大体</a:t>
            </a:r>
            <a:endParaRPr kumimoji="1" lang="en-US" altLang="ja-JP" sz="1600" b="1" dirty="0">
              <a:solidFill>
                <a:schemeClr val="bg1"/>
              </a:solidFill>
              <a:latin typeface="+mn-ea"/>
              <a:ea typeface="+mn-ea"/>
            </a:endParaRPr>
          </a:p>
          <a:p>
            <a:pPr algn="ctr">
              <a:spcBef>
                <a:spcPts val="600"/>
              </a:spcBef>
              <a:buClr>
                <a:srgbClr val="BFBFBF"/>
              </a:buClr>
            </a:pPr>
            <a:r>
              <a:rPr kumimoji="1" lang="en-US" altLang="ja-JP" sz="1600" b="1" dirty="0">
                <a:solidFill>
                  <a:schemeClr val="bg1"/>
                </a:solidFill>
                <a:latin typeface="+mn-ea"/>
                <a:ea typeface="+mn-ea"/>
              </a:rPr>
              <a:t>0.6</a:t>
            </a:r>
            <a:r>
              <a:rPr kumimoji="1" lang="ja-JP" altLang="en-US" sz="1600" b="1" dirty="0">
                <a:solidFill>
                  <a:schemeClr val="bg1"/>
                </a:solidFill>
                <a:latin typeface="+mn-ea"/>
                <a:ea typeface="+mn-ea"/>
              </a:rPr>
              <a:t>なので、</a:t>
            </a:r>
            <a:endParaRPr kumimoji="1" lang="en-US" altLang="ja-JP" sz="1600" b="1" dirty="0">
              <a:solidFill>
                <a:schemeClr val="bg1"/>
              </a:solidFill>
              <a:latin typeface="+mn-ea"/>
              <a:ea typeface="+mn-ea"/>
            </a:endParaRPr>
          </a:p>
          <a:p>
            <a:pPr algn="ctr">
              <a:spcBef>
                <a:spcPts val="600"/>
              </a:spcBef>
              <a:buClr>
                <a:srgbClr val="BFBFBF"/>
              </a:buClr>
            </a:pPr>
            <a:r>
              <a:rPr kumimoji="1" lang="ja-JP" altLang="en-US" sz="1600" b="1" dirty="0">
                <a:solidFill>
                  <a:schemeClr val="bg1"/>
                </a:solidFill>
                <a:latin typeface="+mn-ea"/>
                <a:ea typeface="+mn-ea"/>
              </a:rPr>
              <a:t>腕を</a:t>
            </a:r>
            <a:r>
              <a:rPr kumimoji="1" lang="en-US" altLang="ja-JP" sz="1600" b="1" dirty="0">
                <a:solidFill>
                  <a:schemeClr val="bg1"/>
                </a:solidFill>
                <a:latin typeface="+mn-ea"/>
                <a:ea typeface="+mn-ea"/>
              </a:rPr>
              <a:t>200</a:t>
            </a:r>
            <a:r>
              <a:rPr kumimoji="1" lang="ja-JP" altLang="en-US" sz="1600" b="1" dirty="0">
                <a:solidFill>
                  <a:schemeClr val="bg1"/>
                </a:solidFill>
                <a:latin typeface="+mn-ea"/>
                <a:ea typeface="+mn-ea"/>
              </a:rPr>
              <a:t>回目に引く</a:t>
            </a:r>
            <a:endParaRPr kumimoji="1" lang="en-US" altLang="ja-JP" sz="1600" b="1" dirty="0">
              <a:solidFill>
                <a:schemeClr val="bg1"/>
              </a:solidFill>
              <a:latin typeface="+mn-ea"/>
              <a:ea typeface="+mn-ea"/>
            </a:endParaRPr>
          </a:p>
          <a:p>
            <a:pPr algn="ctr">
              <a:spcBef>
                <a:spcPts val="600"/>
              </a:spcBef>
              <a:buClr>
                <a:srgbClr val="BFBFBF"/>
              </a:buClr>
            </a:pPr>
            <a:r>
              <a:rPr kumimoji="1" lang="ja-JP" altLang="en-US" sz="1600" b="1" dirty="0">
                <a:solidFill>
                  <a:schemeClr val="bg1"/>
                </a:solidFill>
                <a:latin typeface="+mn-ea"/>
                <a:ea typeface="+mn-ea"/>
              </a:rPr>
              <a:t>時は</a:t>
            </a:r>
            <a:r>
              <a:rPr kumimoji="1" lang="en-US" altLang="ja-JP" sz="1600" b="1" dirty="0">
                <a:solidFill>
                  <a:schemeClr val="bg1"/>
                </a:solidFill>
                <a:latin typeface="+mn-ea"/>
                <a:ea typeface="+mn-ea"/>
              </a:rPr>
              <a:t>60%</a:t>
            </a:r>
            <a:r>
              <a:rPr kumimoji="1" lang="ja-JP" altLang="en-US" sz="1600" b="1" dirty="0">
                <a:solidFill>
                  <a:schemeClr val="bg1"/>
                </a:solidFill>
                <a:latin typeface="+mn-ea"/>
                <a:ea typeface="+mn-ea"/>
              </a:rPr>
              <a:t>の割合で</a:t>
            </a:r>
            <a:endParaRPr kumimoji="1" lang="en-US" altLang="ja-JP" sz="1600" b="1" dirty="0">
              <a:solidFill>
                <a:schemeClr val="bg1"/>
              </a:solidFill>
              <a:latin typeface="+mn-ea"/>
              <a:ea typeface="+mn-ea"/>
            </a:endParaRPr>
          </a:p>
          <a:p>
            <a:pPr algn="ctr">
              <a:spcBef>
                <a:spcPts val="600"/>
              </a:spcBef>
              <a:buClr>
                <a:srgbClr val="BFBFBF"/>
              </a:buClr>
            </a:pPr>
            <a:r>
              <a:rPr kumimoji="1" lang="ja-JP" altLang="en-US" sz="1600" b="1" dirty="0">
                <a:solidFill>
                  <a:schemeClr val="bg1"/>
                </a:solidFill>
                <a:latin typeface="+mn-ea"/>
                <a:ea typeface="+mn-ea"/>
              </a:rPr>
              <a:t>腕</a:t>
            </a:r>
            <a:r>
              <a:rPr kumimoji="1" lang="en-US" altLang="ja-JP" sz="1600" b="1" dirty="0">
                <a:solidFill>
                  <a:schemeClr val="bg1"/>
                </a:solidFill>
                <a:latin typeface="+mn-ea"/>
                <a:ea typeface="+mn-ea"/>
              </a:rPr>
              <a:t>4</a:t>
            </a:r>
            <a:r>
              <a:rPr kumimoji="1" lang="ja-JP" altLang="en-US" sz="1600" b="1" dirty="0">
                <a:solidFill>
                  <a:schemeClr val="bg1"/>
                </a:solidFill>
                <a:latin typeface="+mn-ea"/>
                <a:ea typeface="+mn-ea"/>
              </a:rPr>
              <a:t>を引けている、</a:t>
            </a:r>
            <a:endParaRPr kumimoji="1" lang="en-US" altLang="ja-JP" sz="1600" b="1" dirty="0">
              <a:solidFill>
                <a:schemeClr val="bg1"/>
              </a:solidFill>
              <a:latin typeface="+mn-ea"/>
              <a:ea typeface="+mn-ea"/>
            </a:endParaRPr>
          </a:p>
          <a:p>
            <a:pPr algn="ctr">
              <a:spcBef>
                <a:spcPts val="600"/>
              </a:spcBef>
              <a:buClr>
                <a:srgbClr val="BFBFBF"/>
              </a:buClr>
            </a:pPr>
            <a:r>
              <a:rPr kumimoji="1" lang="ja-JP" altLang="en-US" sz="1600" b="1" dirty="0">
                <a:solidFill>
                  <a:schemeClr val="bg1"/>
                </a:solidFill>
                <a:latin typeface="+mn-ea"/>
                <a:ea typeface="+mn-ea"/>
              </a:rPr>
              <a:t>ということ</a:t>
            </a:r>
          </a:p>
        </p:txBody>
      </p:sp>
      <p:sp>
        <p:nvSpPr>
          <p:cNvPr id="27" name="吹き出し: 四角形 26">
            <a:extLst>
              <a:ext uri="{FF2B5EF4-FFF2-40B4-BE49-F238E27FC236}">
                <a16:creationId xmlns:a16="http://schemas.microsoft.com/office/drawing/2014/main" id="{87D2E35F-35B8-4DDC-98A1-8AD5D30C73B6}"/>
              </a:ext>
            </a:extLst>
          </p:cNvPr>
          <p:cNvSpPr/>
          <p:nvPr/>
        </p:nvSpPr>
        <p:spPr bwMode="auto">
          <a:xfrm>
            <a:off x="8981326" y="4509120"/>
            <a:ext cx="2644895" cy="1440160"/>
          </a:xfrm>
          <a:prstGeom prst="wedgeRectCallout">
            <a:avLst>
              <a:gd name="adj1" fmla="val -56300"/>
              <a:gd name="adj2" fmla="val -16277"/>
            </a:avLst>
          </a:prstGeom>
          <a:solidFill>
            <a:schemeClr val="bg2"/>
          </a:solidFill>
          <a:ln w="9525" cap="flat" cmpd="sng" algn="ctr">
            <a:no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ja-JP" altLang="en-US" sz="1600" b="1" dirty="0">
                <a:solidFill>
                  <a:schemeClr val="bg1"/>
                </a:solidFill>
                <a:latin typeface="+mn-ea"/>
                <a:ea typeface="+mn-ea"/>
              </a:rPr>
              <a:t>腕を引く回数が多くなるに</a:t>
            </a:r>
            <a:endParaRPr kumimoji="1" lang="en-US" altLang="ja-JP" sz="1600" b="1" dirty="0">
              <a:solidFill>
                <a:schemeClr val="bg1"/>
              </a:solidFill>
              <a:latin typeface="+mn-ea"/>
              <a:ea typeface="+mn-ea"/>
            </a:endParaRPr>
          </a:p>
          <a:p>
            <a:pPr algn="ctr">
              <a:spcBef>
                <a:spcPts val="600"/>
              </a:spcBef>
              <a:buClr>
                <a:srgbClr val="BFBFBF"/>
              </a:buClr>
            </a:pPr>
            <a:r>
              <a:rPr kumimoji="1" lang="ja-JP" altLang="en-US" sz="1600" b="1" dirty="0">
                <a:solidFill>
                  <a:schemeClr val="bg1"/>
                </a:solidFill>
                <a:latin typeface="+mn-ea"/>
                <a:ea typeface="+mn-ea"/>
              </a:rPr>
              <a:t>つれ、どの腕がよいかを</a:t>
            </a:r>
            <a:endParaRPr kumimoji="1" lang="en-US" altLang="ja-JP" sz="1600" b="1" dirty="0">
              <a:solidFill>
                <a:schemeClr val="bg1"/>
              </a:solidFill>
              <a:latin typeface="+mn-ea"/>
              <a:ea typeface="+mn-ea"/>
            </a:endParaRPr>
          </a:p>
          <a:p>
            <a:pPr algn="ctr">
              <a:spcBef>
                <a:spcPts val="600"/>
              </a:spcBef>
              <a:buClr>
                <a:srgbClr val="BFBFBF"/>
              </a:buClr>
            </a:pPr>
            <a:r>
              <a:rPr kumimoji="1" lang="ja-JP" altLang="en-US" sz="1600" b="1" dirty="0">
                <a:solidFill>
                  <a:schemeClr val="bg1"/>
                </a:solidFill>
                <a:latin typeface="+mn-ea"/>
                <a:ea typeface="+mn-ea"/>
              </a:rPr>
              <a:t>学習できている</a:t>
            </a:r>
          </a:p>
        </p:txBody>
      </p:sp>
      <mc:AlternateContent xmlns:mc="http://schemas.openxmlformats.org/markup-compatibility/2006" xmlns:a14="http://schemas.microsoft.com/office/drawing/2010/main">
        <mc:Choice Requires="a14">
          <p:sp>
            <p:nvSpPr>
              <p:cNvPr id="28" name="テキスト ボックス 27">
                <a:extLst>
                  <a:ext uri="{FF2B5EF4-FFF2-40B4-BE49-F238E27FC236}">
                    <a16:creationId xmlns:a16="http://schemas.microsoft.com/office/drawing/2014/main" id="{225767F5-241D-4733-8D9A-127C966ADFC5}"/>
                  </a:ext>
                </a:extLst>
              </p:cNvPr>
              <p:cNvSpPr txBox="1"/>
              <p:nvPr/>
            </p:nvSpPr>
            <p:spPr>
              <a:xfrm>
                <a:off x="8854997" y="3239484"/>
                <a:ext cx="913411" cy="307777"/>
              </a:xfrm>
              <a:prstGeom prst="rect">
                <a:avLst/>
              </a:prstGeom>
              <a:noFill/>
            </p:spPr>
            <p:txBody>
              <a:bodyPr wrap="square" rtlCol="0">
                <a:spAutoFit/>
              </a:bodyPr>
              <a:lstStyle/>
              <a:p>
                <a:pPr algn="l"/>
                <a:r>
                  <a:rPr kumimoji="1" lang="ja-JP" altLang="en-US" dirty="0">
                    <a:ea typeface="+mn-ea"/>
                  </a:rPr>
                  <a:t> </a:t>
                </a:r>
                <a14:m>
                  <m:oMath xmlns:m="http://schemas.openxmlformats.org/officeDocument/2006/math">
                    <m:r>
                      <a:rPr kumimoji="1" lang="ja-JP" altLang="en-US" i="1" smtClean="0">
                        <a:latin typeface="Cambria Math" panose="02040503050406030204" pitchFamily="18" charset="0"/>
                        <a:ea typeface="+mn-ea"/>
                      </a:rPr>
                      <m:t>𝜀</m:t>
                    </m:r>
                    <m:r>
                      <a:rPr kumimoji="1" lang="en-US" altLang="ja-JP" b="0" i="1" smtClean="0">
                        <a:latin typeface="Cambria Math" panose="02040503050406030204" pitchFamily="18" charset="0"/>
                        <a:ea typeface="+mn-ea"/>
                      </a:rPr>
                      <m:t>=0.1</m:t>
                    </m:r>
                  </m:oMath>
                </a14:m>
                <a:endParaRPr kumimoji="1" lang="ja-JP" altLang="en-US" dirty="0">
                  <a:latin typeface="+mn-ea"/>
                  <a:ea typeface="+mn-ea"/>
                </a:endParaRPr>
              </a:p>
            </p:txBody>
          </p:sp>
        </mc:Choice>
        <mc:Fallback xmlns="">
          <p:sp>
            <p:nvSpPr>
              <p:cNvPr id="28" name="テキスト ボックス 27">
                <a:extLst>
                  <a:ext uri="{FF2B5EF4-FFF2-40B4-BE49-F238E27FC236}">
                    <a16:creationId xmlns:a16="http://schemas.microsoft.com/office/drawing/2014/main" id="{225767F5-241D-4733-8D9A-127C966ADFC5}"/>
                  </a:ext>
                </a:extLst>
              </p:cNvPr>
              <p:cNvSpPr txBox="1">
                <a:spLocks noRot="1" noChangeAspect="1" noMove="1" noResize="1" noEditPoints="1" noAdjustHandles="1" noChangeArrowheads="1" noChangeShapeType="1" noTextEdit="1"/>
              </p:cNvSpPr>
              <p:nvPr/>
            </p:nvSpPr>
            <p:spPr>
              <a:xfrm>
                <a:off x="8854997" y="3239484"/>
                <a:ext cx="913411" cy="307777"/>
              </a:xfrm>
              <a:prstGeom prst="rect">
                <a:avLst/>
              </a:prstGeom>
              <a:blipFill>
                <a:blip r:embed="rId3"/>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4549401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55FC62C-1178-4798-A1BE-8E0FBBD1142A}"/>
              </a:ext>
            </a:extLst>
          </p:cNvPr>
          <p:cNvSpPr>
            <a:spLocks noGrp="1"/>
          </p:cNvSpPr>
          <p:nvPr>
            <p:ph type="title"/>
          </p:nvPr>
        </p:nvSpPr>
        <p:spPr/>
        <p:txBody>
          <a:bodyPr/>
          <a:lstStyle/>
          <a:p>
            <a:r>
              <a:rPr kumimoji="1" lang="en-US" altLang="ja-JP" dirty="0"/>
              <a:t>ε-greedy </a:t>
            </a:r>
            <a:r>
              <a:rPr kumimoji="1" lang="ja-JP" altLang="en-US" dirty="0"/>
              <a:t>の難点</a:t>
            </a:r>
          </a:p>
        </p:txBody>
      </p:sp>
      <p:sp>
        <p:nvSpPr>
          <p:cNvPr id="3" name="コンテンツ プレースホルダー 2">
            <a:extLst>
              <a:ext uri="{FF2B5EF4-FFF2-40B4-BE49-F238E27FC236}">
                <a16:creationId xmlns:a16="http://schemas.microsoft.com/office/drawing/2014/main" id="{F6A90C55-FFB6-4BF8-9205-F3ED0F8A0873}"/>
              </a:ext>
            </a:extLst>
          </p:cNvPr>
          <p:cNvSpPr>
            <a:spLocks noGrp="1"/>
          </p:cNvSpPr>
          <p:nvPr>
            <p:ph idx="1"/>
          </p:nvPr>
        </p:nvSpPr>
        <p:spPr/>
        <p:txBody>
          <a:bodyPr/>
          <a:lstStyle/>
          <a:p>
            <a:r>
              <a:rPr kumimoji="1" lang="ja-JP" altLang="en-US" dirty="0"/>
              <a:t>最適な腕がわかってきていても、それ以外の腕を</a:t>
            </a:r>
            <a:endParaRPr kumimoji="1" lang="en-US" altLang="ja-JP" dirty="0"/>
          </a:p>
          <a:p>
            <a:r>
              <a:rPr kumimoji="1" lang="ja-JP" altLang="en-US" dirty="0"/>
              <a:t>ランダムに選んでしまう</a:t>
            </a:r>
          </a:p>
        </p:txBody>
      </p:sp>
      <p:sp>
        <p:nvSpPr>
          <p:cNvPr id="4" name="スライド番号プレースホルダー 3">
            <a:extLst>
              <a:ext uri="{FF2B5EF4-FFF2-40B4-BE49-F238E27FC236}">
                <a16:creationId xmlns:a16="http://schemas.microsoft.com/office/drawing/2014/main" id="{9A8DFEB5-F1AF-4226-8666-D0CB44A735A6}"/>
              </a:ext>
            </a:extLst>
          </p:cNvPr>
          <p:cNvSpPr>
            <a:spLocks noGrp="1"/>
          </p:cNvSpPr>
          <p:nvPr>
            <p:ph type="sldNum" sz="quarter" idx="10"/>
          </p:nvPr>
        </p:nvSpPr>
        <p:spPr/>
        <p:txBody>
          <a:bodyPr/>
          <a:lstStyle/>
          <a:p>
            <a:fld id="{F7D9C81F-6F51-475F-ABDF-7FEE4B0A1340}" type="slidenum">
              <a:rPr lang="en-US" altLang="ja-JP" smtClean="0"/>
              <a:pPr/>
              <a:t>13</a:t>
            </a:fld>
            <a:endParaRPr lang="en-US" altLang="ja-JP" dirty="0"/>
          </a:p>
        </p:txBody>
      </p:sp>
      <p:sp>
        <p:nvSpPr>
          <p:cNvPr id="22" name="正方形/長方形 21">
            <a:extLst>
              <a:ext uri="{FF2B5EF4-FFF2-40B4-BE49-F238E27FC236}">
                <a16:creationId xmlns:a16="http://schemas.microsoft.com/office/drawing/2014/main" id="{6A6FD171-149C-4B4E-9FBD-EEFDFD97E238}"/>
              </a:ext>
            </a:extLst>
          </p:cNvPr>
          <p:cNvSpPr/>
          <p:nvPr/>
        </p:nvSpPr>
        <p:spPr bwMode="auto">
          <a:xfrm>
            <a:off x="911424" y="2271228"/>
            <a:ext cx="4666125" cy="548795"/>
          </a:xfrm>
          <a:prstGeom prst="rect">
            <a:avLst/>
          </a:prstGeom>
          <a:solidFill>
            <a:schemeClr val="bg2"/>
          </a:solidFill>
          <a:ln w="9525" cap="flat" cmpd="sng" algn="ctr">
            <a:no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ja-JP" altLang="en-US" sz="2400" b="1" dirty="0">
                <a:solidFill>
                  <a:schemeClr val="bg1"/>
                </a:solidFill>
                <a:latin typeface="+mn-ea"/>
                <a:ea typeface="+mn-ea"/>
              </a:rPr>
              <a:t>イメージ</a:t>
            </a:r>
          </a:p>
        </p:txBody>
      </p:sp>
      <p:sp>
        <p:nvSpPr>
          <p:cNvPr id="23" name="正方形/長方形 22">
            <a:extLst>
              <a:ext uri="{FF2B5EF4-FFF2-40B4-BE49-F238E27FC236}">
                <a16:creationId xmlns:a16="http://schemas.microsoft.com/office/drawing/2014/main" id="{0420C5F2-6FE9-49AD-9E6C-CFD72F374558}"/>
              </a:ext>
            </a:extLst>
          </p:cNvPr>
          <p:cNvSpPr/>
          <p:nvPr/>
        </p:nvSpPr>
        <p:spPr bwMode="auto">
          <a:xfrm>
            <a:off x="1127448" y="2969087"/>
            <a:ext cx="4176465" cy="548795"/>
          </a:xfrm>
          <a:prstGeom prst="rect">
            <a:avLst/>
          </a:prstGeom>
          <a:solidFill>
            <a:schemeClr val="bg1"/>
          </a:solidFill>
          <a:ln w="9525" cap="flat" cmpd="sng" algn="ctr">
            <a:solidFill>
              <a:schemeClr val="tx1"/>
            </a:solid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ja-JP" altLang="en-US" sz="2000" dirty="0">
                <a:latin typeface="+mn-ea"/>
                <a:ea typeface="+mn-ea"/>
              </a:rPr>
              <a:t>どの解を選ぶ？</a:t>
            </a:r>
          </a:p>
        </p:txBody>
      </p:sp>
      <p:sp>
        <p:nvSpPr>
          <p:cNvPr id="24" name="正方形/長方形 23">
            <a:extLst>
              <a:ext uri="{FF2B5EF4-FFF2-40B4-BE49-F238E27FC236}">
                <a16:creationId xmlns:a16="http://schemas.microsoft.com/office/drawing/2014/main" id="{2E4FDCD1-CE8B-4F0A-992A-3A64C6E13CD3}"/>
              </a:ext>
            </a:extLst>
          </p:cNvPr>
          <p:cNvSpPr/>
          <p:nvPr/>
        </p:nvSpPr>
        <p:spPr bwMode="auto">
          <a:xfrm>
            <a:off x="3791744" y="4219886"/>
            <a:ext cx="1310540" cy="548795"/>
          </a:xfrm>
          <a:prstGeom prst="rect">
            <a:avLst/>
          </a:prstGeom>
          <a:solidFill>
            <a:schemeClr val="bg1"/>
          </a:solidFill>
          <a:ln w="9525" cap="flat" cmpd="sng" algn="ctr">
            <a:solidFill>
              <a:schemeClr val="tx1"/>
            </a:solid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ja-JP" altLang="en-US" sz="2000" dirty="0">
                <a:latin typeface="+mn-ea"/>
                <a:ea typeface="+mn-ea"/>
              </a:rPr>
              <a:t>探索</a:t>
            </a:r>
          </a:p>
        </p:txBody>
      </p:sp>
      <p:sp>
        <p:nvSpPr>
          <p:cNvPr id="25" name="正方形/長方形 24">
            <a:extLst>
              <a:ext uri="{FF2B5EF4-FFF2-40B4-BE49-F238E27FC236}">
                <a16:creationId xmlns:a16="http://schemas.microsoft.com/office/drawing/2014/main" id="{F3B95647-CCE2-4016-A439-53C18A20D774}"/>
              </a:ext>
            </a:extLst>
          </p:cNvPr>
          <p:cNvSpPr/>
          <p:nvPr/>
        </p:nvSpPr>
        <p:spPr bwMode="auto">
          <a:xfrm>
            <a:off x="1498293" y="4225529"/>
            <a:ext cx="1310540" cy="548795"/>
          </a:xfrm>
          <a:prstGeom prst="rect">
            <a:avLst/>
          </a:prstGeom>
          <a:solidFill>
            <a:schemeClr val="bg1"/>
          </a:solidFill>
          <a:ln w="9525" cap="flat" cmpd="sng" algn="ctr">
            <a:solidFill>
              <a:schemeClr val="tx1"/>
            </a:solid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ja-JP" altLang="en-US" sz="2000" dirty="0">
                <a:latin typeface="+mn-ea"/>
                <a:ea typeface="+mn-ea"/>
              </a:rPr>
              <a:t>活用</a:t>
            </a:r>
          </a:p>
        </p:txBody>
      </p:sp>
      <p:cxnSp>
        <p:nvCxnSpPr>
          <p:cNvPr id="26" name="直線矢印コネクタ 25">
            <a:extLst>
              <a:ext uri="{FF2B5EF4-FFF2-40B4-BE49-F238E27FC236}">
                <a16:creationId xmlns:a16="http://schemas.microsoft.com/office/drawing/2014/main" id="{50D855B5-F25D-4D2F-9528-BB432F740E12}"/>
              </a:ext>
            </a:extLst>
          </p:cNvPr>
          <p:cNvCxnSpPr>
            <a:stCxn id="23" idx="2"/>
            <a:endCxn id="24" idx="0"/>
          </p:cNvCxnSpPr>
          <p:nvPr/>
        </p:nvCxnSpPr>
        <p:spPr bwMode="auto">
          <a:xfrm>
            <a:off x="3215681" y="3517882"/>
            <a:ext cx="1231333" cy="702004"/>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7" name="直線矢印コネクタ 26">
            <a:extLst>
              <a:ext uri="{FF2B5EF4-FFF2-40B4-BE49-F238E27FC236}">
                <a16:creationId xmlns:a16="http://schemas.microsoft.com/office/drawing/2014/main" id="{0B9CDE0F-F25A-4A58-92A3-D7AF9A5D186D}"/>
              </a:ext>
            </a:extLst>
          </p:cNvPr>
          <p:cNvCxnSpPr>
            <a:stCxn id="23" idx="2"/>
            <a:endCxn id="25" idx="0"/>
          </p:cNvCxnSpPr>
          <p:nvPr/>
        </p:nvCxnSpPr>
        <p:spPr bwMode="auto">
          <a:xfrm flipH="1">
            <a:off x="2153563" y="3517882"/>
            <a:ext cx="1062118" cy="707647"/>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28" name="テキスト ボックス 27">
                <a:extLst>
                  <a:ext uri="{FF2B5EF4-FFF2-40B4-BE49-F238E27FC236}">
                    <a16:creationId xmlns:a16="http://schemas.microsoft.com/office/drawing/2014/main" id="{F2E67B7B-A4BB-428D-94CF-2768865EF76B}"/>
                  </a:ext>
                </a:extLst>
              </p:cNvPr>
              <p:cNvSpPr txBox="1"/>
              <p:nvPr/>
            </p:nvSpPr>
            <p:spPr>
              <a:xfrm>
                <a:off x="1498293" y="3765541"/>
                <a:ext cx="879766" cy="400110"/>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r>
                        <a:rPr kumimoji="1" lang="en-US" altLang="ja-JP" sz="2000" b="0" i="1" smtClean="0">
                          <a:latin typeface="Cambria Math" panose="02040503050406030204" pitchFamily="18" charset="0"/>
                          <a:ea typeface="+mn-ea"/>
                        </a:rPr>
                        <m:t>1−</m:t>
                      </m:r>
                      <m:r>
                        <a:rPr kumimoji="1" lang="ja-JP" altLang="en-US" sz="2000" i="1" smtClean="0">
                          <a:latin typeface="Cambria Math" panose="02040503050406030204" pitchFamily="18" charset="0"/>
                          <a:ea typeface="+mn-ea"/>
                        </a:rPr>
                        <m:t>𝜀</m:t>
                      </m:r>
                    </m:oMath>
                  </m:oMathPara>
                </a14:m>
                <a:endParaRPr kumimoji="1" lang="ja-JP" altLang="en-US" sz="2000" dirty="0">
                  <a:latin typeface="+mn-ea"/>
                  <a:ea typeface="+mn-ea"/>
                </a:endParaRPr>
              </a:p>
            </p:txBody>
          </p:sp>
        </mc:Choice>
        <mc:Fallback xmlns="">
          <p:sp>
            <p:nvSpPr>
              <p:cNvPr id="28" name="テキスト ボックス 27">
                <a:extLst>
                  <a:ext uri="{FF2B5EF4-FFF2-40B4-BE49-F238E27FC236}">
                    <a16:creationId xmlns:a16="http://schemas.microsoft.com/office/drawing/2014/main" id="{F2E67B7B-A4BB-428D-94CF-2768865EF76B}"/>
                  </a:ext>
                </a:extLst>
              </p:cNvPr>
              <p:cNvSpPr txBox="1">
                <a:spLocks noRot="1" noChangeAspect="1" noMove="1" noResize="1" noEditPoints="1" noAdjustHandles="1" noChangeArrowheads="1" noChangeShapeType="1" noTextEdit="1"/>
              </p:cNvSpPr>
              <p:nvPr/>
            </p:nvSpPr>
            <p:spPr>
              <a:xfrm>
                <a:off x="1498293" y="3765541"/>
                <a:ext cx="879766" cy="400110"/>
              </a:xfrm>
              <a:prstGeom prst="rect">
                <a:avLst/>
              </a:prstGeom>
              <a:blipFill>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9" name="テキスト ボックス 28">
                <a:extLst>
                  <a:ext uri="{FF2B5EF4-FFF2-40B4-BE49-F238E27FC236}">
                    <a16:creationId xmlns:a16="http://schemas.microsoft.com/office/drawing/2014/main" id="{51F504C8-C7FE-4D2E-AE00-75218B248A53}"/>
                  </a:ext>
                </a:extLst>
              </p:cNvPr>
              <p:cNvSpPr txBox="1"/>
              <p:nvPr/>
            </p:nvSpPr>
            <p:spPr>
              <a:xfrm>
                <a:off x="3912885" y="3765541"/>
                <a:ext cx="1068258" cy="400110"/>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r>
                        <a:rPr kumimoji="1" lang="ja-JP" altLang="en-US" sz="2000" i="1" smtClean="0">
                          <a:latin typeface="Cambria Math" panose="02040503050406030204" pitchFamily="18" charset="0"/>
                          <a:ea typeface="+mn-ea"/>
                        </a:rPr>
                        <m:t>𝜀</m:t>
                      </m:r>
                    </m:oMath>
                  </m:oMathPara>
                </a14:m>
                <a:endParaRPr kumimoji="1" lang="ja-JP" altLang="en-US" sz="2000" dirty="0">
                  <a:latin typeface="+mn-ea"/>
                  <a:ea typeface="+mn-ea"/>
                </a:endParaRPr>
              </a:p>
            </p:txBody>
          </p:sp>
        </mc:Choice>
        <mc:Fallback xmlns="">
          <p:sp>
            <p:nvSpPr>
              <p:cNvPr id="29" name="テキスト ボックス 28">
                <a:extLst>
                  <a:ext uri="{FF2B5EF4-FFF2-40B4-BE49-F238E27FC236}">
                    <a16:creationId xmlns:a16="http://schemas.microsoft.com/office/drawing/2014/main" id="{51F504C8-C7FE-4D2E-AE00-75218B248A53}"/>
                  </a:ext>
                </a:extLst>
              </p:cNvPr>
              <p:cNvSpPr txBox="1">
                <a:spLocks noRot="1" noChangeAspect="1" noMove="1" noResize="1" noEditPoints="1" noAdjustHandles="1" noChangeArrowheads="1" noChangeShapeType="1" noTextEdit="1"/>
              </p:cNvSpPr>
              <p:nvPr/>
            </p:nvSpPr>
            <p:spPr>
              <a:xfrm>
                <a:off x="3912885" y="3765541"/>
                <a:ext cx="1068258" cy="400110"/>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0" name="正方形/長方形 29">
                <a:extLst>
                  <a:ext uri="{FF2B5EF4-FFF2-40B4-BE49-F238E27FC236}">
                    <a16:creationId xmlns:a16="http://schemas.microsoft.com/office/drawing/2014/main" id="{FD58BFE4-DBD3-4F32-8A2E-1DAD857B1029}"/>
                  </a:ext>
                </a:extLst>
              </p:cNvPr>
              <p:cNvSpPr/>
              <p:nvPr/>
            </p:nvSpPr>
            <p:spPr bwMode="auto">
              <a:xfrm>
                <a:off x="3431704" y="5733256"/>
                <a:ext cx="576064" cy="548795"/>
              </a:xfrm>
              <a:prstGeom prst="rect">
                <a:avLst/>
              </a:prstGeom>
              <a:solidFill>
                <a:schemeClr val="bg1"/>
              </a:solidFill>
              <a:ln w="9525" cap="flat" cmpd="sng" algn="ctr">
                <a:solidFill>
                  <a:schemeClr val="tx1"/>
                </a:solid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14:m>
                  <m:oMathPara xmlns:m="http://schemas.openxmlformats.org/officeDocument/2006/math">
                    <m:oMathParaPr>
                      <m:jc m:val="center"/>
                    </m:oMathParaPr>
                    <m:oMath xmlns:m="http://schemas.openxmlformats.org/officeDocument/2006/math">
                      <m:sSub>
                        <m:sSubPr>
                          <m:ctrlPr>
                            <a:rPr kumimoji="1" lang="en-US" altLang="ja-JP" sz="2000" i="1" smtClean="0">
                              <a:latin typeface="Cambria Math" panose="02040503050406030204" pitchFamily="18" charset="0"/>
                              <a:ea typeface="+mn-ea"/>
                            </a:rPr>
                          </m:ctrlPr>
                        </m:sSubPr>
                        <m:e>
                          <m:r>
                            <a:rPr kumimoji="1" lang="en-US" altLang="ja-JP" sz="2000" b="0" i="1" smtClean="0">
                              <a:latin typeface="Cambria Math" panose="02040503050406030204" pitchFamily="18" charset="0"/>
                              <a:ea typeface="+mn-ea"/>
                            </a:rPr>
                            <m:t>𝑥</m:t>
                          </m:r>
                        </m:e>
                        <m:sub>
                          <m:r>
                            <a:rPr kumimoji="1" lang="en-US" altLang="ja-JP" sz="2000" b="0" i="1" smtClean="0">
                              <a:latin typeface="Cambria Math" panose="02040503050406030204" pitchFamily="18" charset="0"/>
                              <a:ea typeface="+mn-ea"/>
                            </a:rPr>
                            <m:t>1</m:t>
                          </m:r>
                        </m:sub>
                      </m:sSub>
                    </m:oMath>
                  </m:oMathPara>
                </a14:m>
                <a:endParaRPr kumimoji="1" lang="ja-JP" altLang="en-US" sz="2000" dirty="0">
                  <a:latin typeface="+mn-ea"/>
                  <a:ea typeface="+mn-ea"/>
                </a:endParaRPr>
              </a:p>
            </p:txBody>
          </p:sp>
        </mc:Choice>
        <mc:Fallback xmlns="">
          <p:sp>
            <p:nvSpPr>
              <p:cNvPr id="30" name="正方形/長方形 29">
                <a:extLst>
                  <a:ext uri="{FF2B5EF4-FFF2-40B4-BE49-F238E27FC236}">
                    <a16:creationId xmlns:a16="http://schemas.microsoft.com/office/drawing/2014/main" id="{FD58BFE4-DBD3-4F32-8A2E-1DAD857B1029}"/>
                  </a:ext>
                </a:extLst>
              </p:cNvPr>
              <p:cNvSpPr>
                <a:spLocks noRot="1" noChangeAspect="1" noMove="1" noResize="1" noEditPoints="1" noAdjustHandles="1" noChangeArrowheads="1" noChangeShapeType="1" noTextEdit="1"/>
              </p:cNvSpPr>
              <p:nvPr/>
            </p:nvSpPr>
            <p:spPr bwMode="auto">
              <a:xfrm>
                <a:off x="3431704" y="5733256"/>
                <a:ext cx="576064" cy="548795"/>
              </a:xfrm>
              <a:prstGeom prst="rect">
                <a:avLst/>
              </a:prstGeom>
              <a:blipFill>
                <a:blip r:embed="rId4"/>
                <a:stretch>
                  <a:fillRect/>
                </a:stretch>
              </a:blipFill>
              <a:ln w="9525" cap="flat" cmpd="sng" algn="ctr">
                <a:solidFill>
                  <a:schemeClr val="tx1"/>
                </a:solidFill>
                <a:prstDash val="solid"/>
                <a:round/>
                <a:headEnd type="none" w="med" len="med"/>
                <a:tailEnd type="triangle" w="med" len="med"/>
              </a:ln>
              <a:effectLst/>
            </p:spPr>
            <p:txBody>
              <a:bodyPr/>
              <a:lstStyle/>
              <a:p>
                <a:r>
                  <a:rPr lang="ja-JP" altLang="en-US">
                    <a:noFill/>
                  </a:rPr>
                  <a:t> </a:t>
                </a:r>
              </a:p>
            </p:txBody>
          </p:sp>
        </mc:Fallback>
      </mc:AlternateContent>
      <p:cxnSp>
        <p:nvCxnSpPr>
          <p:cNvPr id="31" name="直線矢印コネクタ 30">
            <a:extLst>
              <a:ext uri="{FF2B5EF4-FFF2-40B4-BE49-F238E27FC236}">
                <a16:creationId xmlns:a16="http://schemas.microsoft.com/office/drawing/2014/main" id="{9A9C8264-A569-4314-8E05-500DCEAE5B90}"/>
              </a:ext>
            </a:extLst>
          </p:cNvPr>
          <p:cNvCxnSpPr>
            <a:cxnSpLocks/>
            <a:stCxn id="24" idx="2"/>
            <a:endCxn id="30" idx="0"/>
          </p:cNvCxnSpPr>
          <p:nvPr/>
        </p:nvCxnSpPr>
        <p:spPr bwMode="auto">
          <a:xfrm flipH="1">
            <a:off x="3719736" y="4768681"/>
            <a:ext cx="727278" cy="964575"/>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32" name="正方形/長方形 31">
                <a:extLst>
                  <a:ext uri="{FF2B5EF4-FFF2-40B4-BE49-F238E27FC236}">
                    <a16:creationId xmlns:a16="http://schemas.microsoft.com/office/drawing/2014/main" id="{FD0F2724-5039-40BD-852F-96D2559FD19C}"/>
                  </a:ext>
                </a:extLst>
              </p:cNvPr>
              <p:cNvSpPr/>
              <p:nvPr/>
            </p:nvSpPr>
            <p:spPr bwMode="auto">
              <a:xfrm>
                <a:off x="4943872" y="5733256"/>
                <a:ext cx="576064" cy="548795"/>
              </a:xfrm>
              <a:prstGeom prst="rect">
                <a:avLst/>
              </a:prstGeom>
              <a:solidFill>
                <a:schemeClr val="bg1"/>
              </a:solidFill>
              <a:ln w="9525" cap="flat" cmpd="sng" algn="ctr">
                <a:solidFill>
                  <a:schemeClr val="tx1"/>
                </a:solid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14:m>
                  <m:oMathPara xmlns:m="http://schemas.openxmlformats.org/officeDocument/2006/math">
                    <m:oMathParaPr>
                      <m:jc m:val="center"/>
                    </m:oMathParaPr>
                    <m:oMath xmlns:m="http://schemas.openxmlformats.org/officeDocument/2006/math">
                      <m:sSub>
                        <m:sSubPr>
                          <m:ctrlPr>
                            <a:rPr kumimoji="1" lang="en-US" altLang="ja-JP" sz="2000" i="1" smtClean="0">
                              <a:latin typeface="Cambria Math" panose="02040503050406030204" pitchFamily="18" charset="0"/>
                              <a:ea typeface="+mn-ea"/>
                            </a:rPr>
                          </m:ctrlPr>
                        </m:sSubPr>
                        <m:e>
                          <m:r>
                            <a:rPr kumimoji="1" lang="en-US" altLang="ja-JP" sz="2000" b="0" i="1" smtClean="0">
                              <a:latin typeface="Cambria Math" panose="02040503050406030204" pitchFamily="18" charset="0"/>
                              <a:ea typeface="+mn-ea"/>
                            </a:rPr>
                            <m:t>𝑥</m:t>
                          </m:r>
                        </m:e>
                        <m:sub>
                          <m:r>
                            <a:rPr kumimoji="1" lang="en-US" altLang="ja-JP" sz="2000" b="0" i="1" smtClean="0">
                              <a:latin typeface="Cambria Math" panose="02040503050406030204" pitchFamily="18" charset="0"/>
                              <a:ea typeface="+mn-ea"/>
                            </a:rPr>
                            <m:t>𝐾</m:t>
                          </m:r>
                        </m:sub>
                      </m:sSub>
                    </m:oMath>
                  </m:oMathPara>
                </a14:m>
                <a:endParaRPr kumimoji="1" lang="ja-JP" altLang="en-US" sz="2000" dirty="0">
                  <a:latin typeface="+mn-ea"/>
                  <a:ea typeface="+mn-ea"/>
                </a:endParaRPr>
              </a:p>
            </p:txBody>
          </p:sp>
        </mc:Choice>
        <mc:Fallback xmlns="">
          <p:sp>
            <p:nvSpPr>
              <p:cNvPr id="32" name="正方形/長方形 31">
                <a:extLst>
                  <a:ext uri="{FF2B5EF4-FFF2-40B4-BE49-F238E27FC236}">
                    <a16:creationId xmlns:a16="http://schemas.microsoft.com/office/drawing/2014/main" id="{FD0F2724-5039-40BD-852F-96D2559FD19C}"/>
                  </a:ext>
                </a:extLst>
              </p:cNvPr>
              <p:cNvSpPr>
                <a:spLocks noRot="1" noChangeAspect="1" noMove="1" noResize="1" noEditPoints="1" noAdjustHandles="1" noChangeArrowheads="1" noChangeShapeType="1" noTextEdit="1"/>
              </p:cNvSpPr>
              <p:nvPr/>
            </p:nvSpPr>
            <p:spPr bwMode="auto">
              <a:xfrm>
                <a:off x="4943872" y="5733256"/>
                <a:ext cx="576064" cy="548795"/>
              </a:xfrm>
              <a:prstGeom prst="rect">
                <a:avLst/>
              </a:prstGeom>
              <a:blipFill>
                <a:blip r:embed="rId5"/>
                <a:stretch>
                  <a:fillRect/>
                </a:stretch>
              </a:blipFill>
              <a:ln w="9525" cap="flat" cmpd="sng" algn="ctr">
                <a:solidFill>
                  <a:schemeClr val="tx1"/>
                </a:solidFill>
                <a:prstDash val="solid"/>
                <a:round/>
                <a:headEnd type="none" w="med" len="med"/>
                <a:tailEnd type="triangle" w="med" len="med"/>
              </a:ln>
              <a:effectLst/>
            </p:spPr>
            <p:txBody>
              <a:bodyPr/>
              <a:lstStyle/>
              <a:p>
                <a:r>
                  <a:rPr lang="ja-JP" altLang="en-US">
                    <a:noFill/>
                  </a:rPr>
                  <a:t> </a:t>
                </a:r>
              </a:p>
            </p:txBody>
          </p:sp>
        </mc:Fallback>
      </mc:AlternateContent>
      <p:cxnSp>
        <p:nvCxnSpPr>
          <p:cNvPr id="33" name="直線矢印コネクタ 32">
            <a:extLst>
              <a:ext uri="{FF2B5EF4-FFF2-40B4-BE49-F238E27FC236}">
                <a16:creationId xmlns:a16="http://schemas.microsoft.com/office/drawing/2014/main" id="{B6D8550B-963F-437F-BF56-5F1E268BC6BD}"/>
              </a:ext>
            </a:extLst>
          </p:cNvPr>
          <p:cNvCxnSpPr>
            <a:stCxn id="24" idx="2"/>
            <a:endCxn id="32" idx="0"/>
          </p:cNvCxnSpPr>
          <p:nvPr/>
        </p:nvCxnSpPr>
        <p:spPr bwMode="auto">
          <a:xfrm>
            <a:off x="4447014" y="4768681"/>
            <a:ext cx="784890" cy="964575"/>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34" name="テキスト ボックス 33">
                <a:extLst>
                  <a:ext uri="{FF2B5EF4-FFF2-40B4-BE49-F238E27FC236}">
                    <a16:creationId xmlns:a16="http://schemas.microsoft.com/office/drawing/2014/main" id="{A75FC4C0-155B-4878-A301-CA48BCFD97A2}"/>
                  </a:ext>
                </a:extLst>
              </p:cNvPr>
              <p:cNvSpPr txBox="1"/>
              <p:nvPr/>
            </p:nvSpPr>
            <p:spPr>
              <a:xfrm>
                <a:off x="3539716" y="4836930"/>
                <a:ext cx="360040" cy="695062"/>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f>
                        <m:fPr>
                          <m:ctrlPr>
                            <a:rPr kumimoji="1" lang="en-US" altLang="ja-JP" sz="2000" i="1" smtClean="0">
                              <a:latin typeface="Cambria Math" panose="02040503050406030204" pitchFamily="18" charset="0"/>
                              <a:ea typeface="+mn-ea"/>
                            </a:rPr>
                          </m:ctrlPr>
                        </m:fPr>
                        <m:num>
                          <m:r>
                            <a:rPr kumimoji="1" lang="en-US" altLang="ja-JP" sz="2000" b="0" i="1" smtClean="0">
                              <a:latin typeface="Cambria Math" panose="02040503050406030204" pitchFamily="18" charset="0"/>
                              <a:ea typeface="+mn-ea"/>
                            </a:rPr>
                            <m:t>1</m:t>
                          </m:r>
                        </m:num>
                        <m:den>
                          <m:r>
                            <a:rPr kumimoji="1" lang="en-US" altLang="ja-JP" sz="2000" b="0" i="1" smtClean="0">
                              <a:latin typeface="Cambria Math" panose="02040503050406030204" pitchFamily="18" charset="0"/>
                              <a:ea typeface="+mn-ea"/>
                            </a:rPr>
                            <m:t>𝐾</m:t>
                          </m:r>
                        </m:den>
                      </m:f>
                    </m:oMath>
                  </m:oMathPara>
                </a14:m>
                <a:endParaRPr kumimoji="1" lang="ja-JP" altLang="en-US" sz="2000" dirty="0">
                  <a:latin typeface="+mn-ea"/>
                  <a:ea typeface="+mn-ea"/>
                </a:endParaRPr>
              </a:p>
            </p:txBody>
          </p:sp>
        </mc:Choice>
        <mc:Fallback xmlns="">
          <p:sp>
            <p:nvSpPr>
              <p:cNvPr id="34" name="テキスト ボックス 33">
                <a:extLst>
                  <a:ext uri="{FF2B5EF4-FFF2-40B4-BE49-F238E27FC236}">
                    <a16:creationId xmlns:a16="http://schemas.microsoft.com/office/drawing/2014/main" id="{A75FC4C0-155B-4878-A301-CA48BCFD97A2}"/>
                  </a:ext>
                </a:extLst>
              </p:cNvPr>
              <p:cNvSpPr txBox="1">
                <a:spLocks noRot="1" noChangeAspect="1" noMove="1" noResize="1" noEditPoints="1" noAdjustHandles="1" noChangeArrowheads="1" noChangeShapeType="1" noTextEdit="1"/>
              </p:cNvSpPr>
              <p:nvPr/>
            </p:nvSpPr>
            <p:spPr>
              <a:xfrm>
                <a:off x="3539716" y="4836930"/>
                <a:ext cx="360040" cy="695062"/>
              </a:xfrm>
              <a:prstGeom prst="rect">
                <a:avLst/>
              </a:prstGeom>
              <a:blipFill>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5" name="テキスト ボックス 34">
                <a:extLst>
                  <a:ext uri="{FF2B5EF4-FFF2-40B4-BE49-F238E27FC236}">
                    <a16:creationId xmlns:a16="http://schemas.microsoft.com/office/drawing/2014/main" id="{05129A58-F759-477C-9D6D-78DF20DD1B1B}"/>
                  </a:ext>
                </a:extLst>
              </p:cNvPr>
              <p:cNvSpPr txBox="1"/>
              <p:nvPr/>
            </p:nvSpPr>
            <p:spPr>
              <a:xfrm>
                <a:off x="5069582" y="4836930"/>
                <a:ext cx="360040" cy="695062"/>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f>
                        <m:fPr>
                          <m:ctrlPr>
                            <a:rPr kumimoji="1" lang="en-US" altLang="ja-JP" sz="2000" i="1" smtClean="0">
                              <a:latin typeface="Cambria Math" panose="02040503050406030204" pitchFamily="18" charset="0"/>
                              <a:ea typeface="+mn-ea"/>
                            </a:rPr>
                          </m:ctrlPr>
                        </m:fPr>
                        <m:num>
                          <m:r>
                            <a:rPr kumimoji="1" lang="en-US" altLang="ja-JP" sz="2000" b="0" i="1" smtClean="0">
                              <a:latin typeface="Cambria Math" panose="02040503050406030204" pitchFamily="18" charset="0"/>
                              <a:ea typeface="+mn-ea"/>
                            </a:rPr>
                            <m:t>1</m:t>
                          </m:r>
                        </m:num>
                        <m:den>
                          <m:r>
                            <a:rPr kumimoji="1" lang="en-US" altLang="ja-JP" sz="2000" b="0" i="1" smtClean="0">
                              <a:latin typeface="Cambria Math" panose="02040503050406030204" pitchFamily="18" charset="0"/>
                              <a:ea typeface="+mn-ea"/>
                            </a:rPr>
                            <m:t>𝐾</m:t>
                          </m:r>
                        </m:den>
                      </m:f>
                    </m:oMath>
                  </m:oMathPara>
                </a14:m>
                <a:endParaRPr kumimoji="1" lang="ja-JP" altLang="en-US" sz="2000" dirty="0">
                  <a:latin typeface="+mn-ea"/>
                  <a:ea typeface="+mn-ea"/>
                </a:endParaRPr>
              </a:p>
            </p:txBody>
          </p:sp>
        </mc:Choice>
        <mc:Fallback xmlns="">
          <p:sp>
            <p:nvSpPr>
              <p:cNvPr id="35" name="テキスト ボックス 34">
                <a:extLst>
                  <a:ext uri="{FF2B5EF4-FFF2-40B4-BE49-F238E27FC236}">
                    <a16:creationId xmlns:a16="http://schemas.microsoft.com/office/drawing/2014/main" id="{05129A58-F759-477C-9D6D-78DF20DD1B1B}"/>
                  </a:ext>
                </a:extLst>
              </p:cNvPr>
              <p:cNvSpPr txBox="1">
                <a:spLocks noRot="1" noChangeAspect="1" noMove="1" noResize="1" noEditPoints="1" noAdjustHandles="1" noChangeArrowheads="1" noChangeShapeType="1" noTextEdit="1"/>
              </p:cNvSpPr>
              <p:nvPr/>
            </p:nvSpPr>
            <p:spPr>
              <a:xfrm>
                <a:off x="5069582" y="4836930"/>
                <a:ext cx="360040" cy="695062"/>
              </a:xfrm>
              <a:prstGeom prst="rect">
                <a:avLst/>
              </a:prstGeom>
              <a:blipFill>
                <a:blip r:embed="rId7"/>
                <a:stretch>
                  <a:fillRect/>
                </a:stretch>
              </a:blipFill>
            </p:spPr>
            <p:txBody>
              <a:bodyPr/>
              <a:lstStyle/>
              <a:p>
                <a:r>
                  <a:rPr lang="ja-JP" altLang="en-US">
                    <a:noFill/>
                  </a:rPr>
                  <a:t> </a:t>
                </a:r>
              </a:p>
            </p:txBody>
          </p:sp>
        </mc:Fallback>
      </mc:AlternateContent>
      <p:sp>
        <p:nvSpPr>
          <p:cNvPr id="36" name="正方形/長方形 35">
            <a:extLst>
              <a:ext uri="{FF2B5EF4-FFF2-40B4-BE49-F238E27FC236}">
                <a16:creationId xmlns:a16="http://schemas.microsoft.com/office/drawing/2014/main" id="{C1763083-DA93-4425-8CDC-6B68F29496F6}"/>
              </a:ext>
            </a:extLst>
          </p:cNvPr>
          <p:cNvSpPr/>
          <p:nvPr/>
        </p:nvSpPr>
        <p:spPr bwMode="auto">
          <a:xfrm>
            <a:off x="4223792" y="5733256"/>
            <a:ext cx="576064" cy="548795"/>
          </a:xfrm>
          <a:prstGeom prst="rect">
            <a:avLst/>
          </a:prstGeom>
          <a:solidFill>
            <a:schemeClr val="bg1"/>
          </a:solidFill>
          <a:ln w="9525" cap="flat" cmpd="sng" algn="ctr">
            <a:no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en-US" altLang="ja-JP" sz="2000" dirty="0">
                <a:latin typeface="+mn-ea"/>
                <a:ea typeface="+mn-ea"/>
              </a:rPr>
              <a:t>…</a:t>
            </a:r>
            <a:endParaRPr kumimoji="1" lang="ja-JP" altLang="en-US" sz="2000" dirty="0">
              <a:latin typeface="+mn-ea"/>
              <a:ea typeface="+mn-ea"/>
            </a:endParaRPr>
          </a:p>
        </p:txBody>
      </p:sp>
      <mc:AlternateContent xmlns:mc="http://schemas.openxmlformats.org/markup-compatibility/2006" xmlns:a14="http://schemas.microsoft.com/office/drawing/2010/main">
        <mc:Choice Requires="a14">
          <p:sp>
            <p:nvSpPr>
              <p:cNvPr id="37" name="正方形/長方形 36">
                <a:extLst>
                  <a:ext uri="{FF2B5EF4-FFF2-40B4-BE49-F238E27FC236}">
                    <a16:creationId xmlns:a16="http://schemas.microsoft.com/office/drawing/2014/main" id="{1C8BEE88-A2A0-4020-A997-340585725774}"/>
                  </a:ext>
                </a:extLst>
              </p:cNvPr>
              <p:cNvSpPr/>
              <p:nvPr/>
            </p:nvSpPr>
            <p:spPr bwMode="auto">
              <a:xfrm>
                <a:off x="1361475" y="5476329"/>
                <a:ext cx="1576978" cy="805722"/>
              </a:xfrm>
              <a:prstGeom prst="rect">
                <a:avLst/>
              </a:prstGeom>
              <a:solidFill>
                <a:schemeClr val="bg1"/>
              </a:solidFill>
              <a:ln w="9525" cap="flat" cmpd="sng" algn="ctr">
                <a:solidFill>
                  <a:schemeClr val="tx1"/>
                </a:solid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ja-JP" altLang="en-US" sz="2000" dirty="0">
                    <a:latin typeface="+mn-ea"/>
                    <a:ea typeface="+mn-ea"/>
                  </a:rPr>
                  <a:t>標本平均</a:t>
                </a:r>
                <a:endParaRPr kumimoji="1" lang="en-US" altLang="ja-JP" sz="2000" dirty="0">
                  <a:latin typeface="+mn-ea"/>
                  <a:ea typeface="+mn-ea"/>
                </a:endParaRPr>
              </a:p>
              <a:p>
                <a:pPr algn="ctr">
                  <a:spcBef>
                    <a:spcPts val="600"/>
                  </a:spcBef>
                  <a:buClr>
                    <a:srgbClr val="BFBFBF"/>
                  </a:buClr>
                </a:pPr>
                <a:r>
                  <a:rPr kumimoji="1" lang="ja-JP" altLang="en-US" sz="2000" dirty="0">
                    <a:latin typeface="+mn-ea"/>
                    <a:ea typeface="+mn-ea"/>
                  </a:rPr>
                  <a:t>最大</a:t>
                </a:r>
                <a14:m>
                  <m:oMath xmlns:m="http://schemas.openxmlformats.org/officeDocument/2006/math">
                    <m:sSup>
                      <m:sSupPr>
                        <m:ctrlPr>
                          <a:rPr kumimoji="1" lang="en-US" altLang="ja-JP" sz="2000" i="1" smtClean="0">
                            <a:latin typeface="Cambria Math" panose="02040503050406030204" pitchFamily="18" charset="0"/>
                            <a:ea typeface="+mn-ea"/>
                          </a:rPr>
                        </m:ctrlPr>
                      </m:sSupPr>
                      <m:e>
                        <m:acc>
                          <m:accPr>
                            <m:chr m:val="̂"/>
                            <m:ctrlPr>
                              <a:rPr kumimoji="1" lang="en-US" altLang="ja-JP" sz="2000" i="1" smtClean="0">
                                <a:latin typeface="Cambria Math" panose="02040503050406030204" pitchFamily="18" charset="0"/>
                                <a:ea typeface="+mn-ea"/>
                              </a:rPr>
                            </m:ctrlPr>
                          </m:accPr>
                          <m:e>
                            <m:r>
                              <a:rPr kumimoji="1" lang="en-US" altLang="ja-JP" sz="2000" b="0" i="1" smtClean="0">
                                <a:latin typeface="Cambria Math" panose="02040503050406030204" pitchFamily="18" charset="0"/>
                                <a:ea typeface="+mn-ea"/>
                              </a:rPr>
                              <m:t>𝑥</m:t>
                            </m:r>
                          </m:e>
                        </m:acc>
                      </m:e>
                      <m:sup>
                        <m:r>
                          <a:rPr kumimoji="1" lang="en-US" altLang="ja-JP" sz="2000" b="0" i="1" smtClean="0">
                            <a:latin typeface="Cambria Math" panose="02040503050406030204" pitchFamily="18" charset="0"/>
                            <a:ea typeface="+mn-ea"/>
                          </a:rPr>
                          <m:t>∗</m:t>
                        </m:r>
                      </m:sup>
                    </m:sSup>
                  </m:oMath>
                </a14:m>
                <a:endParaRPr kumimoji="1" lang="ja-JP" altLang="en-US" sz="2000" dirty="0">
                  <a:latin typeface="+mn-ea"/>
                  <a:ea typeface="+mn-ea"/>
                </a:endParaRPr>
              </a:p>
            </p:txBody>
          </p:sp>
        </mc:Choice>
        <mc:Fallback xmlns="">
          <p:sp>
            <p:nvSpPr>
              <p:cNvPr id="37" name="正方形/長方形 36">
                <a:extLst>
                  <a:ext uri="{FF2B5EF4-FFF2-40B4-BE49-F238E27FC236}">
                    <a16:creationId xmlns:a16="http://schemas.microsoft.com/office/drawing/2014/main" id="{1C8BEE88-A2A0-4020-A997-340585725774}"/>
                  </a:ext>
                </a:extLst>
              </p:cNvPr>
              <p:cNvSpPr>
                <a:spLocks noRot="1" noChangeAspect="1" noMove="1" noResize="1" noEditPoints="1" noAdjustHandles="1" noChangeArrowheads="1" noChangeShapeType="1" noTextEdit="1"/>
              </p:cNvSpPr>
              <p:nvPr/>
            </p:nvSpPr>
            <p:spPr bwMode="auto">
              <a:xfrm>
                <a:off x="1361475" y="5476329"/>
                <a:ext cx="1576978" cy="805722"/>
              </a:xfrm>
              <a:prstGeom prst="rect">
                <a:avLst/>
              </a:prstGeom>
              <a:blipFill>
                <a:blip r:embed="rId8"/>
                <a:stretch>
                  <a:fillRect t="-2222" b="-11111"/>
                </a:stretch>
              </a:blipFill>
              <a:ln w="9525" cap="flat" cmpd="sng" algn="ctr">
                <a:solidFill>
                  <a:schemeClr val="tx1"/>
                </a:solidFill>
                <a:prstDash val="solid"/>
                <a:round/>
                <a:headEnd type="none" w="med" len="med"/>
                <a:tailEnd type="triangle" w="med" len="med"/>
              </a:ln>
              <a:effectLst/>
            </p:spPr>
            <p:txBody>
              <a:bodyPr/>
              <a:lstStyle/>
              <a:p>
                <a:r>
                  <a:rPr lang="ja-JP" altLang="en-US">
                    <a:noFill/>
                  </a:rPr>
                  <a:t> </a:t>
                </a:r>
              </a:p>
            </p:txBody>
          </p:sp>
        </mc:Fallback>
      </mc:AlternateContent>
      <p:cxnSp>
        <p:nvCxnSpPr>
          <p:cNvPr id="38" name="直線矢印コネクタ 37">
            <a:extLst>
              <a:ext uri="{FF2B5EF4-FFF2-40B4-BE49-F238E27FC236}">
                <a16:creationId xmlns:a16="http://schemas.microsoft.com/office/drawing/2014/main" id="{E75D3F4D-0201-4D3B-B14C-752E0FD224AC}"/>
              </a:ext>
            </a:extLst>
          </p:cNvPr>
          <p:cNvCxnSpPr>
            <a:cxnSpLocks/>
            <a:stCxn id="25" idx="2"/>
            <a:endCxn id="37" idx="0"/>
          </p:cNvCxnSpPr>
          <p:nvPr/>
        </p:nvCxnSpPr>
        <p:spPr bwMode="auto">
          <a:xfrm flipH="1">
            <a:off x="2149964" y="4774324"/>
            <a:ext cx="3599" cy="702005"/>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9" name="正方形/長方形 38">
            <a:extLst>
              <a:ext uri="{FF2B5EF4-FFF2-40B4-BE49-F238E27FC236}">
                <a16:creationId xmlns:a16="http://schemas.microsoft.com/office/drawing/2014/main" id="{EE5FFA7B-7D56-487C-BCB2-7CE8DDC1E1B1}"/>
              </a:ext>
            </a:extLst>
          </p:cNvPr>
          <p:cNvSpPr/>
          <p:nvPr/>
        </p:nvSpPr>
        <p:spPr bwMode="auto">
          <a:xfrm>
            <a:off x="3230077" y="3656011"/>
            <a:ext cx="2498691" cy="2869333"/>
          </a:xfrm>
          <a:prstGeom prst="rect">
            <a:avLst/>
          </a:prstGeom>
          <a:noFill/>
          <a:ln w="28575" cap="flat" cmpd="sng" algn="ctr">
            <a:solidFill>
              <a:schemeClr val="accent1"/>
            </a:solid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endParaRPr kumimoji="1" lang="ja-JP" altLang="en-US" sz="3200" b="1" dirty="0">
              <a:solidFill>
                <a:schemeClr val="bg1"/>
              </a:solidFill>
              <a:latin typeface="+mn-ea"/>
              <a:ea typeface="+mn-ea"/>
            </a:endParaRPr>
          </a:p>
        </p:txBody>
      </p:sp>
      <p:sp>
        <p:nvSpPr>
          <p:cNvPr id="40" name="吹き出し: 四角形 39">
            <a:extLst>
              <a:ext uri="{FF2B5EF4-FFF2-40B4-BE49-F238E27FC236}">
                <a16:creationId xmlns:a16="http://schemas.microsoft.com/office/drawing/2014/main" id="{9DB865EF-35D5-4925-B23E-519D69C2FCDD}"/>
              </a:ext>
            </a:extLst>
          </p:cNvPr>
          <p:cNvSpPr/>
          <p:nvPr/>
        </p:nvSpPr>
        <p:spPr bwMode="auto">
          <a:xfrm>
            <a:off x="6016800" y="5373216"/>
            <a:ext cx="4207660" cy="1224136"/>
          </a:xfrm>
          <a:prstGeom prst="wedgeRectCallout">
            <a:avLst>
              <a:gd name="adj1" fmla="val -54103"/>
              <a:gd name="adj2" fmla="val 26127"/>
            </a:avLst>
          </a:prstGeom>
          <a:solidFill>
            <a:schemeClr val="accent1"/>
          </a:solidFill>
          <a:ln w="9525" cap="flat" cmpd="sng" algn="ctr">
            <a:no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ja-JP" altLang="en-US" sz="1800" b="1" dirty="0">
                <a:solidFill>
                  <a:schemeClr val="bg1"/>
                </a:solidFill>
                <a:latin typeface="+mn-ea"/>
                <a:ea typeface="+mn-ea"/>
              </a:rPr>
              <a:t>どんなに最適な腕が明確でも</a:t>
            </a:r>
            <a:endParaRPr kumimoji="1" lang="en-US" altLang="ja-JP" sz="1800" b="1" dirty="0">
              <a:solidFill>
                <a:schemeClr val="bg1"/>
              </a:solidFill>
              <a:latin typeface="+mn-ea"/>
              <a:ea typeface="+mn-ea"/>
            </a:endParaRPr>
          </a:p>
          <a:p>
            <a:pPr algn="ctr">
              <a:spcBef>
                <a:spcPts val="600"/>
              </a:spcBef>
              <a:buClr>
                <a:srgbClr val="BFBFBF"/>
              </a:buClr>
            </a:pPr>
            <a:r>
              <a:rPr kumimoji="1" lang="en-US" altLang="ja-JP" sz="1800" b="1" dirty="0">
                <a:solidFill>
                  <a:schemeClr val="bg1"/>
                </a:solidFill>
                <a:latin typeface="+mn-ea"/>
                <a:ea typeface="+mn-ea"/>
              </a:rPr>
              <a:t>ε</a:t>
            </a:r>
            <a:r>
              <a:rPr kumimoji="1" lang="ja-JP" altLang="en-US" sz="1800" b="1" dirty="0">
                <a:solidFill>
                  <a:schemeClr val="bg1"/>
                </a:solidFill>
                <a:latin typeface="+mn-ea"/>
                <a:ea typeface="+mn-ea"/>
              </a:rPr>
              <a:t>の確率でランダムに選んでしまう</a:t>
            </a:r>
            <a:endParaRPr kumimoji="1" lang="en-US" altLang="ja-JP" sz="1800" b="1" dirty="0">
              <a:solidFill>
                <a:schemeClr val="bg1"/>
              </a:solidFill>
              <a:latin typeface="+mn-ea"/>
              <a:ea typeface="+mn-ea"/>
            </a:endParaRPr>
          </a:p>
        </p:txBody>
      </p:sp>
    </p:spTree>
    <p:extLst>
      <p:ext uri="{BB962C8B-B14F-4D97-AF65-F5344CB8AC3E}">
        <p14:creationId xmlns:p14="http://schemas.microsoft.com/office/powerpoint/2010/main" val="27848141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E408D5F-98C6-4D15-9425-E8B9EED945F4}"/>
              </a:ext>
            </a:extLst>
          </p:cNvPr>
          <p:cNvSpPr>
            <a:spLocks noGrp="1"/>
          </p:cNvSpPr>
          <p:nvPr>
            <p:ph type="title"/>
          </p:nvPr>
        </p:nvSpPr>
        <p:spPr/>
        <p:txBody>
          <a:bodyPr/>
          <a:lstStyle/>
          <a:p>
            <a:r>
              <a:rPr kumimoji="1" lang="ja-JP" altLang="en-US" dirty="0"/>
              <a:t>焼きなまし</a:t>
            </a:r>
            <a:r>
              <a:rPr kumimoji="1" lang="en-US" altLang="ja-JP" dirty="0"/>
              <a:t>ε-greedy</a:t>
            </a:r>
            <a:endParaRPr kumimoji="1" lang="ja-JP" altLang="en-US" dirty="0"/>
          </a:p>
        </p:txBody>
      </p:sp>
      <p:sp>
        <p:nvSpPr>
          <p:cNvPr id="3" name="コンテンツ プレースホルダー 2">
            <a:extLst>
              <a:ext uri="{FF2B5EF4-FFF2-40B4-BE49-F238E27FC236}">
                <a16:creationId xmlns:a16="http://schemas.microsoft.com/office/drawing/2014/main" id="{31BEB8FD-48E7-4098-BBBF-0472F609D012}"/>
              </a:ext>
            </a:extLst>
          </p:cNvPr>
          <p:cNvSpPr>
            <a:spLocks noGrp="1"/>
          </p:cNvSpPr>
          <p:nvPr>
            <p:ph idx="1"/>
          </p:nvPr>
        </p:nvSpPr>
        <p:spPr/>
        <p:txBody>
          <a:bodyPr/>
          <a:lstStyle/>
          <a:p>
            <a:r>
              <a:rPr kumimoji="1" lang="ja-JP" altLang="en-US" dirty="0"/>
              <a:t>そこで、反復が進むにつれ</a:t>
            </a:r>
            <a:r>
              <a:rPr kumimoji="1" lang="en-US" altLang="ja-JP" dirty="0"/>
              <a:t>ε</a:t>
            </a:r>
            <a:r>
              <a:rPr kumimoji="1" lang="ja-JP" altLang="en-US" dirty="0"/>
              <a:t>が</a:t>
            </a:r>
            <a:r>
              <a:rPr kumimoji="1" lang="en-US" altLang="ja-JP" dirty="0"/>
              <a:t>0</a:t>
            </a:r>
            <a:r>
              <a:rPr kumimoji="1" lang="ja-JP" altLang="en-US" dirty="0"/>
              <a:t>に収束していくようにしたのが、</a:t>
            </a:r>
            <a:endParaRPr kumimoji="1" lang="en-US" altLang="ja-JP" dirty="0"/>
          </a:p>
          <a:p>
            <a:r>
              <a:rPr kumimoji="1" lang="ja-JP" altLang="en-US" dirty="0"/>
              <a:t>焼きなまし</a:t>
            </a:r>
            <a:r>
              <a:rPr kumimoji="1" lang="en-US" altLang="ja-JP" dirty="0"/>
              <a:t>ε-greedy</a:t>
            </a:r>
            <a:endParaRPr kumimoji="1" lang="ja-JP" altLang="en-US" dirty="0"/>
          </a:p>
        </p:txBody>
      </p:sp>
      <p:sp>
        <p:nvSpPr>
          <p:cNvPr id="4" name="スライド番号プレースホルダー 3">
            <a:extLst>
              <a:ext uri="{FF2B5EF4-FFF2-40B4-BE49-F238E27FC236}">
                <a16:creationId xmlns:a16="http://schemas.microsoft.com/office/drawing/2014/main" id="{ACD96656-908A-44B8-AF33-F4F145D9DCD0}"/>
              </a:ext>
            </a:extLst>
          </p:cNvPr>
          <p:cNvSpPr>
            <a:spLocks noGrp="1"/>
          </p:cNvSpPr>
          <p:nvPr>
            <p:ph type="sldNum" sz="quarter" idx="10"/>
          </p:nvPr>
        </p:nvSpPr>
        <p:spPr/>
        <p:txBody>
          <a:bodyPr/>
          <a:lstStyle/>
          <a:p>
            <a:fld id="{F7D9C81F-6F51-475F-ABDF-7FEE4B0A1340}" type="slidenum">
              <a:rPr lang="en-US" altLang="ja-JP" smtClean="0"/>
              <a:pPr/>
              <a:t>14</a:t>
            </a:fld>
            <a:endParaRPr lang="en-US" altLang="ja-JP" dirty="0"/>
          </a:p>
        </p:txBody>
      </p:sp>
      <p:sp>
        <p:nvSpPr>
          <p:cNvPr id="5" name="正方形/長方形 4">
            <a:extLst>
              <a:ext uri="{FF2B5EF4-FFF2-40B4-BE49-F238E27FC236}">
                <a16:creationId xmlns:a16="http://schemas.microsoft.com/office/drawing/2014/main" id="{DAECCA75-07ED-4682-B4D2-EDA3A876F340}"/>
              </a:ext>
            </a:extLst>
          </p:cNvPr>
          <p:cNvSpPr/>
          <p:nvPr/>
        </p:nvSpPr>
        <p:spPr bwMode="auto">
          <a:xfrm>
            <a:off x="911424" y="2271228"/>
            <a:ext cx="4666125" cy="548795"/>
          </a:xfrm>
          <a:prstGeom prst="rect">
            <a:avLst/>
          </a:prstGeom>
          <a:solidFill>
            <a:schemeClr val="bg2"/>
          </a:solidFill>
          <a:ln w="9525" cap="flat" cmpd="sng" algn="ctr">
            <a:no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ja-JP" altLang="en-US" sz="2400" b="1" dirty="0">
                <a:solidFill>
                  <a:schemeClr val="bg1"/>
                </a:solidFill>
                <a:latin typeface="+mn-ea"/>
                <a:ea typeface="+mn-ea"/>
              </a:rPr>
              <a:t>イメージ</a:t>
            </a:r>
          </a:p>
        </p:txBody>
      </p:sp>
      <p:sp>
        <p:nvSpPr>
          <p:cNvPr id="6" name="正方形/長方形 5">
            <a:extLst>
              <a:ext uri="{FF2B5EF4-FFF2-40B4-BE49-F238E27FC236}">
                <a16:creationId xmlns:a16="http://schemas.microsoft.com/office/drawing/2014/main" id="{B6B149DB-6A0F-4FF6-A3A8-9EDBC12E0BEC}"/>
              </a:ext>
            </a:extLst>
          </p:cNvPr>
          <p:cNvSpPr/>
          <p:nvPr/>
        </p:nvSpPr>
        <p:spPr bwMode="auto">
          <a:xfrm>
            <a:off x="6614451" y="2271228"/>
            <a:ext cx="4666125" cy="548795"/>
          </a:xfrm>
          <a:prstGeom prst="rect">
            <a:avLst/>
          </a:prstGeom>
          <a:solidFill>
            <a:schemeClr val="bg2"/>
          </a:solidFill>
          <a:ln w="9525" cap="flat" cmpd="sng" algn="ctr">
            <a:no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ja-JP" altLang="en-US" sz="2400" b="1" dirty="0">
                <a:solidFill>
                  <a:schemeClr val="bg1"/>
                </a:solidFill>
                <a:latin typeface="+mn-ea"/>
                <a:ea typeface="+mn-ea"/>
              </a:rPr>
              <a:t>アルゴリズム</a:t>
            </a:r>
          </a:p>
        </p:txBody>
      </p:sp>
      <p:sp>
        <p:nvSpPr>
          <p:cNvPr id="7" name="正方形/長方形 6">
            <a:extLst>
              <a:ext uri="{FF2B5EF4-FFF2-40B4-BE49-F238E27FC236}">
                <a16:creationId xmlns:a16="http://schemas.microsoft.com/office/drawing/2014/main" id="{AEDC5993-475D-441E-8705-F7D27A3C6A8D}"/>
              </a:ext>
            </a:extLst>
          </p:cNvPr>
          <p:cNvSpPr/>
          <p:nvPr/>
        </p:nvSpPr>
        <p:spPr bwMode="auto">
          <a:xfrm>
            <a:off x="1127448" y="2969087"/>
            <a:ext cx="4176465" cy="548795"/>
          </a:xfrm>
          <a:prstGeom prst="rect">
            <a:avLst/>
          </a:prstGeom>
          <a:solidFill>
            <a:schemeClr val="bg1"/>
          </a:solidFill>
          <a:ln w="9525" cap="flat" cmpd="sng" algn="ctr">
            <a:solidFill>
              <a:schemeClr val="tx1"/>
            </a:solid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ja-JP" altLang="en-US" sz="2000" dirty="0">
                <a:latin typeface="+mn-ea"/>
                <a:ea typeface="+mn-ea"/>
              </a:rPr>
              <a:t>どの解を選ぶ？</a:t>
            </a:r>
          </a:p>
        </p:txBody>
      </p:sp>
      <p:sp>
        <p:nvSpPr>
          <p:cNvPr id="8" name="正方形/長方形 7">
            <a:extLst>
              <a:ext uri="{FF2B5EF4-FFF2-40B4-BE49-F238E27FC236}">
                <a16:creationId xmlns:a16="http://schemas.microsoft.com/office/drawing/2014/main" id="{79939B03-029A-4875-823D-AD5B20D1AB9B}"/>
              </a:ext>
            </a:extLst>
          </p:cNvPr>
          <p:cNvSpPr/>
          <p:nvPr/>
        </p:nvSpPr>
        <p:spPr bwMode="auto">
          <a:xfrm>
            <a:off x="3791744" y="4219886"/>
            <a:ext cx="1310540" cy="548795"/>
          </a:xfrm>
          <a:prstGeom prst="rect">
            <a:avLst/>
          </a:prstGeom>
          <a:solidFill>
            <a:schemeClr val="bg1"/>
          </a:solidFill>
          <a:ln w="9525" cap="flat" cmpd="sng" algn="ctr">
            <a:solidFill>
              <a:schemeClr val="tx1"/>
            </a:solid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ja-JP" altLang="en-US" sz="2000" dirty="0">
                <a:latin typeface="+mn-ea"/>
                <a:ea typeface="+mn-ea"/>
              </a:rPr>
              <a:t>探索</a:t>
            </a:r>
          </a:p>
        </p:txBody>
      </p:sp>
      <p:sp>
        <p:nvSpPr>
          <p:cNvPr id="9" name="正方形/長方形 8">
            <a:extLst>
              <a:ext uri="{FF2B5EF4-FFF2-40B4-BE49-F238E27FC236}">
                <a16:creationId xmlns:a16="http://schemas.microsoft.com/office/drawing/2014/main" id="{8D317BD9-0BA0-4142-9D08-FBDAB951FA04}"/>
              </a:ext>
            </a:extLst>
          </p:cNvPr>
          <p:cNvSpPr/>
          <p:nvPr/>
        </p:nvSpPr>
        <p:spPr bwMode="auto">
          <a:xfrm>
            <a:off x="1498293" y="4225529"/>
            <a:ext cx="1310540" cy="548795"/>
          </a:xfrm>
          <a:prstGeom prst="rect">
            <a:avLst/>
          </a:prstGeom>
          <a:solidFill>
            <a:schemeClr val="bg1"/>
          </a:solidFill>
          <a:ln w="9525" cap="flat" cmpd="sng" algn="ctr">
            <a:solidFill>
              <a:schemeClr val="tx1"/>
            </a:solid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ja-JP" altLang="en-US" sz="2000" dirty="0">
                <a:latin typeface="+mn-ea"/>
                <a:ea typeface="+mn-ea"/>
              </a:rPr>
              <a:t>活用</a:t>
            </a:r>
          </a:p>
        </p:txBody>
      </p:sp>
      <p:cxnSp>
        <p:nvCxnSpPr>
          <p:cNvPr id="10" name="直線矢印コネクタ 9">
            <a:extLst>
              <a:ext uri="{FF2B5EF4-FFF2-40B4-BE49-F238E27FC236}">
                <a16:creationId xmlns:a16="http://schemas.microsoft.com/office/drawing/2014/main" id="{739660AA-C312-4CAA-BB14-F6C0542AD7A4}"/>
              </a:ext>
            </a:extLst>
          </p:cNvPr>
          <p:cNvCxnSpPr>
            <a:stCxn id="7" idx="2"/>
            <a:endCxn id="8" idx="0"/>
          </p:cNvCxnSpPr>
          <p:nvPr/>
        </p:nvCxnSpPr>
        <p:spPr bwMode="auto">
          <a:xfrm>
            <a:off x="3215681" y="3517882"/>
            <a:ext cx="1231333" cy="702004"/>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 name="直線矢印コネクタ 10">
            <a:extLst>
              <a:ext uri="{FF2B5EF4-FFF2-40B4-BE49-F238E27FC236}">
                <a16:creationId xmlns:a16="http://schemas.microsoft.com/office/drawing/2014/main" id="{A60BCF68-3BAE-4B83-9F1A-BF96FE871B63}"/>
              </a:ext>
            </a:extLst>
          </p:cNvPr>
          <p:cNvCxnSpPr>
            <a:stCxn id="7" idx="2"/>
            <a:endCxn id="9" idx="0"/>
          </p:cNvCxnSpPr>
          <p:nvPr/>
        </p:nvCxnSpPr>
        <p:spPr bwMode="auto">
          <a:xfrm flipH="1">
            <a:off x="2153563" y="3517882"/>
            <a:ext cx="1062118" cy="707647"/>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12" name="テキスト ボックス 11">
                <a:extLst>
                  <a:ext uri="{FF2B5EF4-FFF2-40B4-BE49-F238E27FC236}">
                    <a16:creationId xmlns:a16="http://schemas.microsoft.com/office/drawing/2014/main" id="{5E67850E-0B69-438F-9289-A83ED1DCB894}"/>
                  </a:ext>
                </a:extLst>
              </p:cNvPr>
              <p:cNvSpPr txBox="1"/>
              <p:nvPr/>
            </p:nvSpPr>
            <p:spPr>
              <a:xfrm>
                <a:off x="911424" y="3765541"/>
                <a:ext cx="1466635" cy="400110"/>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r>
                        <a:rPr kumimoji="1" lang="en-US" altLang="ja-JP" sz="2000" b="0" i="1" smtClean="0">
                          <a:latin typeface="Cambria Math" panose="02040503050406030204" pitchFamily="18" charset="0"/>
                          <a:ea typeface="+mn-ea"/>
                        </a:rPr>
                        <m:t>1−</m:t>
                      </m:r>
                      <m:r>
                        <a:rPr kumimoji="1" lang="ja-JP" altLang="en-US" sz="2000" i="1" smtClean="0">
                          <a:latin typeface="Cambria Math" panose="02040503050406030204" pitchFamily="18" charset="0"/>
                          <a:ea typeface="+mn-ea"/>
                        </a:rPr>
                        <m:t>𝜀</m:t>
                      </m:r>
                      <m:r>
                        <a:rPr kumimoji="1" lang="ja-JP" altLang="en-US" sz="2000" i="1" smtClean="0">
                          <a:latin typeface="Cambria Math" panose="02040503050406030204" pitchFamily="18" charset="0"/>
                          <a:ea typeface="+mn-ea"/>
                        </a:rPr>
                        <m:t>→1</m:t>
                      </m:r>
                    </m:oMath>
                  </m:oMathPara>
                </a14:m>
                <a:endParaRPr kumimoji="1" lang="ja-JP" altLang="en-US" sz="2000" dirty="0">
                  <a:latin typeface="+mn-ea"/>
                  <a:ea typeface="+mn-ea"/>
                </a:endParaRPr>
              </a:p>
            </p:txBody>
          </p:sp>
        </mc:Choice>
        <mc:Fallback xmlns="">
          <p:sp>
            <p:nvSpPr>
              <p:cNvPr id="12" name="テキスト ボックス 11">
                <a:extLst>
                  <a:ext uri="{FF2B5EF4-FFF2-40B4-BE49-F238E27FC236}">
                    <a16:creationId xmlns:a16="http://schemas.microsoft.com/office/drawing/2014/main" id="{5E67850E-0B69-438F-9289-A83ED1DCB894}"/>
                  </a:ext>
                </a:extLst>
              </p:cNvPr>
              <p:cNvSpPr txBox="1">
                <a:spLocks noRot="1" noChangeAspect="1" noMove="1" noResize="1" noEditPoints="1" noAdjustHandles="1" noChangeArrowheads="1" noChangeShapeType="1" noTextEdit="1"/>
              </p:cNvSpPr>
              <p:nvPr/>
            </p:nvSpPr>
            <p:spPr>
              <a:xfrm>
                <a:off x="911424" y="3765541"/>
                <a:ext cx="1466635" cy="400110"/>
              </a:xfrm>
              <a:prstGeom prst="rect">
                <a:avLst/>
              </a:prstGeom>
              <a:blipFill>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 name="テキスト ボックス 12">
                <a:extLst>
                  <a:ext uri="{FF2B5EF4-FFF2-40B4-BE49-F238E27FC236}">
                    <a16:creationId xmlns:a16="http://schemas.microsoft.com/office/drawing/2014/main" id="{A84D1104-89EC-47D6-8E11-62E683851A80}"/>
                  </a:ext>
                </a:extLst>
              </p:cNvPr>
              <p:cNvSpPr txBox="1"/>
              <p:nvPr/>
            </p:nvSpPr>
            <p:spPr>
              <a:xfrm>
                <a:off x="4023862" y="3765541"/>
                <a:ext cx="1068258" cy="400110"/>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r>
                        <a:rPr kumimoji="1" lang="ja-JP" altLang="en-US" sz="2000" i="1" smtClean="0">
                          <a:latin typeface="Cambria Math" panose="02040503050406030204" pitchFamily="18" charset="0"/>
                          <a:ea typeface="+mn-ea"/>
                        </a:rPr>
                        <m:t>𝜀</m:t>
                      </m:r>
                      <m:r>
                        <a:rPr kumimoji="1" lang="ja-JP" altLang="en-US" sz="2000" i="1" smtClean="0">
                          <a:latin typeface="Cambria Math" panose="02040503050406030204" pitchFamily="18" charset="0"/>
                          <a:ea typeface="+mn-ea"/>
                        </a:rPr>
                        <m:t>→0</m:t>
                      </m:r>
                    </m:oMath>
                  </m:oMathPara>
                </a14:m>
                <a:endParaRPr kumimoji="1" lang="ja-JP" altLang="en-US" sz="2000" dirty="0">
                  <a:latin typeface="+mn-ea"/>
                  <a:ea typeface="+mn-ea"/>
                </a:endParaRPr>
              </a:p>
            </p:txBody>
          </p:sp>
        </mc:Choice>
        <mc:Fallback xmlns="">
          <p:sp>
            <p:nvSpPr>
              <p:cNvPr id="13" name="テキスト ボックス 12">
                <a:extLst>
                  <a:ext uri="{FF2B5EF4-FFF2-40B4-BE49-F238E27FC236}">
                    <a16:creationId xmlns:a16="http://schemas.microsoft.com/office/drawing/2014/main" id="{A84D1104-89EC-47D6-8E11-62E683851A80}"/>
                  </a:ext>
                </a:extLst>
              </p:cNvPr>
              <p:cNvSpPr txBox="1">
                <a:spLocks noRot="1" noChangeAspect="1" noMove="1" noResize="1" noEditPoints="1" noAdjustHandles="1" noChangeArrowheads="1" noChangeShapeType="1" noTextEdit="1"/>
              </p:cNvSpPr>
              <p:nvPr/>
            </p:nvSpPr>
            <p:spPr>
              <a:xfrm>
                <a:off x="4023862" y="3765541"/>
                <a:ext cx="1068258" cy="400110"/>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4" name="正方形/長方形 13">
                <a:extLst>
                  <a:ext uri="{FF2B5EF4-FFF2-40B4-BE49-F238E27FC236}">
                    <a16:creationId xmlns:a16="http://schemas.microsoft.com/office/drawing/2014/main" id="{9C2218B7-BD76-4CD8-BEC6-3AB00072421F}"/>
                  </a:ext>
                </a:extLst>
              </p:cNvPr>
              <p:cNvSpPr/>
              <p:nvPr/>
            </p:nvSpPr>
            <p:spPr bwMode="auto">
              <a:xfrm>
                <a:off x="3431704" y="5733256"/>
                <a:ext cx="576064" cy="548795"/>
              </a:xfrm>
              <a:prstGeom prst="rect">
                <a:avLst/>
              </a:prstGeom>
              <a:solidFill>
                <a:schemeClr val="bg1"/>
              </a:solidFill>
              <a:ln w="9525" cap="flat" cmpd="sng" algn="ctr">
                <a:solidFill>
                  <a:schemeClr val="tx1"/>
                </a:solid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14:m>
                  <m:oMathPara xmlns:m="http://schemas.openxmlformats.org/officeDocument/2006/math">
                    <m:oMathParaPr>
                      <m:jc m:val="center"/>
                    </m:oMathParaPr>
                    <m:oMath xmlns:m="http://schemas.openxmlformats.org/officeDocument/2006/math">
                      <m:sSub>
                        <m:sSubPr>
                          <m:ctrlPr>
                            <a:rPr kumimoji="1" lang="en-US" altLang="ja-JP" sz="2000" i="1" smtClean="0">
                              <a:latin typeface="Cambria Math" panose="02040503050406030204" pitchFamily="18" charset="0"/>
                              <a:ea typeface="+mn-ea"/>
                            </a:rPr>
                          </m:ctrlPr>
                        </m:sSubPr>
                        <m:e>
                          <m:r>
                            <a:rPr kumimoji="1" lang="en-US" altLang="ja-JP" sz="2000" b="0" i="1" smtClean="0">
                              <a:latin typeface="Cambria Math" panose="02040503050406030204" pitchFamily="18" charset="0"/>
                              <a:ea typeface="+mn-ea"/>
                            </a:rPr>
                            <m:t>𝑥</m:t>
                          </m:r>
                        </m:e>
                        <m:sub>
                          <m:r>
                            <a:rPr kumimoji="1" lang="en-US" altLang="ja-JP" sz="2000" b="0" i="1" smtClean="0">
                              <a:latin typeface="Cambria Math" panose="02040503050406030204" pitchFamily="18" charset="0"/>
                              <a:ea typeface="+mn-ea"/>
                            </a:rPr>
                            <m:t>1</m:t>
                          </m:r>
                        </m:sub>
                      </m:sSub>
                    </m:oMath>
                  </m:oMathPara>
                </a14:m>
                <a:endParaRPr kumimoji="1" lang="ja-JP" altLang="en-US" sz="2000" dirty="0">
                  <a:latin typeface="+mn-ea"/>
                  <a:ea typeface="+mn-ea"/>
                </a:endParaRPr>
              </a:p>
            </p:txBody>
          </p:sp>
        </mc:Choice>
        <mc:Fallback xmlns="">
          <p:sp>
            <p:nvSpPr>
              <p:cNvPr id="14" name="正方形/長方形 13">
                <a:extLst>
                  <a:ext uri="{FF2B5EF4-FFF2-40B4-BE49-F238E27FC236}">
                    <a16:creationId xmlns:a16="http://schemas.microsoft.com/office/drawing/2014/main" id="{9C2218B7-BD76-4CD8-BEC6-3AB00072421F}"/>
                  </a:ext>
                </a:extLst>
              </p:cNvPr>
              <p:cNvSpPr>
                <a:spLocks noRot="1" noChangeAspect="1" noMove="1" noResize="1" noEditPoints="1" noAdjustHandles="1" noChangeArrowheads="1" noChangeShapeType="1" noTextEdit="1"/>
              </p:cNvSpPr>
              <p:nvPr/>
            </p:nvSpPr>
            <p:spPr bwMode="auto">
              <a:xfrm>
                <a:off x="3431704" y="5733256"/>
                <a:ext cx="576064" cy="548795"/>
              </a:xfrm>
              <a:prstGeom prst="rect">
                <a:avLst/>
              </a:prstGeom>
              <a:blipFill>
                <a:blip r:embed="rId4"/>
                <a:stretch>
                  <a:fillRect/>
                </a:stretch>
              </a:blipFill>
              <a:ln w="9525" cap="flat" cmpd="sng" algn="ctr">
                <a:solidFill>
                  <a:schemeClr val="tx1"/>
                </a:solidFill>
                <a:prstDash val="solid"/>
                <a:round/>
                <a:headEnd type="none" w="med" len="med"/>
                <a:tailEnd type="triangle" w="med" len="med"/>
              </a:ln>
              <a:effectLst/>
            </p:spPr>
            <p:txBody>
              <a:bodyPr/>
              <a:lstStyle/>
              <a:p>
                <a:r>
                  <a:rPr lang="ja-JP" altLang="en-US">
                    <a:noFill/>
                  </a:rPr>
                  <a:t> </a:t>
                </a:r>
              </a:p>
            </p:txBody>
          </p:sp>
        </mc:Fallback>
      </mc:AlternateContent>
      <p:cxnSp>
        <p:nvCxnSpPr>
          <p:cNvPr id="15" name="直線矢印コネクタ 14">
            <a:extLst>
              <a:ext uri="{FF2B5EF4-FFF2-40B4-BE49-F238E27FC236}">
                <a16:creationId xmlns:a16="http://schemas.microsoft.com/office/drawing/2014/main" id="{E6C92B25-77AD-48D7-AA74-02648A1DAC50}"/>
              </a:ext>
            </a:extLst>
          </p:cNvPr>
          <p:cNvCxnSpPr>
            <a:cxnSpLocks/>
            <a:stCxn id="8" idx="2"/>
            <a:endCxn id="14" idx="0"/>
          </p:cNvCxnSpPr>
          <p:nvPr/>
        </p:nvCxnSpPr>
        <p:spPr bwMode="auto">
          <a:xfrm flipH="1">
            <a:off x="3719736" y="4768681"/>
            <a:ext cx="727278" cy="964575"/>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16" name="正方形/長方形 15">
                <a:extLst>
                  <a:ext uri="{FF2B5EF4-FFF2-40B4-BE49-F238E27FC236}">
                    <a16:creationId xmlns:a16="http://schemas.microsoft.com/office/drawing/2014/main" id="{02292399-4DB7-4E45-8961-7AC40CF32268}"/>
                  </a:ext>
                </a:extLst>
              </p:cNvPr>
              <p:cNvSpPr/>
              <p:nvPr/>
            </p:nvSpPr>
            <p:spPr bwMode="auto">
              <a:xfrm>
                <a:off x="4943872" y="5733256"/>
                <a:ext cx="576064" cy="548795"/>
              </a:xfrm>
              <a:prstGeom prst="rect">
                <a:avLst/>
              </a:prstGeom>
              <a:solidFill>
                <a:schemeClr val="bg1"/>
              </a:solidFill>
              <a:ln w="9525" cap="flat" cmpd="sng" algn="ctr">
                <a:solidFill>
                  <a:schemeClr val="tx1"/>
                </a:solid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14:m>
                  <m:oMathPara xmlns:m="http://schemas.openxmlformats.org/officeDocument/2006/math">
                    <m:oMathParaPr>
                      <m:jc m:val="center"/>
                    </m:oMathParaPr>
                    <m:oMath xmlns:m="http://schemas.openxmlformats.org/officeDocument/2006/math">
                      <m:sSub>
                        <m:sSubPr>
                          <m:ctrlPr>
                            <a:rPr kumimoji="1" lang="en-US" altLang="ja-JP" sz="2000" i="1" smtClean="0">
                              <a:latin typeface="Cambria Math" panose="02040503050406030204" pitchFamily="18" charset="0"/>
                              <a:ea typeface="+mn-ea"/>
                            </a:rPr>
                          </m:ctrlPr>
                        </m:sSubPr>
                        <m:e>
                          <m:r>
                            <a:rPr kumimoji="1" lang="en-US" altLang="ja-JP" sz="2000" b="0" i="1" smtClean="0">
                              <a:latin typeface="Cambria Math" panose="02040503050406030204" pitchFamily="18" charset="0"/>
                              <a:ea typeface="+mn-ea"/>
                            </a:rPr>
                            <m:t>𝑥</m:t>
                          </m:r>
                        </m:e>
                        <m:sub>
                          <m:r>
                            <a:rPr kumimoji="1" lang="en-US" altLang="ja-JP" sz="2000" b="0" i="1" smtClean="0">
                              <a:latin typeface="Cambria Math" panose="02040503050406030204" pitchFamily="18" charset="0"/>
                              <a:ea typeface="+mn-ea"/>
                            </a:rPr>
                            <m:t>𝐾</m:t>
                          </m:r>
                        </m:sub>
                      </m:sSub>
                    </m:oMath>
                  </m:oMathPara>
                </a14:m>
                <a:endParaRPr kumimoji="1" lang="ja-JP" altLang="en-US" sz="2000" dirty="0">
                  <a:latin typeface="+mn-ea"/>
                  <a:ea typeface="+mn-ea"/>
                </a:endParaRPr>
              </a:p>
            </p:txBody>
          </p:sp>
        </mc:Choice>
        <mc:Fallback xmlns="">
          <p:sp>
            <p:nvSpPr>
              <p:cNvPr id="16" name="正方形/長方形 15">
                <a:extLst>
                  <a:ext uri="{FF2B5EF4-FFF2-40B4-BE49-F238E27FC236}">
                    <a16:creationId xmlns:a16="http://schemas.microsoft.com/office/drawing/2014/main" id="{02292399-4DB7-4E45-8961-7AC40CF32268}"/>
                  </a:ext>
                </a:extLst>
              </p:cNvPr>
              <p:cNvSpPr>
                <a:spLocks noRot="1" noChangeAspect="1" noMove="1" noResize="1" noEditPoints="1" noAdjustHandles="1" noChangeArrowheads="1" noChangeShapeType="1" noTextEdit="1"/>
              </p:cNvSpPr>
              <p:nvPr/>
            </p:nvSpPr>
            <p:spPr bwMode="auto">
              <a:xfrm>
                <a:off x="4943872" y="5733256"/>
                <a:ext cx="576064" cy="548795"/>
              </a:xfrm>
              <a:prstGeom prst="rect">
                <a:avLst/>
              </a:prstGeom>
              <a:blipFill>
                <a:blip r:embed="rId5"/>
                <a:stretch>
                  <a:fillRect/>
                </a:stretch>
              </a:blipFill>
              <a:ln w="9525" cap="flat" cmpd="sng" algn="ctr">
                <a:solidFill>
                  <a:schemeClr val="tx1"/>
                </a:solidFill>
                <a:prstDash val="solid"/>
                <a:round/>
                <a:headEnd type="none" w="med" len="med"/>
                <a:tailEnd type="triangle" w="med" len="med"/>
              </a:ln>
              <a:effectLst/>
            </p:spPr>
            <p:txBody>
              <a:bodyPr/>
              <a:lstStyle/>
              <a:p>
                <a:r>
                  <a:rPr lang="ja-JP" altLang="en-US">
                    <a:noFill/>
                  </a:rPr>
                  <a:t> </a:t>
                </a:r>
              </a:p>
            </p:txBody>
          </p:sp>
        </mc:Fallback>
      </mc:AlternateContent>
      <p:cxnSp>
        <p:nvCxnSpPr>
          <p:cNvPr id="17" name="直線矢印コネクタ 16">
            <a:extLst>
              <a:ext uri="{FF2B5EF4-FFF2-40B4-BE49-F238E27FC236}">
                <a16:creationId xmlns:a16="http://schemas.microsoft.com/office/drawing/2014/main" id="{56AC0FA8-97A3-4ACD-A70E-CBA663B1AAE3}"/>
              </a:ext>
            </a:extLst>
          </p:cNvPr>
          <p:cNvCxnSpPr>
            <a:stCxn id="8" idx="2"/>
            <a:endCxn id="16" idx="0"/>
          </p:cNvCxnSpPr>
          <p:nvPr/>
        </p:nvCxnSpPr>
        <p:spPr bwMode="auto">
          <a:xfrm>
            <a:off x="4447014" y="4768681"/>
            <a:ext cx="784890" cy="964575"/>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18" name="テキスト ボックス 17">
                <a:extLst>
                  <a:ext uri="{FF2B5EF4-FFF2-40B4-BE49-F238E27FC236}">
                    <a16:creationId xmlns:a16="http://schemas.microsoft.com/office/drawing/2014/main" id="{0554D40E-5278-4AB9-BB83-A486BE3D7906}"/>
                  </a:ext>
                </a:extLst>
              </p:cNvPr>
              <p:cNvSpPr txBox="1"/>
              <p:nvPr/>
            </p:nvSpPr>
            <p:spPr>
              <a:xfrm>
                <a:off x="3539716" y="4836930"/>
                <a:ext cx="360040" cy="695062"/>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f>
                        <m:fPr>
                          <m:ctrlPr>
                            <a:rPr kumimoji="1" lang="en-US" altLang="ja-JP" sz="2000" i="1" smtClean="0">
                              <a:latin typeface="Cambria Math" panose="02040503050406030204" pitchFamily="18" charset="0"/>
                              <a:ea typeface="+mn-ea"/>
                            </a:rPr>
                          </m:ctrlPr>
                        </m:fPr>
                        <m:num>
                          <m:r>
                            <a:rPr kumimoji="1" lang="en-US" altLang="ja-JP" sz="2000" b="0" i="1" smtClean="0">
                              <a:latin typeface="Cambria Math" panose="02040503050406030204" pitchFamily="18" charset="0"/>
                              <a:ea typeface="+mn-ea"/>
                            </a:rPr>
                            <m:t>1</m:t>
                          </m:r>
                        </m:num>
                        <m:den>
                          <m:r>
                            <a:rPr kumimoji="1" lang="en-US" altLang="ja-JP" sz="2000" b="0" i="1" smtClean="0">
                              <a:latin typeface="Cambria Math" panose="02040503050406030204" pitchFamily="18" charset="0"/>
                              <a:ea typeface="+mn-ea"/>
                            </a:rPr>
                            <m:t>𝐾</m:t>
                          </m:r>
                        </m:den>
                      </m:f>
                    </m:oMath>
                  </m:oMathPara>
                </a14:m>
                <a:endParaRPr kumimoji="1" lang="ja-JP" altLang="en-US" sz="2000" dirty="0">
                  <a:latin typeface="+mn-ea"/>
                  <a:ea typeface="+mn-ea"/>
                </a:endParaRPr>
              </a:p>
            </p:txBody>
          </p:sp>
        </mc:Choice>
        <mc:Fallback xmlns="">
          <p:sp>
            <p:nvSpPr>
              <p:cNvPr id="18" name="テキスト ボックス 17">
                <a:extLst>
                  <a:ext uri="{FF2B5EF4-FFF2-40B4-BE49-F238E27FC236}">
                    <a16:creationId xmlns:a16="http://schemas.microsoft.com/office/drawing/2014/main" id="{0554D40E-5278-4AB9-BB83-A486BE3D7906}"/>
                  </a:ext>
                </a:extLst>
              </p:cNvPr>
              <p:cNvSpPr txBox="1">
                <a:spLocks noRot="1" noChangeAspect="1" noMove="1" noResize="1" noEditPoints="1" noAdjustHandles="1" noChangeArrowheads="1" noChangeShapeType="1" noTextEdit="1"/>
              </p:cNvSpPr>
              <p:nvPr/>
            </p:nvSpPr>
            <p:spPr>
              <a:xfrm>
                <a:off x="3539716" y="4836930"/>
                <a:ext cx="360040" cy="695062"/>
              </a:xfrm>
              <a:prstGeom prst="rect">
                <a:avLst/>
              </a:prstGeom>
              <a:blipFill>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9" name="テキスト ボックス 18">
                <a:extLst>
                  <a:ext uri="{FF2B5EF4-FFF2-40B4-BE49-F238E27FC236}">
                    <a16:creationId xmlns:a16="http://schemas.microsoft.com/office/drawing/2014/main" id="{B9EB1A35-024F-4F14-9886-381A3D0C3C37}"/>
                  </a:ext>
                </a:extLst>
              </p:cNvPr>
              <p:cNvSpPr txBox="1"/>
              <p:nvPr/>
            </p:nvSpPr>
            <p:spPr>
              <a:xfrm>
                <a:off x="5069582" y="4836930"/>
                <a:ext cx="360040" cy="695062"/>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f>
                        <m:fPr>
                          <m:ctrlPr>
                            <a:rPr kumimoji="1" lang="en-US" altLang="ja-JP" sz="2000" i="1" smtClean="0">
                              <a:latin typeface="Cambria Math" panose="02040503050406030204" pitchFamily="18" charset="0"/>
                              <a:ea typeface="+mn-ea"/>
                            </a:rPr>
                          </m:ctrlPr>
                        </m:fPr>
                        <m:num>
                          <m:r>
                            <a:rPr kumimoji="1" lang="en-US" altLang="ja-JP" sz="2000" b="0" i="1" smtClean="0">
                              <a:latin typeface="Cambria Math" panose="02040503050406030204" pitchFamily="18" charset="0"/>
                              <a:ea typeface="+mn-ea"/>
                            </a:rPr>
                            <m:t>1</m:t>
                          </m:r>
                        </m:num>
                        <m:den>
                          <m:r>
                            <a:rPr kumimoji="1" lang="en-US" altLang="ja-JP" sz="2000" b="0" i="1" smtClean="0">
                              <a:latin typeface="Cambria Math" panose="02040503050406030204" pitchFamily="18" charset="0"/>
                              <a:ea typeface="+mn-ea"/>
                            </a:rPr>
                            <m:t>𝐾</m:t>
                          </m:r>
                        </m:den>
                      </m:f>
                    </m:oMath>
                  </m:oMathPara>
                </a14:m>
                <a:endParaRPr kumimoji="1" lang="ja-JP" altLang="en-US" sz="2000" dirty="0">
                  <a:latin typeface="+mn-ea"/>
                  <a:ea typeface="+mn-ea"/>
                </a:endParaRPr>
              </a:p>
            </p:txBody>
          </p:sp>
        </mc:Choice>
        <mc:Fallback xmlns="">
          <p:sp>
            <p:nvSpPr>
              <p:cNvPr id="19" name="テキスト ボックス 18">
                <a:extLst>
                  <a:ext uri="{FF2B5EF4-FFF2-40B4-BE49-F238E27FC236}">
                    <a16:creationId xmlns:a16="http://schemas.microsoft.com/office/drawing/2014/main" id="{B9EB1A35-024F-4F14-9886-381A3D0C3C37}"/>
                  </a:ext>
                </a:extLst>
              </p:cNvPr>
              <p:cNvSpPr txBox="1">
                <a:spLocks noRot="1" noChangeAspect="1" noMove="1" noResize="1" noEditPoints="1" noAdjustHandles="1" noChangeArrowheads="1" noChangeShapeType="1" noTextEdit="1"/>
              </p:cNvSpPr>
              <p:nvPr/>
            </p:nvSpPr>
            <p:spPr>
              <a:xfrm>
                <a:off x="5069582" y="4836930"/>
                <a:ext cx="360040" cy="695062"/>
              </a:xfrm>
              <a:prstGeom prst="rect">
                <a:avLst/>
              </a:prstGeom>
              <a:blipFill>
                <a:blip r:embed="rId7"/>
                <a:stretch>
                  <a:fillRect/>
                </a:stretch>
              </a:blipFill>
            </p:spPr>
            <p:txBody>
              <a:bodyPr/>
              <a:lstStyle/>
              <a:p>
                <a:r>
                  <a:rPr lang="ja-JP" altLang="en-US">
                    <a:noFill/>
                  </a:rPr>
                  <a:t> </a:t>
                </a:r>
              </a:p>
            </p:txBody>
          </p:sp>
        </mc:Fallback>
      </mc:AlternateContent>
      <p:sp>
        <p:nvSpPr>
          <p:cNvPr id="20" name="正方形/長方形 19">
            <a:extLst>
              <a:ext uri="{FF2B5EF4-FFF2-40B4-BE49-F238E27FC236}">
                <a16:creationId xmlns:a16="http://schemas.microsoft.com/office/drawing/2014/main" id="{AD668476-B701-4B50-B4E0-C4478644C7B5}"/>
              </a:ext>
            </a:extLst>
          </p:cNvPr>
          <p:cNvSpPr/>
          <p:nvPr/>
        </p:nvSpPr>
        <p:spPr bwMode="auto">
          <a:xfrm>
            <a:off x="4223792" y="5733256"/>
            <a:ext cx="576064" cy="548795"/>
          </a:xfrm>
          <a:prstGeom prst="rect">
            <a:avLst/>
          </a:prstGeom>
          <a:solidFill>
            <a:schemeClr val="bg1"/>
          </a:solidFill>
          <a:ln w="9525" cap="flat" cmpd="sng" algn="ctr">
            <a:no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en-US" altLang="ja-JP" sz="2000" dirty="0">
                <a:latin typeface="+mn-ea"/>
                <a:ea typeface="+mn-ea"/>
              </a:rPr>
              <a:t>…</a:t>
            </a:r>
            <a:endParaRPr kumimoji="1" lang="ja-JP" altLang="en-US" sz="2000" dirty="0">
              <a:latin typeface="+mn-ea"/>
              <a:ea typeface="+mn-ea"/>
            </a:endParaRPr>
          </a:p>
        </p:txBody>
      </p:sp>
      <mc:AlternateContent xmlns:mc="http://schemas.openxmlformats.org/markup-compatibility/2006" xmlns:a14="http://schemas.microsoft.com/office/drawing/2010/main">
        <mc:Choice Requires="a14">
          <p:sp>
            <p:nvSpPr>
              <p:cNvPr id="21" name="正方形/長方形 20">
                <a:extLst>
                  <a:ext uri="{FF2B5EF4-FFF2-40B4-BE49-F238E27FC236}">
                    <a16:creationId xmlns:a16="http://schemas.microsoft.com/office/drawing/2014/main" id="{5ACED431-60FB-4D21-9F4B-6B63A9A3B9AC}"/>
                  </a:ext>
                </a:extLst>
              </p:cNvPr>
              <p:cNvSpPr/>
              <p:nvPr/>
            </p:nvSpPr>
            <p:spPr bwMode="auto">
              <a:xfrm>
                <a:off x="1361475" y="5476329"/>
                <a:ext cx="1576978" cy="805722"/>
              </a:xfrm>
              <a:prstGeom prst="rect">
                <a:avLst/>
              </a:prstGeom>
              <a:solidFill>
                <a:schemeClr val="bg1"/>
              </a:solidFill>
              <a:ln w="9525" cap="flat" cmpd="sng" algn="ctr">
                <a:solidFill>
                  <a:schemeClr val="tx1"/>
                </a:solid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ja-JP" altLang="en-US" sz="2000" dirty="0">
                    <a:latin typeface="+mn-ea"/>
                    <a:ea typeface="+mn-ea"/>
                  </a:rPr>
                  <a:t>標本平均</a:t>
                </a:r>
                <a:endParaRPr kumimoji="1" lang="en-US" altLang="ja-JP" sz="2000" dirty="0">
                  <a:latin typeface="+mn-ea"/>
                  <a:ea typeface="+mn-ea"/>
                </a:endParaRPr>
              </a:p>
              <a:p>
                <a:pPr algn="ctr">
                  <a:spcBef>
                    <a:spcPts val="600"/>
                  </a:spcBef>
                  <a:buClr>
                    <a:srgbClr val="BFBFBF"/>
                  </a:buClr>
                </a:pPr>
                <a:r>
                  <a:rPr kumimoji="1" lang="ja-JP" altLang="en-US" sz="2000" dirty="0">
                    <a:latin typeface="+mn-ea"/>
                    <a:ea typeface="+mn-ea"/>
                  </a:rPr>
                  <a:t>最大</a:t>
                </a:r>
                <a14:m>
                  <m:oMath xmlns:m="http://schemas.openxmlformats.org/officeDocument/2006/math">
                    <m:sSup>
                      <m:sSupPr>
                        <m:ctrlPr>
                          <a:rPr kumimoji="1" lang="en-US" altLang="ja-JP" sz="2000" i="1" smtClean="0">
                            <a:latin typeface="Cambria Math" panose="02040503050406030204" pitchFamily="18" charset="0"/>
                            <a:ea typeface="+mn-ea"/>
                          </a:rPr>
                        </m:ctrlPr>
                      </m:sSupPr>
                      <m:e>
                        <m:acc>
                          <m:accPr>
                            <m:chr m:val="̂"/>
                            <m:ctrlPr>
                              <a:rPr kumimoji="1" lang="en-US" altLang="ja-JP" sz="2000" i="1" smtClean="0">
                                <a:latin typeface="Cambria Math" panose="02040503050406030204" pitchFamily="18" charset="0"/>
                                <a:ea typeface="+mn-ea"/>
                              </a:rPr>
                            </m:ctrlPr>
                          </m:accPr>
                          <m:e>
                            <m:r>
                              <a:rPr kumimoji="1" lang="en-US" altLang="ja-JP" sz="2000" b="0" i="1" smtClean="0">
                                <a:latin typeface="Cambria Math" panose="02040503050406030204" pitchFamily="18" charset="0"/>
                                <a:ea typeface="+mn-ea"/>
                              </a:rPr>
                              <m:t>𝑥</m:t>
                            </m:r>
                          </m:e>
                        </m:acc>
                      </m:e>
                      <m:sup>
                        <m:r>
                          <a:rPr kumimoji="1" lang="en-US" altLang="ja-JP" sz="2000" b="0" i="1" smtClean="0">
                            <a:latin typeface="Cambria Math" panose="02040503050406030204" pitchFamily="18" charset="0"/>
                            <a:ea typeface="+mn-ea"/>
                          </a:rPr>
                          <m:t>∗</m:t>
                        </m:r>
                      </m:sup>
                    </m:sSup>
                  </m:oMath>
                </a14:m>
                <a:endParaRPr kumimoji="1" lang="ja-JP" altLang="en-US" sz="2000" dirty="0">
                  <a:latin typeface="+mn-ea"/>
                  <a:ea typeface="+mn-ea"/>
                </a:endParaRPr>
              </a:p>
            </p:txBody>
          </p:sp>
        </mc:Choice>
        <mc:Fallback xmlns="">
          <p:sp>
            <p:nvSpPr>
              <p:cNvPr id="21" name="正方形/長方形 20">
                <a:extLst>
                  <a:ext uri="{FF2B5EF4-FFF2-40B4-BE49-F238E27FC236}">
                    <a16:creationId xmlns:a16="http://schemas.microsoft.com/office/drawing/2014/main" id="{5ACED431-60FB-4D21-9F4B-6B63A9A3B9AC}"/>
                  </a:ext>
                </a:extLst>
              </p:cNvPr>
              <p:cNvSpPr>
                <a:spLocks noRot="1" noChangeAspect="1" noMove="1" noResize="1" noEditPoints="1" noAdjustHandles="1" noChangeArrowheads="1" noChangeShapeType="1" noTextEdit="1"/>
              </p:cNvSpPr>
              <p:nvPr/>
            </p:nvSpPr>
            <p:spPr bwMode="auto">
              <a:xfrm>
                <a:off x="1361475" y="5476329"/>
                <a:ext cx="1576978" cy="805722"/>
              </a:xfrm>
              <a:prstGeom prst="rect">
                <a:avLst/>
              </a:prstGeom>
              <a:blipFill>
                <a:blip r:embed="rId8"/>
                <a:stretch>
                  <a:fillRect t="-2222" b="-11111"/>
                </a:stretch>
              </a:blipFill>
              <a:ln w="9525" cap="flat" cmpd="sng" algn="ctr">
                <a:solidFill>
                  <a:schemeClr val="tx1"/>
                </a:solidFill>
                <a:prstDash val="solid"/>
                <a:round/>
                <a:headEnd type="none" w="med" len="med"/>
                <a:tailEnd type="triangle" w="med" len="med"/>
              </a:ln>
              <a:effectLst/>
            </p:spPr>
            <p:txBody>
              <a:bodyPr/>
              <a:lstStyle/>
              <a:p>
                <a:r>
                  <a:rPr lang="ja-JP" altLang="en-US">
                    <a:noFill/>
                  </a:rPr>
                  <a:t> </a:t>
                </a:r>
              </a:p>
            </p:txBody>
          </p:sp>
        </mc:Fallback>
      </mc:AlternateContent>
      <p:cxnSp>
        <p:nvCxnSpPr>
          <p:cNvPr id="22" name="直線矢印コネクタ 21">
            <a:extLst>
              <a:ext uri="{FF2B5EF4-FFF2-40B4-BE49-F238E27FC236}">
                <a16:creationId xmlns:a16="http://schemas.microsoft.com/office/drawing/2014/main" id="{2393499F-86B6-4B82-8C11-C51A45B80ADA}"/>
              </a:ext>
            </a:extLst>
          </p:cNvPr>
          <p:cNvCxnSpPr>
            <a:cxnSpLocks/>
            <a:stCxn id="9" idx="2"/>
            <a:endCxn id="21" idx="0"/>
          </p:cNvCxnSpPr>
          <p:nvPr/>
        </p:nvCxnSpPr>
        <p:spPr bwMode="auto">
          <a:xfrm flipH="1">
            <a:off x="2149964" y="4774324"/>
            <a:ext cx="3599" cy="702005"/>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23" name="テキスト ボックス 22">
                <a:extLst>
                  <a:ext uri="{FF2B5EF4-FFF2-40B4-BE49-F238E27FC236}">
                    <a16:creationId xmlns:a16="http://schemas.microsoft.com/office/drawing/2014/main" id="{2CDC76F3-43CF-4441-8115-FB6115DAE12F}"/>
                  </a:ext>
                </a:extLst>
              </p:cNvPr>
              <p:cNvSpPr txBox="1"/>
              <p:nvPr/>
            </p:nvSpPr>
            <p:spPr>
              <a:xfrm>
                <a:off x="6618051" y="3068960"/>
                <a:ext cx="4658926" cy="2331985"/>
              </a:xfrm>
              <a:prstGeom prst="rect">
                <a:avLst/>
              </a:prstGeom>
              <a:noFill/>
            </p:spPr>
            <p:txBody>
              <a:bodyPr wrap="square" rtlCol="0">
                <a:spAutoFit/>
              </a:bodyPr>
              <a:lstStyle/>
              <a:p>
                <a:r>
                  <a:rPr kumimoji="1" lang="ja-JP" altLang="en-US" sz="1800" dirty="0">
                    <a:latin typeface="+mn-ea"/>
                    <a:ea typeface="+mn-ea"/>
                  </a:rPr>
                  <a:t>パラメータ：</a:t>
                </a:r>
                <a14:m>
                  <m:oMath xmlns:m="http://schemas.openxmlformats.org/officeDocument/2006/math">
                    <m:r>
                      <a:rPr kumimoji="1" lang="ja-JP" altLang="en-US" sz="1800" i="1">
                        <a:latin typeface="Cambria Math" panose="02040503050406030204" pitchFamily="18" charset="0"/>
                      </a:rPr>
                      <m:t>𝜀</m:t>
                    </m:r>
                    <m:r>
                      <a:rPr kumimoji="1" lang="en-US" altLang="ja-JP" sz="1800" b="0" i="1" smtClean="0">
                        <a:latin typeface="Cambria Math" panose="02040503050406030204" pitchFamily="18" charset="0"/>
                      </a:rPr>
                      <m:t>, 0&lt;</m:t>
                    </m:r>
                    <m:r>
                      <a:rPr kumimoji="1" lang="ja-JP" altLang="en-US" sz="1800" b="0" i="1" smtClean="0">
                        <a:latin typeface="Cambria Math" panose="02040503050406030204" pitchFamily="18" charset="0"/>
                      </a:rPr>
                      <m:t>𝛿</m:t>
                    </m:r>
                    <m:r>
                      <a:rPr kumimoji="1" lang="en-US" altLang="ja-JP" sz="1800" b="0" i="1" smtClean="0">
                        <a:latin typeface="Cambria Math" panose="02040503050406030204" pitchFamily="18" charset="0"/>
                      </a:rPr>
                      <m:t>&lt;1</m:t>
                    </m:r>
                  </m:oMath>
                </a14:m>
                <a:endParaRPr kumimoji="1" lang="en-US" altLang="ja-JP" sz="1800" dirty="0">
                  <a:latin typeface="+mn-ea"/>
                  <a:ea typeface="+mn-ea"/>
                </a:endParaRPr>
              </a:p>
              <a:p>
                <a:pPr marL="342900" indent="-342900" algn="l">
                  <a:buFont typeface="+mj-lt"/>
                  <a:buAutoNum type="arabicPeriod"/>
                </a:pPr>
                <a:r>
                  <a:rPr kumimoji="1" lang="en-US" altLang="ja-JP" sz="1800" dirty="0">
                    <a:latin typeface="+mn-ea"/>
                    <a:ea typeface="+mn-ea"/>
                  </a:rPr>
                  <a:t>0~1</a:t>
                </a:r>
                <a:r>
                  <a:rPr kumimoji="1" lang="ja-JP" altLang="en-US" sz="1800" dirty="0">
                    <a:latin typeface="+mn-ea"/>
                    <a:ea typeface="+mn-ea"/>
                  </a:rPr>
                  <a:t>の値を取る乱数を生成</a:t>
                </a:r>
                <a:endParaRPr kumimoji="1" lang="en-US" altLang="ja-JP" sz="1800" dirty="0">
                  <a:latin typeface="+mn-ea"/>
                  <a:ea typeface="+mn-ea"/>
                </a:endParaRPr>
              </a:p>
              <a:p>
                <a:pPr marL="342900" indent="-342900">
                  <a:buFont typeface="+mj-lt"/>
                  <a:buAutoNum type="arabicPeriod"/>
                </a:pPr>
                <a:r>
                  <a:rPr kumimoji="1" lang="en-US" altLang="ja-JP" sz="1800" dirty="0">
                    <a:latin typeface="+mn-ea"/>
                    <a:ea typeface="+mn-ea"/>
                  </a:rPr>
                  <a:t>1</a:t>
                </a:r>
                <a:r>
                  <a:rPr kumimoji="1" lang="ja-JP" altLang="en-US" sz="1800" dirty="0">
                    <a:latin typeface="+mn-ea"/>
                    <a:ea typeface="+mn-ea"/>
                  </a:rPr>
                  <a:t>の値が</a:t>
                </a:r>
                <a14:m>
                  <m:oMath xmlns:m="http://schemas.openxmlformats.org/officeDocument/2006/math">
                    <m:r>
                      <a:rPr kumimoji="1" lang="ja-JP" altLang="en-US" sz="2000" i="1">
                        <a:latin typeface="Cambria Math" panose="02040503050406030204" pitchFamily="18" charset="0"/>
                      </a:rPr>
                      <m:t>𝜀</m:t>
                    </m:r>
                  </m:oMath>
                </a14:m>
                <a:r>
                  <a:rPr kumimoji="1" lang="ja-JP" altLang="en-US" sz="1800" dirty="0">
                    <a:latin typeface="+mn-ea"/>
                    <a:ea typeface="+mn-ea"/>
                  </a:rPr>
                  <a:t>以下であれば、すべての腕の中から等確率で選択</a:t>
                </a:r>
                <a:r>
                  <a:rPr kumimoji="1" lang="en-US" altLang="ja-JP" sz="1800" dirty="0">
                    <a:latin typeface="+mn-ea"/>
                    <a:ea typeface="+mn-ea"/>
                  </a:rPr>
                  <a:t>.</a:t>
                </a:r>
                <a:endParaRPr kumimoji="1" lang="ja-JP" altLang="en-US" sz="1800" dirty="0">
                  <a:latin typeface="+mn-ea"/>
                </a:endParaRPr>
              </a:p>
              <a:p>
                <a:pPr marL="342900" indent="-342900">
                  <a:buFont typeface="+mj-lt"/>
                  <a:buAutoNum type="arabicPeriod"/>
                </a:pPr>
                <a:r>
                  <a:rPr kumimoji="1" lang="en-US" altLang="ja-JP" sz="1800" dirty="0">
                    <a:latin typeface="+mn-ea"/>
                    <a:ea typeface="+mn-ea"/>
                  </a:rPr>
                  <a:t>1</a:t>
                </a:r>
                <a:r>
                  <a:rPr kumimoji="1" lang="ja-JP" altLang="en-US" sz="1800" dirty="0">
                    <a:latin typeface="+mn-ea"/>
                    <a:ea typeface="+mn-ea"/>
                  </a:rPr>
                  <a:t>の値が𝜀より大きければ、現在まで選択した腕の中から一番よい腕を選択する</a:t>
                </a:r>
                <a:endParaRPr kumimoji="1" lang="en-US" altLang="ja-JP" sz="1800" dirty="0">
                  <a:latin typeface="+mn-ea"/>
                  <a:ea typeface="+mn-ea"/>
                </a:endParaRPr>
              </a:p>
              <a:p>
                <a:pPr marL="342900" indent="-342900">
                  <a:buFont typeface="+mj-lt"/>
                  <a:buAutoNum type="arabicPeriod"/>
                </a:pPr>
                <a:r>
                  <a:rPr kumimoji="1" lang="ja-JP" altLang="en-US" sz="1800" dirty="0">
                    <a:latin typeface="+mn-ea"/>
                    <a:ea typeface="+mn-ea"/>
                  </a:rPr>
                  <a:t> </a:t>
                </a:r>
                <a14:m>
                  <m:oMath xmlns:m="http://schemas.openxmlformats.org/officeDocument/2006/math">
                    <m:r>
                      <a:rPr kumimoji="1" lang="ja-JP" altLang="en-US" sz="1800" i="1" smtClean="0">
                        <a:latin typeface="Cambria Math" panose="02040503050406030204" pitchFamily="18" charset="0"/>
                        <a:ea typeface="+mn-ea"/>
                      </a:rPr>
                      <m:t>𝜀</m:t>
                    </m:r>
                    <m:r>
                      <a:rPr kumimoji="1" lang="ja-JP" altLang="en-US" sz="1800" i="1" smtClean="0">
                        <a:latin typeface="Cambria Math" panose="02040503050406030204" pitchFamily="18" charset="0"/>
                        <a:ea typeface="+mn-ea"/>
                      </a:rPr>
                      <m:t>←</m:t>
                    </m:r>
                    <m:r>
                      <a:rPr kumimoji="1" lang="ja-JP" altLang="en-US" sz="1800" i="1" smtClean="0">
                        <a:latin typeface="Cambria Math" panose="02040503050406030204" pitchFamily="18" charset="0"/>
                        <a:ea typeface="+mn-ea"/>
                      </a:rPr>
                      <m:t>𝛿𝜀</m:t>
                    </m:r>
                  </m:oMath>
                </a14:m>
                <a:endParaRPr kumimoji="1" lang="en-US" altLang="ja-JP" sz="1800" dirty="0">
                  <a:latin typeface="+mn-ea"/>
                  <a:ea typeface="+mn-ea"/>
                </a:endParaRPr>
              </a:p>
              <a:p>
                <a:pPr marL="342900" indent="-342900">
                  <a:buFont typeface="+mj-lt"/>
                  <a:buAutoNum type="arabicPeriod"/>
                </a:pPr>
                <a:r>
                  <a:rPr kumimoji="1" lang="en-US" altLang="ja-JP" sz="1800" dirty="0">
                    <a:latin typeface="+mn-ea"/>
                    <a:ea typeface="+mn-ea"/>
                  </a:rPr>
                  <a:t>1</a:t>
                </a:r>
                <a:r>
                  <a:rPr kumimoji="1" lang="ja-JP" altLang="en-US" sz="1800" dirty="0">
                    <a:latin typeface="+mn-ea"/>
                    <a:ea typeface="+mn-ea"/>
                  </a:rPr>
                  <a:t>へ戻る</a:t>
                </a:r>
                <a:endParaRPr kumimoji="1" lang="en-US" altLang="ja-JP" sz="1800" dirty="0">
                  <a:latin typeface="+mn-ea"/>
                  <a:ea typeface="+mn-ea"/>
                </a:endParaRPr>
              </a:p>
            </p:txBody>
          </p:sp>
        </mc:Choice>
        <mc:Fallback xmlns="">
          <p:sp>
            <p:nvSpPr>
              <p:cNvPr id="23" name="テキスト ボックス 22">
                <a:extLst>
                  <a:ext uri="{FF2B5EF4-FFF2-40B4-BE49-F238E27FC236}">
                    <a16:creationId xmlns:a16="http://schemas.microsoft.com/office/drawing/2014/main" id="{2CDC76F3-43CF-4441-8115-FB6115DAE12F}"/>
                  </a:ext>
                </a:extLst>
              </p:cNvPr>
              <p:cNvSpPr txBox="1">
                <a:spLocks noRot="1" noChangeAspect="1" noMove="1" noResize="1" noEditPoints="1" noAdjustHandles="1" noChangeArrowheads="1" noChangeShapeType="1" noTextEdit="1"/>
              </p:cNvSpPr>
              <p:nvPr/>
            </p:nvSpPr>
            <p:spPr>
              <a:xfrm>
                <a:off x="6618051" y="3068960"/>
                <a:ext cx="4658926" cy="2331985"/>
              </a:xfrm>
              <a:prstGeom prst="rect">
                <a:avLst/>
              </a:prstGeom>
              <a:blipFill>
                <a:blip r:embed="rId9"/>
                <a:stretch>
                  <a:fillRect l="-1832" t="-783" r="-1047" b="-5744"/>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6511429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2548C45-E665-4AFF-8127-43654C1BAB5F}"/>
              </a:ext>
            </a:extLst>
          </p:cNvPr>
          <p:cNvSpPr>
            <a:spLocks noGrp="1"/>
          </p:cNvSpPr>
          <p:nvPr>
            <p:ph type="title"/>
          </p:nvPr>
        </p:nvSpPr>
        <p:spPr/>
        <p:txBody>
          <a:bodyPr/>
          <a:lstStyle/>
          <a:p>
            <a:r>
              <a:rPr kumimoji="1" lang="ja-JP" altLang="en-US" dirty="0"/>
              <a:t>焼きなまし</a:t>
            </a:r>
            <a:r>
              <a:rPr kumimoji="1" lang="en-US" altLang="ja-JP" dirty="0"/>
              <a:t>ε-greedy </a:t>
            </a:r>
            <a:r>
              <a:rPr kumimoji="1" lang="ja-JP" altLang="en-US" dirty="0"/>
              <a:t>結果</a:t>
            </a:r>
          </a:p>
        </p:txBody>
      </p:sp>
      <p:sp>
        <p:nvSpPr>
          <p:cNvPr id="3" name="コンテンツ プレースホルダー 2">
            <a:extLst>
              <a:ext uri="{FF2B5EF4-FFF2-40B4-BE49-F238E27FC236}">
                <a16:creationId xmlns:a16="http://schemas.microsoft.com/office/drawing/2014/main" id="{39D10037-ED46-4C4F-AFD9-AE285312989A}"/>
              </a:ext>
            </a:extLst>
          </p:cNvPr>
          <p:cNvSpPr>
            <a:spLocks noGrp="1"/>
          </p:cNvSpPr>
          <p:nvPr>
            <p:ph idx="1"/>
          </p:nvPr>
        </p:nvSpPr>
        <p:spPr/>
        <p:txBody>
          <a:bodyPr/>
          <a:lstStyle/>
          <a:p>
            <a:r>
              <a:rPr kumimoji="1" lang="ja-JP" altLang="en-US" dirty="0"/>
              <a:t>焼きなましのほうが最終的な結果はよくなる</a:t>
            </a:r>
          </a:p>
        </p:txBody>
      </p:sp>
      <p:sp>
        <p:nvSpPr>
          <p:cNvPr id="4" name="スライド番号プレースホルダー 3">
            <a:extLst>
              <a:ext uri="{FF2B5EF4-FFF2-40B4-BE49-F238E27FC236}">
                <a16:creationId xmlns:a16="http://schemas.microsoft.com/office/drawing/2014/main" id="{4DA0D617-62B6-4528-8825-8B7560D6FDC6}"/>
              </a:ext>
            </a:extLst>
          </p:cNvPr>
          <p:cNvSpPr>
            <a:spLocks noGrp="1"/>
          </p:cNvSpPr>
          <p:nvPr>
            <p:ph type="sldNum" sz="quarter" idx="10"/>
          </p:nvPr>
        </p:nvSpPr>
        <p:spPr/>
        <p:txBody>
          <a:bodyPr/>
          <a:lstStyle/>
          <a:p>
            <a:fld id="{F7D9C81F-6F51-475F-ABDF-7FEE4B0A1340}" type="slidenum">
              <a:rPr lang="en-US" altLang="ja-JP" smtClean="0"/>
              <a:pPr/>
              <a:t>15</a:t>
            </a:fld>
            <a:endParaRPr lang="en-US" altLang="ja-JP" dirty="0"/>
          </a:p>
        </p:txBody>
      </p:sp>
      <p:pic>
        <p:nvPicPr>
          <p:cNvPr id="23" name="図 22">
            <a:extLst>
              <a:ext uri="{FF2B5EF4-FFF2-40B4-BE49-F238E27FC236}">
                <a16:creationId xmlns:a16="http://schemas.microsoft.com/office/drawing/2014/main" id="{5624F9C6-7F5D-470B-80FC-6FA717296AA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495600" y="2204864"/>
            <a:ext cx="6359396" cy="4293813"/>
          </a:xfrm>
          <a:prstGeom prst="rect">
            <a:avLst/>
          </a:prstGeom>
        </p:spPr>
      </p:pic>
      <p:sp>
        <p:nvSpPr>
          <p:cNvPr id="6" name="テキスト ボックス 5">
            <a:extLst>
              <a:ext uri="{FF2B5EF4-FFF2-40B4-BE49-F238E27FC236}">
                <a16:creationId xmlns:a16="http://schemas.microsoft.com/office/drawing/2014/main" id="{189D5BDF-5009-457A-BE6D-05859A8B4AEB}"/>
              </a:ext>
            </a:extLst>
          </p:cNvPr>
          <p:cNvSpPr txBox="1"/>
          <p:nvPr/>
        </p:nvSpPr>
        <p:spPr>
          <a:xfrm>
            <a:off x="8854997" y="2204864"/>
            <a:ext cx="3048972" cy="461665"/>
          </a:xfrm>
          <a:prstGeom prst="rect">
            <a:avLst/>
          </a:prstGeom>
          <a:noFill/>
        </p:spPr>
        <p:txBody>
          <a:bodyPr wrap="square" rtlCol="0">
            <a:spAutoFit/>
          </a:bodyPr>
          <a:lstStyle/>
          <a:p>
            <a:pPr algn="l"/>
            <a:r>
              <a:rPr kumimoji="1" lang="en-US" altLang="ja-JP" sz="1200" dirty="0">
                <a:latin typeface="+mn-ea"/>
                <a:ea typeface="+mn-ea"/>
              </a:rPr>
              <a:t>T=1000</a:t>
            </a:r>
          </a:p>
          <a:p>
            <a:pPr algn="l"/>
            <a:r>
              <a:rPr kumimoji="1" lang="en-US" altLang="ja-JP" sz="1200" dirty="0">
                <a:latin typeface="+mn-ea"/>
                <a:ea typeface="+mn-ea"/>
              </a:rPr>
              <a:t>N=1000</a:t>
            </a:r>
            <a:endParaRPr kumimoji="1" lang="ja-JP" altLang="en-US" sz="1200" dirty="0">
              <a:latin typeface="+mn-ea"/>
              <a:ea typeface="+mn-ea"/>
            </a:endParaRPr>
          </a:p>
        </p:txBody>
      </p:sp>
      <p:sp>
        <p:nvSpPr>
          <p:cNvPr id="7" name="吹き出し: 四角形 6">
            <a:extLst>
              <a:ext uri="{FF2B5EF4-FFF2-40B4-BE49-F238E27FC236}">
                <a16:creationId xmlns:a16="http://schemas.microsoft.com/office/drawing/2014/main" id="{D2DBF4F8-9701-45EB-8DA7-EFF465352EC2}"/>
              </a:ext>
            </a:extLst>
          </p:cNvPr>
          <p:cNvSpPr/>
          <p:nvPr/>
        </p:nvSpPr>
        <p:spPr bwMode="auto">
          <a:xfrm>
            <a:off x="368077" y="2204864"/>
            <a:ext cx="2127522" cy="2952328"/>
          </a:xfrm>
          <a:prstGeom prst="wedgeRectCallout">
            <a:avLst>
              <a:gd name="adj1" fmla="val 118305"/>
              <a:gd name="adj2" fmla="val -9695"/>
            </a:avLst>
          </a:prstGeom>
          <a:solidFill>
            <a:schemeClr val="bg2"/>
          </a:solidFill>
          <a:ln w="9525" cap="flat" cmpd="sng" algn="ctr">
            <a:no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en-US" altLang="ja-JP" sz="1600" b="1" dirty="0">
                <a:solidFill>
                  <a:schemeClr val="bg1"/>
                </a:solidFill>
                <a:latin typeface="+mn-ea"/>
                <a:ea typeface="+mn-ea"/>
              </a:rPr>
              <a:t>ε-greedy</a:t>
            </a:r>
            <a:r>
              <a:rPr kumimoji="1" lang="ja-JP" altLang="en-US" sz="1600" b="1" dirty="0">
                <a:solidFill>
                  <a:schemeClr val="bg1"/>
                </a:solidFill>
                <a:latin typeface="+mn-ea"/>
                <a:ea typeface="+mn-ea"/>
              </a:rPr>
              <a:t>よりも</a:t>
            </a:r>
            <a:endParaRPr kumimoji="1" lang="en-US" altLang="ja-JP" sz="1600" b="1" dirty="0">
              <a:solidFill>
                <a:schemeClr val="bg1"/>
              </a:solidFill>
              <a:latin typeface="+mn-ea"/>
              <a:ea typeface="+mn-ea"/>
            </a:endParaRPr>
          </a:p>
          <a:p>
            <a:pPr algn="ctr">
              <a:spcBef>
                <a:spcPts val="600"/>
              </a:spcBef>
              <a:buClr>
                <a:srgbClr val="BFBFBF"/>
              </a:buClr>
            </a:pPr>
            <a:r>
              <a:rPr kumimoji="1" lang="ja-JP" altLang="en-US" sz="1600" b="1" dirty="0">
                <a:solidFill>
                  <a:schemeClr val="bg1"/>
                </a:solidFill>
                <a:latin typeface="+mn-ea"/>
                <a:ea typeface="+mn-ea"/>
              </a:rPr>
              <a:t>早く正解率を</a:t>
            </a:r>
            <a:endParaRPr kumimoji="1" lang="en-US" altLang="ja-JP" sz="1600" b="1" dirty="0">
              <a:solidFill>
                <a:schemeClr val="bg1"/>
              </a:solidFill>
              <a:latin typeface="+mn-ea"/>
              <a:ea typeface="+mn-ea"/>
            </a:endParaRPr>
          </a:p>
          <a:p>
            <a:pPr algn="ctr">
              <a:spcBef>
                <a:spcPts val="600"/>
              </a:spcBef>
              <a:buClr>
                <a:srgbClr val="BFBFBF"/>
              </a:buClr>
            </a:pPr>
            <a:r>
              <a:rPr kumimoji="1" lang="ja-JP" altLang="en-US" sz="1600" b="1" dirty="0">
                <a:solidFill>
                  <a:schemeClr val="bg1"/>
                </a:solidFill>
                <a:latin typeface="+mn-ea"/>
                <a:ea typeface="+mn-ea"/>
              </a:rPr>
              <a:t>上げることができ、</a:t>
            </a:r>
            <a:endParaRPr kumimoji="1" lang="en-US" altLang="ja-JP" sz="1600" b="1" dirty="0">
              <a:solidFill>
                <a:schemeClr val="bg1"/>
              </a:solidFill>
              <a:latin typeface="+mn-ea"/>
              <a:ea typeface="+mn-ea"/>
            </a:endParaRPr>
          </a:p>
          <a:p>
            <a:pPr algn="ctr">
              <a:spcBef>
                <a:spcPts val="600"/>
              </a:spcBef>
              <a:buClr>
                <a:srgbClr val="BFBFBF"/>
              </a:buClr>
            </a:pPr>
            <a:r>
              <a:rPr kumimoji="1" lang="ja-JP" altLang="en-US" sz="1600" b="1" dirty="0">
                <a:solidFill>
                  <a:schemeClr val="bg1"/>
                </a:solidFill>
                <a:latin typeface="+mn-ea"/>
                <a:ea typeface="+mn-ea"/>
              </a:rPr>
              <a:t>かつ最終的な正解率も</a:t>
            </a:r>
            <a:endParaRPr kumimoji="1" lang="en-US" altLang="ja-JP" sz="1600" b="1" dirty="0">
              <a:solidFill>
                <a:schemeClr val="bg1"/>
              </a:solidFill>
              <a:latin typeface="+mn-ea"/>
              <a:ea typeface="+mn-ea"/>
            </a:endParaRPr>
          </a:p>
          <a:p>
            <a:pPr algn="ctr">
              <a:spcBef>
                <a:spcPts val="600"/>
              </a:spcBef>
              <a:buClr>
                <a:srgbClr val="BFBFBF"/>
              </a:buClr>
            </a:pPr>
            <a:r>
              <a:rPr kumimoji="1" lang="ja-JP" altLang="en-US" sz="1600" b="1" dirty="0">
                <a:solidFill>
                  <a:schemeClr val="bg1"/>
                </a:solidFill>
                <a:latin typeface="+mn-ea"/>
                <a:ea typeface="+mn-ea"/>
              </a:rPr>
              <a:t>勝っている</a:t>
            </a:r>
          </a:p>
        </p:txBody>
      </p:sp>
      <p:sp>
        <p:nvSpPr>
          <p:cNvPr id="8" name="吹き出し: 四角形 7">
            <a:extLst>
              <a:ext uri="{FF2B5EF4-FFF2-40B4-BE49-F238E27FC236}">
                <a16:creationId xmlns:a16="http://schemas.microsoft.com/office/drawing/2014/main" id="{C06EDDFB-D6A7-4879-87CF-4359E80A2551}"/>
              </a:ext>
            </a:extLst>
          </p:cNvPr>
          <p:cNvSpPr/>
          <p:nvPr/>
        </p:nvSpPr>
        <p:spPr bwMode="auto">
          <a:xfrm>
            <a:off x="9048328" y="3602632"/>
            <a:ext cx="2448272" cy="2211589"/>
          </a:xfrm>
          <a:prstGeom prst="wedgeRectCallout">
            <a:avLst>
              <a:gd name="adj1" fmla="val -161211"/>
              <a:gd name="adj2" fmla="val -94521"/>
            </a:avLst>
          </a:prstGeom>
          <a:solidFill>
            <a:schemeClr val="bg2"/>
          </a:solidFill>
          <a:ln w="9525" cap="flat" cmpd="sng" algn="ctr">
            <a:no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en-US" altLang="ja-JP" sz="1600" b="1" dirty="0">
                <a:solidFill>
                  <a:schemeClr val="bg1"/>
                </a:solidFill>
                <a:latin typeface="+mn-ea"/>
                <a:ea typeface="+mn-ea"/>
              </a:rPr>
              <a:t>t=600</a:t>
            </a:r>
            <a:r>
              <a:rPr kumimoji="1" lang="ja-JP" altLang="en-US" sz="1600" b="1" dirty="0">
                <a:solidFill>
                  <a:schemeClr val="bg1"/>
                </a:solidFill>
                <a:latin typeface="+mn-ea"/>
                <a:ea typeface="+mn-ea"/>
              </a:rPr>
              <a:t>付近で</a:t>
            </a:r>
            <a:endParaRPr kumimoji="1" lang="en-US" altLang="ja-JP" sz="1600" b="1" dirty="0">
              <a:solidFill>
                <a:schemeClr val="bg1"/>
              </a:solidFill>
              <a:latin typeface="+mn-ea"/>
              <a:ea typeface="+mn-ea"/>
            </a:endParaRPr>
          </a:p>
          <a:p>
            <a:pPr algn="ctr">
              <a:spcBef>
                <a:spcPts val="600"/>
              </a:spcBef>
              <a:buClr>
                <a:srgbClr val="BFBFBF"/>
              </a:buClr>
            </a:pPr>
            <a:r>
              <a:rPr kumimoji="1" lang="ja-JP" altLang="en-US" sz="1600" b="1" dirty="0">
                <a:solidFill>
                  <a:schemeClr val="bg1"/>
                </a:solidFill>
                <a:latin typeface="+mn-ea"/>
                <a:ea typeface="+mn-ea"/>
              </a:rPr>
              <a:t>頭打ちになっている。</a:t>
            </a:r>
            <a:endParaRPr kumimoji="1" lang="en-US" altLang="ja-JP" sz="1600" b="1" dirty="0">
              <a:solidFill>
                <a:schemeClr val="bg1"/>
              </a:solidFill>
              <a:latin typeface="+mn-ea"/>
              <a:ea typeface="+mn-ea"/>
            </a:endParaRPr>
          </a:p>
          <a:p>
            <a:pPr algn="ctr">
              <a:spcBef>
                <a:spcPts val="600"/>
              </a:spcBef>
              <a:buClr>
                <a:srgbClr val="BFBFBF"/>
              </a:buClr>
            </a:pPr>
            <a:r>
              <a:rPr kumimoji="1" lang="ja-JP" altLang="en-US" sz="1600" b="1" dirty="0">
                <a:solidFill>
                  <a:schemeClr val="bg1"/>
                </a:solidFill>
                <a:latin typeface="+mn-ea"/>
                <a:ea typeface="+mn-ea"/>
              </a:rPr>
              <a:t>冷却が早すぎて</a:t>
            </a:r>
            <a:endParaRPr kumimoji="1" lang="en-US" altLang="ja-JP" sz="1600" b="1" dirty="0">
              <a:solidFill>
                <a:schemeClr val="bg1"/>
              </a:solidFill>
              <a:latin typeface="+mn-ea"/>
              <a:ea typeface="+mn-ea"/>
            </a:endParaRPr>
          </a:p>
          <a:p>
            <a:pPr algn="ctr">
              <a:spcBef>
                <a:spcPts val="600"/>
              </a:spcBef>
              <a:buClr>
                <a:srgbClr val="BFBFBF"/>
              </a:buClr>
            </a:pPr>
            <a:r>
              <a:rPr kumimoji="1" lang="ja-JP" altLang="en-US" sz="1600" b="1" dirty="0">
                <a:solidFill>
                  <a:schemeClr val="bg1"/>
                </a:solidFill>
                <a:latin typeface="+mn-ea"/>
                <a:ea typeface="+mn-ea"/>
              </a:rPr>
              <a:t>学習を止めてしまった？</a:t>
            </a:r>
          </a:p>
        </p:txBody>
      </p:sp>
      <mc:AlternateContent xmlns:mc="http://schemas.openxmlformats.org/markup-compatibility/2006" xmlns:a14="http://schemas.microsoft.com/office/drawing/2010/main">
        <mc:Choice Requires="a14">
          <p:sp>
            <p:nvSpPr>
              <p:cNvPr id="9" name="テキスト ボックス 8">
                <a:extLst>
                  <a:ext uri="{FF2B5EF4-FFF2-40B4-BE49-F238E27FC236}">
                    <a16:creationId xmlns:a16="http://schemas.microsoft.com/office/drawing/2014/main" id="{F55A5682-8043-4A9A-B33D-E42A887B640A}"/>
                  </a:ext>
                </a:extLst>
              </p:cNvPr>
              <p:cNvSpPr txBox="1"/>
              <p:nvPr/>
            </p:nvSpPr>
            <p:spPr>
              <a:xfrm>
                <a:off x="8854997" y="2693238"/>
                <a:ext cx="913411" cy="523220"/>
              </a:xfrm>
              <a:prstGeom prst="rect">
                <a:avLst/>
              </a:prstGeom>
              <a:noFill/>
            </p:spPr>
            <p:txBody>
              <a:bodyPr wrap="square" rtlCol="0">
                <a:spAutoFit/>
              </a:bodyPr>
              <a:lstStyle/>
              <a:p>
                <a:pPr algn="l"/>
                <a:r>
                  <a:rPr kumimoji="1" lang="ja-JP" altLang="en-US" dirty="0">
                    <a:ea typeface="+mn-ea"/>
                  </a:rPr>
                  <a:t> </a:t>
                </a:r>
                <a14:m>
                  <m:oMath xmlns:m="http://schemas.openxmlformats.org/officeDocument/2006/math">
                    <m:r>
                      <a:rPr kumimoji="1" lang="ja-JP" altLang="en-US" i="1" smtClean="0">
                        <a:latin typeface="Cambria Math" panose="02040503050406030204" pitchFamily="18" charset="0"/>
                        <a:ea typeface="+mn-ea"/>
                      </a:rPr>
                      <m:t>𝜀</m:t>
                    </m:r>
                    <m:r>
                      <a:rPr kumimoji="1" lang="en-US" altLang="ja-JP" b="0" i="1" smtClean="0">
                        <a:latin typeface="Cambria Math" panose="02040503050406030204" pitchFamily="18" charset="0"/>
                        <a:ea typeface="+mn-ea"/>
                      </a:rPr>
                      <m:t>=1</m:t>
                    </m:r>
                  </m:oMath>
                </a14:m>
                <a:endParaRPr kumimoji="1" lang="en-US" altLang="ja-JP" dirty="0">
                  <a:latin typeface="+mn-ea"/>
                  <a:ea typeface="+mn-ea"/>
                </a:endParaRPr>
              </a:p>
              <a:p>
                <a:pPr algn="l"/>
                <a:r>
                  <a:rPr kumimoji="1" lang="en-US" altLang="ja-JP" dirty="0">
                    <a:latin typeface="+mn-ea"/>
                    <a:ea typeface="+mn-ea"/>
                  </a:rPr>
                  <a:t> </a:t>
                </a:r>
                <a14:m>
                  <m:oMath xmlns:m="http://schemas.openxmlformats.org/officeDocument/2006/math">
                    <m:r>
                      <a:rPr kumimoji="1" lang="ja-JP" altLang="en-US" i="1" smtClean="0">
                        <a:latin typeface="Cambria Math" panose="02040503050406030204" pitchFamily="18" charset="0"/>
                        <a:ea typeface="+mn-ea"/>
                      </a:rPr>
                      <m:t>𝛿</m:t>
                    </m:r>
                    <m:r>
                      <a:rPr kumimoji="1" lang="en-US" altLang="ja-JP" b="0" i="1" smtClean="0">
                        <a:latin typeface="Cambria Math" panose="02040503050406030204" pitchFamily="18" charset="0"/>
                        <a:ea typeface="+mn-ea"/>
                      </a:rPr>
                      <m:t>=0.99</m:t>
                    </m:r>
                  </m:oMath>
                </a14:m>
                <a:endParaRPr kumimoji="1" lang="ja-JP" altLang="en-US" dirty="0">
                  <a:latin typeface="+mn-ea"/>
                  <a:ea typeface="+mn-ea"/>
                </a:endParaRPr>
              </a:p>
            </p:txBody>
          </p:sp>
        </mc:Choice>
        <mc:Fallback xmlns="">
          <p:sp>
            <p:nvSpPr>
              <p:cNvPr id="9" name="テキスト ボックス 8">
                <a:extLst>
                  <a:ext uri="{FF2B5EF4-FFF2-40B4-BE49-F238E27FC236}">
                    <a16:creationId xmlns:a16="http://schemas.microsoft.com/office/drawing/2014/main" id="{F55A5682-8043-4A9A-B33D-E42A887B640A}"/>
                  </a:ext>
                </a:extLst>
              </p:cNvPr>
              <p:cNvSpPr txBox="1">
                <a:spLocks noRot="1" noChangeAspect="1" noMove="1" noResize="1" noEditPoints="1" noAdjustHandles="1" noChangeArrowheads="1" noChangeShapeType="1" noTextEdit="1"/>
              </p:cNvSpPr>
              <p:nvPr/>
            </p:nvSpPr>
            <p:spPr>
              <a:xfrm>
                <a:off x="8854997" y="2693238"/>
                <a:ext cx="913411" cy="523220"/>
              </a:xfrm>
              <a:prstGeom prst="rect">
                <a:avLst/>
              </a:prstGeom>
              <a:blipFill>
                <a:blip r:embed="rId3"/>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3311458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E8B6613-6216-4E77-9CF1-D171DE1C419A}"/>
              </a:ext>
            </a:extLst>
          </p:cNvPr>
          <p:cNvSpPr>
            <a:spLocks noGrp="1"/>
          </p:cNvSpPr>
          <p:nvPr>
            <p:ph type="title"/>
          </p:nvPr>
        </p:nvSpPr>
        <p:spPr/>
        <p:txBody>
          <a:bodyPr/>
          <a:lstStyle/>
          <a:p>
            <a:r>
              <a:rPr kumimoji="1" lang="ja-JP" altLang="en-US" dirty="0"/>
              <a:t>トンプソン抽出</a:t>
            </a:r>
          </a:p>
        </p:txBody>
      </p:sp>
      <p:sp>
        <p:nvSpPr>
          <p:cNvPr id="3" name="コンテンツ プレースホルダー 2">
            <a:extLst>
              <a:ext uri="{FF2B5EF4-FFF2-40B4-BE49-F238E27FC236}">
                <a16:creationId xmlns:a16="http://schemas.microsoft.com/office/drawing/2014/main" id="{039DED8D-D885-455C-ACBB-0DFD37B6BFF6}"/>
              </a:ext>
            </a:extLst>
          </p:cNvPr>
          <p:cNvSpPr>
            <a:spLocks noGrp="1"/>
          </p:cNvSpPr>
          <p:nvPr>
            <p:ph idx="1"/>
          </p:nvPr>
        </p:nvSpPr>
        <p:spPr/>
        <p:txBody>
          <a:bodyPr/>
          <a:lstStyle/>
          <a:p>
            <a:r>
              <a:rPr kumimoji="1" lang="ja-JP" altLang="en-US" dirty="0"/>
              <a:t>報酬がベルヌーイ分布に従うとし、事後分布からパラメータをサンプリングすることで期待値を疑似的に算出するのがトンプソン抽出</a:t>
            </a:r>
          </a:p>
        </p:txBody>
      </p:sp>
      <p:sp>
        <p:nvSpPr>
          <p:cNvPr id="4" name="スライド番号プレースホルダー 3">
            <a:extLst>
              <a:ext uri="{FF2B5EF4-FFF2-40B4-BE49-F238E27FC236}">
                <a16:creationId xmlns:a16="http://schemas.microsoft.com/office/drawing/2014/main" id="{24179499-4230-4BCB-95BA-95B43BA47EDE}"/>
              </a:ext>
            </a:extLst>
          </p:cNvPr>
          <p:cNvSpPr>
            <a:spLocks noGrp="1"/>
          </p:cNvSpPr>
          <p:nvPr>
            <p:ph type="sldNum" sz="quarter" idx="10"/>
          </p:nvPr>
        </p:nvSpPr>
        <p:spPr/>
        <p:txBody>
          <a:bodyPr/>
          <a:lstStyle/>
          <a:p>
            <a:fld id="{F7D9C81F-6F51-475F-ABDF-7FEE4B0A1340}" type="slidenum">
              <a:rPr lang="en-US" altLang="ja-JP" smtClean="0"/>
              <a:pPr/>
              <a:t>16</a:t>
            </a:fld>
            <a:endParaRPr lang="en-US" altLang="ja-JP" dirty="0"/>
          </a:p>
        </p:txBody>
      </p:sp>
      <p:sp>
        <p:nvSpPr>
          <p:cNvPr id="5" name="正方形/長方形 4">
            <a:extLst>
              <a:ext uri="{FF2B5EF4-FFF2-40B4-BE49-F238E27FC236}">
                <a16:creationId xmlns:a16="http://schemas.microsoft.com/office/drawing/2014/main" id="{C640C34F-B56F-47A5-9C34-4D1E31C563AA}"/>
              </a:ext>
            </a:extLst>
          </p:cNvPr>
          <p:cNvSpPr/>
          <p:nvPr/>
        </p:nvSpPr>
        <p:spPr bwMode="auto">
          <a:xfrm>
            <a:off x="911424" y="2271228"/>
            <a:ext cx="4666125" cy="548795"/>
          </a:xfrm>
          <a:prstGeom prst="rect">
            <a:avLst/>
          </a:prstGeom>
          <a:solidFill>
            <a:schemeClr val="bg2"/>
          </a:solidFill>
          <a:ln w="9525" cap="flat" cmpd="sng" algn="ctr">
            <a:no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ja-JP" altLang="en-US" sz="2400" b="1" dirty="0">
                <a:solidFill>
                  <a:schemeClr val="bg1"/>
                </a:solidFill>
                <a:latin typeface="+mn-ea"/>
                <a:ea typeface="+mn-ea"/>
              </a:rPr>
              <a:t>イメージ</a:t>
            </a:r>
          </a:p>
        </p:txBody>
      </p:sp>
      <p:pic>
        <p:nvPicPr>
          <p:cNvPr id="6" name="図 5">
            <a:extLst>
              <a:ext uri="{FF2B5EF4-FFF2-40B4-BE49-F238E27FC236}">
                <a16:creationId xmlns:a16="http://schemas.microsoft.com/office/drawing/2014/main" id="{FD7F7032-7755-4ED5-9920-D5CAA68FF705}"/>
              </a:ext>
            </a:extLst>
          </p:cNvPr>
          <p:cNvPicPr>
            <a:picLocks noChangeAspect="1"/>
          </p:cNvPicPr>
          <p:nvPr/>
        </p:nvPicPr>
        <p:blipFill rotWithShape="1">
          <a:blip r:embed="rId2">
            <a:extLst>
              <a:ext uri="{28A0092B-C50C-407E-A947-70E740481C1C}">
                <a14:useLocalDpi xmlns:a14="http://schemas.microsoft.com/office/drawing/2010/main" val="0"/>
              </a:ext>
            </a:extLst>
          </a:blip>
          <a:srcRect b="17451"/>
          <a:stretch/>
        </p:blipFill>
        <p:spPr>
          <a:xfrm>
            <a:off x="1127448" y="3053928"/>
            <a:ext cx="908720" cy="750144"/>
          </a:xfrm>
          <a:prstGeom prst="rect">
            <a:avLst/>
          </a:prstGeom>
        </p:spPr>
      </p:pic>
      <p:pic>
        <p:nvPicPr>
          <p:cNvPr id="7" name="図 6">
            <a:extLst>
              <a:ext uri="{FF2B5EF4-FFF2-40B4-BE49-F238E27FC236}">
                <a16:creationId xmlns:a16="http://schemas.microsoft.com/office/drawing/2014/main" id="{1A63615C-2DC3-455C-BC0D-B0D263F5C482}"/>
              </a:ext>
            </a:extLst>
          </p:cNvPr>
          <p:cNvPicPr>
            <a:picLocks noChangeAspect="1"/>
          </p:cNvPicPr>
          <p:nvPr/>
        </p:nvPicPr>
        <p:blipFill rotWithShape="1">
          <a:blip r:embed="rId3">
            <a:extLst>
              <a:ext uri="{28A0092B-C50C-407E-A947-70E740481C1C}">
                <a14:useLocalDpi xmlns:a14="http://schemas.microsoft.com/office/drawing/2010/main" val="0"/>
              </a:ext>
            </a:extLst>
          </a:blip>
          <a:srcRect b="14300"/>
          <a:stretch/>
        </p:blipFill>
        <p:spPr>
          <a:xfrm>
            <a:off x="1127448" y="4344030"/>
            <a:ext cx="908721" cy="778770"/>
          </a:xfrm>
          <a:prstGeom prst="rect">
            <a:avLst/>
          </a:prstGeom>
        </p:spPr>
      </p:pic>
      <p:pic>
        <p:nvPicPr>
          <p:cNvPr id="8" name="図 7">
            <a:extLst>
              <a:ext uri="{FF2B5EF4-FFF2-40B4-BE49-F238E27FC236}">
                <a16:creationId xmlns:a16="http://schemas.microsoft.com/office/drawing/2014/main" id="{8AC94705-807D-4255-914E-85D898CC133D}"/>
              </a:ext>
            </a:extLst>
          </p:cNvPr>
          <p:cNvPicPr>
            <a:picLocks noChangeAspect="1"/>
          </p:cNvPicPr>
          <p:nvPr/>
        </p:nvPicPr>
        <p:blipFill rotWithShape="1">
          <a:blip r:embed="rId4">
            <a:extLst>
              <a:ext uri="{28A0092B-C50C-407E-A947-70E740481C1C}">
                <a14:useLocalDpi xmlns:a14="http://schemas.microsoft.com/office/drawing/2010/main" val="0"/>
              </a:ext>
            </a:extLst>
          </a:blip>
          <a:srcRect b="15350"/>
          <a:stretch/>
        </p:blipFill>
        <p:spPr>
          <a:xfrm>
            <a:off x="1127448" y="5693536"/>
            <a:ext cx="908722" cy="769229"/>
          </a:xfrm>
          <a:prstGeom prst="rect">
            <a:avLst/>
          </a:prstGeom>
        </p:spPr>
      </p:pic>
      <p:cxnSp>
        <p:nvCxnSpPr>
          <p:cNvPr id="9" name="直線矢印コネクタ 8">
            <a:extLst>
              <a:ext uri="{FF2B5EF4-FFF2-40B4-BE49-F238E27FC236}">
                <a16:creationId xmlns:a16="http://schemas.microsoft.com/office/drawing/2014/main" id="{66062E07-FCAE-43CE-9F63-4AE4AC8C80BE}"/>
              </a:ext>
            </a:extLst>
          </p:cNvPr>
          <p:cNvCxnSpPr>
            <a:stCxn id="6" idx="2"/>
            <a:endCxn id="7" idx="0"/>
          </p:cNvCxnSpPr>
          <p:nvPr/>
        </p:nvCxnSpPr>
        <p:spPr bwMode="auto">
          <a:xfrm>
            <a:off x="1581808" y="3804072"/>
            <a:ext cx="1" cy="539958"/>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 name="直線矢印コネクタ 9">
            <a:extLst>
              <a:ext uri="{FF2B5EF4-FFF2-40B4-BE49-F238E27FC236}">
                <a16:creationId xmlns:a16="http://schemas.microsoft.com/office/drawing/2014/main" id="{4EC9412D-1416-4B9A-B374-2AC7D3E6AF64}"/>
              </a:ext>
            </a:extLst>
          </p:cNvPr>
          <p:cNvCxnSpPr>
            <a:stCxn id="7" idx="2"/>
            <a:endCxn id="8" idx="0"/>
          </p:cNvCxnSpPr>
          <p:nvPr/>
        </p:nvCxnSpPr>
        <p:spPr bwMode="auto">
          <a:xfrm>
            <a:off x="1581809" y="5122800"/>
            <a:ext cx="0" cy="570736"/>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 name="正方形/長方形 10">
            <a:extLst>
              <a:ext uri="{FF2B5EF4-FFF2-40B4-BE49-F238E27FC236}">
                <a16:creationId xmlns:a16="http://schemas.microsoft.com/office/drawing/2014/main" id="{93A1DBA0-1658-415E-ACAC-D715D642C98D}"/>
              </a:ext>
            </a:extLst>
          </p:cNvPr>
          <p:cNvSpPr/>
          <p:nvPr/>
        </p:nvSpPr>
        <p:spPr bwMode="auto">
          <a:xfrm>
            <a:off x="6614451" y="2271228"/>
            <a:ext cx="4666125" cy="548795"/>
          </a:xfrm>
          <a:prstGeom prst="rect">
            <a:avLst/>
          </a:prstGeom>
          <a:solidFill>
            <a:schemeClr val="bg2"/>
          </a:solidFill>
          <a:ln w="9525" cap="flat" cmpd="sng" algn="ctr">
            <a:no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ja-JP" altLang="en-US" sz="2400" b="1" dirty="0">
                <a:solidFill>
                  <a:schemeClr val="bg1"/>
                </a:solidFill>
                <a:latin typeface="+mn-ea"/>
                <a:ea typeface="+mn-ea"/>
              </a:rPr>
              <a:t>アルゴリズム</a:t>
            </a:r>
          </a:p>
        </p:txBody>
      </p:sp>
      <mc:AlternateContent xmlns:mc="http://schemas.openxmlformats.org/markup-compatibility/2006" xmlns:a14="http://schemas.microsoft.com/office/drawing/2010/main">
        <mc:Choice Requires="a14">
          <p:sp>
            <p:nvSpPr>
              <p:cNvPr id="12" name="テキスト ボックス 11">
                <a:extLst>
                  <a:ext uri="{FF2B5EF4-FFF2-40B4-BE49-F238E27FC236}">
                    <a16:creationId xmlns:a16="http://schemas.microsoft.com/office/drawing/2014/main" id="{6186B489-4168-4FC4-997D-1F7508C7EDDA}"/>
                  </a:ext>
                </a:extLst>
              </p:cNvPr>
              <p:cNvSpPr txBox="1"/>
              <p:nvPr/>
            </p:nvSpPr>
            <p:spPr>
              <a:xfrm>
                <a:off x="6618051" y="3068960"/>
                <a:ext cx="4658926" cy="2637069"/>
              </a:xfrm>
              <a:prstGeom prst="rect">
                <a:avLst/>
              </a:prstGeom>
              <a:noFill/>
            </p:spPr>
            <p:txBody>
              <a:bodyPr wrap="square" rtlCol="0">
                <a:spAutoFit/>
              </a:bodyPr>
              <a:lstStyle/>
              <a:p>
                <a:r>
                  <a:rPr kumimoji="1" lang="ja-JP" altLang="en-US" sz="1800" dirty="0">
                    <a:latin typeface="+mn-ea"/>
                    <a:ea typeface="+mn-ea"/>
                  </a:rPr>
                  <a:t>パラメータ：</a:t>
                </a:r>
                <a14:m>
                  <m:oMath xmlns:m="http://schemas.openxmlformats.org/officeDocument/2006/math">
                    <m:r>
                      <a:rPr kumimoji="1" lang="ja-JP" altLang="en-US" sz="1800" i="1" smtClean="0">
                        <a:latin typeface="Cambria Math" panose="02040503050406030204" pitchFamily="18" charset="0"/>
                      </a:rPr>
                      <m:t>𝛼</m:t>
                    </m:r>
                    <m:r>
                      <a:rPr kumimoji="1" lang="en-US" altLang="ja-JP" sz="1800" b="0" i="1" smtClean="0">
                        <a:latin typeface="Cambria Math" panose="02040503050406030204" pitchFamily="18" charset="0"/>
                      </a:rPr>
                      <m:t>&gt;0, </m:t>
                    </m:r>
                    <m:r>
                      <a:rPr kumimoji="1" lang="ja-JP" altLang="en-US" sz="1800" b="0" i="1" smtClean="0">
                        <a:latin typeface="Cambria Math" panose="02040503050406030204" pitchFamily="18" charset="0"/>
                      </a:rPr>
                      <m:t>𝛽</m:t>
                    </m:r>
                    <m:r>
                      <a:rPr kumimoji="1" lang="en-US" altLang="ja-JP" sz="1800" b="0" i="1" smtClean="0">
                        <a:latin typeface="Cambria Math" panose="02040503050406030204" pitchFamily="18" charset="0"/>
                      </a:rPr>
                      <m:t>&gt;0</m:t>
                    </m:r>
                  </m:oMath>
                </a14:m>
                <a:endParaRPr kumimoji="1" lang="en-US" altLang="ja-JP" sz="1800" dirty="0">
                  <a:latin typeface="+mn-ea"/>
                  <a:ea typeface="+mn-ea"/>
                </a:endParaRPr>
              </a:p>
              <a:p>
                <a:pPr marL="342900" indent="-342900">
                  <a:buFont typeface="+mj-lt"/>
                  <a:buAutoNum type="arabicPeriod"/>
                </a:pPr>
                <a:r>
                  <a:rPr kumimoji="1" lang="en-US" altLang="ja-JP" sz="1800" dirty="0">
                    <a:latin typeface="+mn-ea"/>
                    <a:ea typeface="+mn-ea"/>
                  </a:rPr>
                  <a:t> </a:t>
                </a:r>
                <a14:m>
                  <m:oMath xmlns:m="http://schemas.openxmlformats.org/officeDocument/2006/math">
                    <m:r>
                      <a:rPr kumimoji="1" lang="en-US" altLang="ja-JP" sz="1800" b="0" i="1" dirty="0" smtClean="0">
                        <a:latin typeface="Cambria Math" panose="02040503050406030204" pitchFamily="18" charset="0"/>
                        <a:ea typeface="+mn-ea"/>
                      </a:rPr>
                      <m:t>𝑡</m:t>
                    </m:r>
                    <m:r>
                      <a:rPr kumimoji="1" lang="en-US" altLang="ja-JP" sz="1800" b="0" i="1" dirty="0" smtClean="0">
                        <a:latin typeface="Cambria Math" panose="02040503050406030204" pitchFamily="18" charset="0"/>
                        <a:ea typeface="Cambria Math" panose="02040503050406030204" pitchFamily="18" charset="0"/>
                      </a:rPr>
                      <m:t>←1</m:t>
                    </m:r>
                  </m:oMath>
                </a14:m>
                <a:endParaRPr kumimoji="1" lang="en-US" altLang="ja-JP" sz="1800" dirty="0">
                  <a:latin typeface="+mn-ea"/>
                  <a:ea typeface="+mn-ea"/>
                </a:endParaRPr>
              </a:p>
              <a:p>
                <a:pPr marL="342900" indent="-342900" algn="l">
                  <a:buFont typeface="+mj-lt"/>
                  <a:buAutoNum type="arabicPeriod"/>
                </a:pPr>
                <a:r>
                  <a:rPr kumimoji="1" lang="ja-JP" altLang="en-US" sz="1800" dirty="0">
                    <a:latin typeface="+mn-ea"/>
                    <a:ea typeface="+mn-ea"/>
                  </a:rPr>
                  <a:t>各</a:t>
                </a:r>
                <a14:m>
                  <m:oMath xmlns:m="http://schemas.openxmlformats.org/officeDocument/2006/math">
                    <m:r>
                      <a:rPr kumimoji="1" lang="en-US" altLang="ja-JP" sz="1800" b="0" i="1" smtClean="0">
                        <a:latin typeface="Cambria Math" panose="02040503050406030204" pitchFamily="18" charset="0"/>
                        <a:ea typeface="+mn-ea"/>
                      </a:rPr>
                      <m:t>𝑖</m:t>
                    </m:r>
                  </m:oMath>
                </a14:m>
                <a:r>
                  <a:rPr kumimoji="1" lang="ja-JP" altLang="en-US" sz="1800" dirty="0">
                    <a:latin typeface="+mn-ea"/>
                    <a:ea typeface="+mn-ea"/>
                  </a:rPr>
                  <a:t>について</a:t>
                </a:r>
                <a14:m>
                  <m:oMath xmlns:m="http://schemas.openxmlformats.org/officeDocument/2006/math">
                    <m:sSub>
                      <m:sSubPr>
                        <m:ctrlPr>
                          <a:rPr kumimoji="1" lang="en-US" altLang="ja-JP" sz="1800" i="1" dirty="0" smtClean="0">
                            <a:latin typeface="Cambria Math" panose="02040503050406030204" pitchFamily="18" charset="0"/>
                            <a:ea typeface="+mn-ea"/>
                          </a:rPr>
                        </m:ctrlPr>
                      </m:sSubPr>
                      <m:e>
                        <m:r>
                          <a:rPr kumimoji="1" lang="en-US" altLang="ja-JP" sz="1800" b="0" i="1" dirty="0" smtClean="0">
                            <a:latin typeface="Cambria Math" panose="02040503050406030204" pitchFamily="18" charset="0"/>
                            <a:ea typeface="+mn-ea"/>
                          </a:rPr>
                          <m:t>𝑛</m:t>
                        </m:r>
                      </m:e>
                      <m:sub>
                        <m:r>
                          <a:rPr kumimoji="1" lang="en-US" altLang="ja-JP" sz="1800" b="0" i="1" dirty="0" smtClean="0">
                            <a:latin typeface="Cambria Math" panose="02040503050406030204" pitchFamily="18" charset="0"/>
                            <a:ea typeface="+mn-ea"/>
                          </a:rPr>
                          <m:t>𝑖</m:t>
                        </m:r>
                      </m:sub>
                    </m:sSub>
                    <m:r>
                      <a:rPr kumimoji="1" lang="en-US" altLang="ja-JP" sz="1800" b="0" i="1" dirty="0" smtClean="0">
                        <a:latin typeface="Cambria Math" panose="02040503050406030204" pitchFamily="18" charset="0"/>
                        <a:ea typeface="+mn-ea"/>
                      </a:rPr>
                      <m:t>, </m:t>
                    </m:r>
                    <m:sSub>
                      <m:sSubPr>
                        <m:ctrlPr>
                          <a:rPr kumimoji="1" lang="en-US" altLang="ja-JP" sz="1800" b="0" i="1" dirty="0" smtClean="0">
                            <a:latin typeface="Cambria Math" panose="02040503050406030204" pitchFamily="18" charset="0"/>
                            <a:ea typeface="+mn-ea"/>
                          </a:rPr>
                        </m:ctrlPr>
                      </m:sSubPr>
                      <m:e>
                        <m:r>
                          <a:rPr kumimoji="1" lang="en-US" altLang="ja-JP" sz="1800" b="0" i="1" dirty="0" smtClean="0">
                            <a:latin typeface="Cambria Math" panose="02040503050406030204" pitchFamily="18" charset="0"/>
                            <a:ea typeface="+mn-ea"/>
                          </a:rPr>
                          <m:t>𝑚</m:t>
                        </m:r>
                      </m:e>
                      <m:sub>
                        <m:r>
                          <a:rPr kumimoji="1" lang="en-US" altLang="ja-JP" sz="1800" b="0" i="1" dirty="0" smtClean="0">
                            <a:latin typeface="Cambria Math" panose="02040503050406030204" pitchFamily="18" charset="0"/>
                            <a:ea typeface="+mn-ea"/>
                          </a:rPr>
                          <m:t>𝑖</m:t>
                        </m:r>
                      </m:sub>
                    </m:sSub>
                    <m:r>
                      <a:rPr kumimoji="1" lang="en-US" altLang="ja-JP" sz="1800" b="0" i="1" dirty="0" smtClean="0">
                        <a:latin typeface="Cambria Math" panose="02040503050406030204" pitchFamily="18" charset="0"/>
                        <a:ea typeface="Cambria Math" panose="02040503050406030204" pitchFamily="18" charset="0"/>
                      </a:rPr>
                      <m:t>←0</m:t>
                    </m:r>
                  </m:oMath>
                </a14:m>
                <a:endParaRPr kumimoji="1" lang="en-US" altLang="ja-JP" sz="1800" dirty="0">
                  <a:latin typeface="+mn-ea"/>
                  <a:ea typeface="+mn-ea"/>
                </a:endParaRPr>
              </a:p>
              <a:p>
                <a:pPr marL="342900" indent="-342900">
                  <a:buFont typeface="+mj-lt"/>
                  <a:buAutoNum type="arabicPeriod"/>
                </a:pPr>
                <a:r>
                  <a:rPr kumimoji="1" lang="en-US" altLang="ja-JP" sz="1800" dirty="0">
                    <a:latin typeface="+mn-ea"/>
                    <a:ea typeface="+mn-ea"/>
                  </a:rPr>
                  <a:t> </a:t>
                </a:r>
                <a14:m>
                  <m:oMath xmlns:m="http://schemas.openxmlformats.org/officeDocument/2006/math">
                    <m:sSub>
                      <m:sSubPr>
                        <m:ctrlPr>
                          <a:rPr kumimoji="1" lang="en-US" altLang="ja-JP" sz="1800" i="1" smtClean="0">
                            <a:latin typeface="Cambria Math" panose="02040503050406030204" pitchFamily="18" charset="0"/>
                            <a:ea typeface="+mn-ea"/>
                          </a:rPr>
                        </m:ctrlPr>
                      </m:sSubPr>
                      <m:e>
                        <m:acc>
                          <m:accPr>
                            <m:chr m:val="̃"/>
                            <m:ctrlPr>
                              <a:rPr kumimoji="1" lang="en-US" altLang="ja-JP" sz="1800" i="1" smtClean="0">
                                <a:latin typeface="Cambria Math" panose="02040503050406030204" pitchFamily="18" charset="0"/>
                                <a:ea typeface="+mn-ea"/>
                              </a:rPr>
                            </m:ctrlPr>
                          </m:accPr>
                          <m:e>
                            <m:r>
                              <a:rPr kumimoji="1" lang="ja-JP" altLang="en-US" sz="1800" i="1" smtClean="0">
                                <a:latin typeface="Cambria Math" panose="02040503050406030204" pitchFamily="18" charset="0"/>
                                <a:ea typeface="+mn-ea"/>
                              </a:rPr>
                              <m:t>𝜃</m:t>
                            </m:r>
                          </m:e>
                        </m:acc>
                      </m:e>
                      <m:sub>
                        <m:r>
                          <a:rPr kumimoji="1" lang="en-US" altLang="ja-JP" sz="1800" b="0" i="1" smtClean="0">
                            <a:latin typeface="Cambria Math" panose="02040503050406030204" pitchFamily="18" charset="0"/>
                            <a:ea typeface="+mn-ea"/>
                          </a:rPr>
                          <m:t>𝑖</m:t>
                        </m:r>
                      </m:sub>
                    </m:sSub>
                  </m:oMath>
                </a14:m>
                <a:r>
                  <a:rPr kumimoji="1" lang="ja-JP" altLang="en-US" sz="1800" dirty="0">
                    <a:latin typeface="+mn-ea"/>
                    <a:ea typeface="+mn-ea"/>
                  </a:rPr>
                  <a:t>をベータ分布</a:t>
                </a:r>
                <a14:m>
                  <m:oMath xmlns:m="http://schemas.openxmlformats.org/officeDocument/2006/math">
                    <m:r>
                      <m:rPr>
                        <m:nor/>
                      </m:rPr>
                      <a:rPr kumimoji="1" lang="en-US" altLang="ja-JP" sz="1800">
                        <a:latin typeface="Cambria Math" panose="02040503050406030204" pitchFamily="18" charset="0"/>
                      </a:rPr>
                      <m:t>Beta</m:t>
                    </m:r>
                    <m:r>
                      <a:rPr kumimoji="1" lang="en-US" altLang="ja-JP" sz="1800" i="1">
                        <a:latin typeface="Cambria Math" panose="02040503050406030204" pitchFamily="18" charset="0"/>
                      </a:rPr>
                      <m:t>(</m:t>
                    </m:r>
                    <m:r>
                      <a:rPr kumimoji="1" lang="ja-JP" altLang="en-US" sz="1800" i="1">
                        <a:latin typeface="Cambria Math" panose="02040503050406030204" pitchFamily="18" charset="0"/>
                      </a:rPr>
                      <m:t>𝛼</m:t>
                    </m:r>
                    <m:r>
                      <a:rPr kumimoji="1" lang="en-US" altLang="ja-JP" sz="1800" b="0" i="1" smtClean="0">
                        <a:latin typeface="Cambria Math" panose="02040503050406030204" pitchFamily="18" charset="0"/>
                      </a:rPr>
                      <m:t>+</m:t>
                    </m:r>
                    <m:sSub>
                      <m:sSubPr>
                        <m:ctrlPr>
                          <a:rPr kumimoji="1" lang="en-US" altLang="ja-JP" sz="1800" i="1" dirty="0">
                            <a:latin typeface="Cambria Math" panose="02040503050406030204" pitchFamily="18" charset="0"/>
                          </a:rPr>
                        </m:ctrlPr>
                      </m:sSubPr>
                      <m:e>
                        <m:r>
                          <a:rPr kumimoji="1" lang="en-US" altLang="ja-JP" sz="1800" i="1" dirty="0">
                            <a:latin typeface="Cambria Math" panose="02040503050406030204" pitchFamily="18" charset="0"/>
                          </a:rPr>
                          <m:t>𝑚</m:t>
                        </m:r>
                      </m:e>
                      <m:sub>
                        <m:r>
                          <a:rPr kumimoji="1" lang="en-US" altLang="ja-JP" sz="1800" i="1" dirty="0">
                            <a:latin typeface="Cambria Math" panose="02040503050406030204" pitchFamily="18" charset="0"/>
                          </a:rPr>
                          <m:t>𝑖</m:t>
                        </m:r>
                      </m:sub>
                    </m:sSub>
                    <m:r>
                      <a:rPr kumimoji="1" lang="en-US" altLang="ja-JP" sz="1800" i="1">
                        <a:latin typeface="Cambria Math" panose="02040503050406030204" pitchFamily="18" charset="0"/>
                      </a:rPr>
                      <m:t>,</m:t>
                    </m:r>
                    <m:r>
                      <a:rPr kumimoji="1" lang="ja-JP" altLang="en-US" sz="1800" i="1">
                        <a:latin typeface="Cambria Math" panose="02040503050406030204" pitchFamily="18" charset="0"/>
                      </a:rPr>
                      <m:t>𝛽</m:t>
                    </m:r>
                    <m:r>
                      <a:rPr kumimoji="1" lang="en-US" altLang="ja-JP" sz="1800" b="0" i="1" smtClean="0">
                        <a:latin typeface="Cambria Math" panose="02040503050406030204" pitchFamily="18" charset="0"/>
                      </a:rPr>
                      <m:t>+</m:t>
                    </m:r>
                    <m:sSub>
                      <m:sSubPr>
                        <m:ctrlPr>
                          <a:rPr kumimoji="1" lang="en-US" altLang="ja-JP" sz="1800" i="1" dirty="0">
                            <a:latin typeface="Cambria Math" panose="02040503050406030204" pitchFamily="18" charset="0"/>
                          </a:rPr>
                        </m:ctrlPr>
                      </m:sSubPr>
                      <m:e>
                        <m:r>
                          <a:rPr kumimoji="1" lang="en-US" altLang="ja-JP" sz="1800" i="1" dirty="0">
                            <a:latin typeface="Cambria Math" panose="02040503050406030204" pitchFamily="18" charset="0"/>
                          </a:rPr>
                          <m:t>𝑛</m:t>
                        </m:r>
                      </m:e>
                      <m:sub>
                        <m:r>
                          <a:rPr kumimoji="1" lang="en-US" altLang="ja-JP" sz="1800" i="1" dirty="0">
                            <a:latin typeface="Cambria Math" panose="02040503050406030204" pitchFamily="18" charset="0"/>
                          </a:rPr>
                          <m:t>𝑖</m:t>
                        </m:r>
                      </m:sub>
                    </m:sSub>
                    <m:r>
                      <a:rPr kumimoji="1" lang="en-US" altLang="ja-JP" sz="1800" b="0" i="1" smtClean="0">
                        <a:latin typeface="Cambria Math" panose="02040503050406030204" pitchFamily="18" charset="0"/>
                      </a:rPr>
                      <m:t>−</m:t>
                    </m:r>
                    <m:sSub>
                      <m:sSubPr>
                        <m:ctrlPr>
                          <a:rPr kumimoji="1" lang="en-US" altLang="ja-JP" sz="1800" i="1" dirty="0">
                            <a:latin typeface="Cambria Math" panose="02040503050406030204" pitchFamily="18" charset="0"/>
                          </a:rPr>
                        </m:ctrlPr>
                      </m:sSubPr>
                      <m:e>
                        <m:r>
                          <a:rPr kumimoji="1" lang="en-US" altLang="ja-JP" sz="1800" i="1" dirty="0">
                            <a:latin typeface="Cambria Math" panose="02040503050406030204" pitchFamily="18" charset="0"/>
                          </a:rPr>
                          <m:t>𝑚</m:t>
                        </m:r>
                      </m:e>
                      <m:sub>
                        <m:r>
                          <a:rPr kumimoji="1" lang="en-US" altLang="ja-JP" sz="1800" i="1" dirty="0">
                            <a:latin typeface="Cambria Math" panose="02040503050406030204" pitchFamily="18" charset="0"/>
                          </a:rPr>
                          <m:t>𝑖</m:t>
                        </m:r>
                      </m:sub>
                    </m:sSub>
                    <m:r>
                      <a:rPr kumimoji="1" lang="en-US" altLang="ja-JP" sz="1800" i="1">
                        <a:latin typeface="Cambria Math" panose="02040503050406030204" pitchFamily="18" charset="0"/>
                      </a:rPr>
                      <m:t>)</m:t>
                    </m:r>
                  </m:oMath>
                </a14:m>
                <a:r>
                  <a:rPr kumimoji="1" lang="ja-JP" altLang="en-US" sz="1800" dirty="0">
                    <a:latin typeface="+mn-ea"/>
                    <a:ea typeface="+mn-ea"/>
                  </a:rPr>
                  <a:t>からランダムに生成</a:t>
                </a:r>
                <a:endParaRPr kumimoji="1" lang="en-US" altLang="ja-JP" sz="1800" dirty="0">
                  <a:latin typeface="+mn-ea"/>
                  <a:ea typeface="+mn-ea"/>
                </a:endParaRPr>
              </a:p>
              <a:p>
                <a:pPr marL="342900" indent="-342900">
                  <a:buFont typeface="+mj-lt"/>
                  <a:buAutoNum type="arabicPeriod"/>
                </a:pPr>
                <a:r>
                  <a:rPr kumimoji="1" lang="en-US" altLang="ja-JP" sz="1800" dirty="0">
                    <a:latin typeface="+mn-ea"/>
                    <a:ea typeface="+mn-ea"/>
                  </a:rPr>
                  <a:t> </a:t>
                </a:r>
                <a14:m>
                  <m:oMath xmlns:m="http://schemas.openxmlformats.org/officeDocument/2006/math">
                    <m:r>
                      <a:rPr kumimoji="1" lang="en-US" altLang="ja-JP" sz="1800" b="0" i="1" smtClean="0">
                        <a:latin typeface="Cambria Math" panose="02040503050406030204" pitchFamily="18" charset="0"/>
                        <a:ea typeface="+mn-ea"/>
                      </a:rPr>
                      <m:t>𝑖</m:t>
                    </m:r>
                    <m:r>
                      <a:rPr kumimoji="1" lang="en-US" altLang="ja-JP" sz="1800" b="0" i="1" smtClean="0">
                        <a:latin typeface="Cambria Math" panose="02040503050406030204" pitchFamily="18" charset="0"/>
                        <a:ea typeface="Cambria Math" panose="02040503050406030204" pitchFamily="18" charset="0"/>
                      </a:rPr>
                      <m:t>←</m:t>
                    </m:r>
                    <m:sSub>
                      <m:sSubPr>
                        <m:ctrlPr>
                          <a:rPr kumimoji="1" lang="en-US" altLang="ja-JP" sz="1800" b="0" i="1" smtClean="0">
                            <a:latin typeface="Cambria Math" panose="02040503050406030204" pitchFamily="18" charset="0"/>
                            <a:ea typeface="Cambria Math" panose="02040503050406030204" pitchFamily="18" charset="0"/>
                          </a:rPr>
                        </m:ctrlPr>
                      </m:sSubPr>
                      <m:e>
                        <m:r>
                          <m:rPr>
                            <m:nor/>
                          </m:rPr>
                          <a:rPr kumimoji="1" lang="en-US" altLang="ja-JP" sz="1800" b="0" i="0" smtClean="0">
                            <a:latin typeface="Cambria Math" panose="02040503050406030204" pitchFamily="18" charset="0"/>
                            <a:ea typeface="Cambria Math" panose="02040503050406030204" pitchFamily="18" charset="0"/>
                          </a:rPr>
                          <m:t>argmax</m:t>
                        </m:r>
                      </m:e>
                      <m:sub>
                        <m:r>
                          <a:rPr kumimoji="1" lang="en-US" altLang="ja-JP" sz="1800" b="0" i="1" smtClean="0">
                            <a:latin typeface="Cambria Math" panose="02040503050406030204" pitchFamily="18" charset="0"/>
                            <a:ea typeface="Cambria Math" panose="02040503050406030204" pitchFamily="18" charset="0"/>
                          </a:rPr>
                          <m:t>𝑖</m:t>
                        </m:r>
                        <m:r>
                          <a:rPr kumimoji="1" lang="en-US" altLang="ja-JP" sz="1800" b="0" i="1" smtClean="0">
                            <a:latin typeface="Cambria Math" panose="02040503050406030204" pitchFamily="18" charset="0"/>
                            <a:ea typeface="Cambria Math" panose="02040503050406030204" pitchFamily="18" charset="0"/>
                          </a:rPr>
                          <m:t>∈{1,2,…,</m:t>
                        </m:r>
                        <m:r>
                          <a:rPr kumimoji="1" lang="en-US" altLang="ja-JP" sz="1800" b="0" i="1" smtClean="0">
                            <a:latin typeface="Cambria Math" panose="02040503050406030204" pitchFamily="18" charset="0"/>
                            <a:ea typeface="Cambria Math" panose="02040503050406030204" pitchFamily="18" charset="0"/>
                          </a:rPr>
                          <m:t>𝐾</m:t>
                        </m:r>
                        <m:r>
                          <a:rPr kumimoji="1" lang="en-US" altLang="ja-JP" sz="1800" b="0" i="1" smtClean="0">
                            <a:latin typeface="Cambria Math" panose="02040503050406030204" pitchFamily="18" charset="0"/>
                            <a:ea typeface="Cambria Math" panose="02040503050406030204" pitchFamily="18" charset="0"/>
                          </a:rPr>
                          <m:t>}</m:t>
                        </m:r>
                      </m:sub>
                    </m:sSub>
                    <m:sSub>
                      <m:sSubPr>
                        <m:ctrlPr>
                          <a:rPr kumimoji="1" lang="en-US" altLang="ja-JP" sz="1800" i="1">
                            <a:latin typeface="Cambria Math" panose="02040503050406030204" pitchFamily="18" charset="0"/>
                          </a:rPr>
                        </m:ctrlPr>
                      </m:sSubPr>
                      <m:e>
                        <m:acc>
                          <m:accPr>
                            <m:chr m:val="̃"/>
                            <m:ctrlPr>
                              <a:rPr kumimoji="1" lang="en-US" altLang="ja-JP" sz="1800" i="1">
                                <a:latin typeface="Cambria Math" panose="02040503050406030204" pitchFamily="18" charset="0"/>
                              </a:rPr>
                            </m:ctrlPr>
                          </m:accPr>
                          <m:e>
                            <m:r>
                              <a:rPr kumimoji="1" lang="ja-JP" altLang="en-US" sz="1800" i="1">
                                <a:latin typeface="Cambria Math" panose="02040503050406030204" pitchFamily="18" charset="0"/>
                              </a:rPr>
                              <m:t>𝜃</m:t>
                            </m:r>
                          </m:e>
                        </m:acc>
                      </m:e>
                      <m:sub>
                        <m:r>
                          <a:rPr kumimoji="1" lang="en-US" altLang="ja-JP" sz="1800" i="1">
                            <a:latin typeface="Cambria Math" panose="02040503050406030204" pitchFamily="18" charset="0"/>
                          </a:rPr>
                          <m:t>𝑖</m:t>
                        </m:r>
                      </m:sub>
                    </m:sSub>
                  </m:oMath>
                </a14:m>
                <a:endParaRPr kumimoji="1" lang="en-US" altLang="ja-JP" sz="1800" dirty="0">
                  <a:latin typeface="+mn-ea"/>
                  <a:ea typeface="+mn-ea"/>
                </a:endParaRPr>
              </a:p>
              <a:p>
                <a:pPr marL="342900" indent="-342900">
                  <a:buFont typeface="+mj-lt"/>
                  <a:buAutoNum type="arabicPeriod"/>
                </a:pPr>
                <a:r>
                  <a:rPr kumimoji="1" lang="ja-JP" altLang="en-US" sz="1800" dirty="0">
                    <a:latin typeface="+mn-ea"/>
                    <a:ea typeface="+mn-ea"/>
                  </a:rPr>
                  <a:t>腕</a:t>
                </a:r>
                <a14:m>
                  <m:oMath xmlns:m="http://schemas.openxmlformats.org/officeDocument/2006/math">
                    <m:r>
                      <a:rPr kumimoji="1" lang="en-US" altLang="ja-JP" sz="1800" b="0" i="1" smtClean="0">
                        <a:latin typeface="Cambria Math" panose="02040503050406030204" pitchFamily="18" charset="0"/>
                        <a:ea typeface="+mn-ea"/>
                      </a:rPr>
                      <m:t>𝑖</m:t>
                    </m:r>
                  </m:oMath>
                </a14:m>
                <a:r>
                  <a:rPr kumimoji="1" lang="ja-JP" altLang="en-US" sz="1800" dirty="0">
                    <a:latin typeface="+mn-ea"/>
                    <a:ea typeface="+mn-ea"/>
                  </a:rPr>
                  <a:t>を引いて報酬</a:t>
                </a:r>
                <a14:m>
                  <m:oMath xmlns:m="http://schemas.openxmlformats.org/officeDocument/2006/math">
                    <m:sSub>
                      <m:sSubPr>
                        <m:ctrlPr>
                          <a:rPr kumimoji="1" lang="en-US" altLang="ja-JP" sz="1800" i="1" smtClean="0">
                            <a:latin typeface="Cambria Math" panose="02040503050406030204" pitchFamily="18" charset="0"/>
                            <a:ea typeface="+mn-ea"/>
                          </a:rPr>
                        </m:ctrlPr>
                      </m:sSubPr>
                      <m:e>
                        <m:r>
                          <a:rPr kumimoji="1" lang="en-US" altLang="ja-JP" sz="1800" b="0" i="1" smtClean="0">
                            <a:latin typeface="Cambria Math" panose="02040503050406030204" pitchFamily="18" charset="0"/>
                            <a:ea typeface="+mn-ea"/>
                          </a:rPr>
                          <m:t>𝑋</m:t>
                        </m:r>
                      </m:e>
                      <m:sub>
                        <m:r>
                          <a:rPr kumimoji="1" lang="en-US" altLang="ja-JP" sz="1800" b="0" i="1" smtClean="0">
                            <a:latin typeface="Cambria Math" panose="02040503050406030204" pitchFamily="18" charset="0"/>
                            <a:ea typeface="+mn-ea"/>
                          </a:rPr>
                          <m:t>𝑖</m:t>
                        </m:r>
                      </m:sub>
                    </m:sSub>
                    <m:d>
                      <m:dPr>
                        <m:ctrlPr>
                          <a:rPr kumimoji="1" lang="en-US" altLang="ja-JP" sz="1800" b="0" i="1" smtClean="0">
                            <a:latin typeface="Cambria Math" panose="02040503050406030204" pitchFamily="18" charset="0"/>
                            <a:ea typeface="+mn-ea"/>
                          </a:rPr>
                        </m:ctrlPr>
                      </m:dPr>
                      <m:e>
                        <m:r>
                          <a:rPr kumimoji="1" lang="en-US" altLang="ja-JP" sz="1800" b="0" i="1" smtClean="0">
                            <a:latin typeface="Cambria Math" panose="02040503050406030204" pitchFamily="18" charset="0"/>
                            <a:ea typeface="+mn-ea"/>
                          </a:rPr>
                          <m:t>𝑡</m:t>
                        </m:r>
                      </m:e>
                    </m:d>
                    <m:r>
                      <a:rPr kumimoji="1" lang="en-US" altLang="ja-JP" sz="1800" b="0" i="1" smtClean="0">
                        <a:latin typeface="Cambria Math" panose="02040503050406030204" pitchFamily="18" charset="0"/>
                        <a:ea typeface="Cambria Math" panose="02040503050406030204" pitchFamily="18" charset="0"/>
                      </a:rPr>
                      <m:t>∈{0,1}</m:t>
                    </m:r>
                  </m:oMath>
                </a14:m>
                <a:r>
                  <a:rPr kumimoji="1" lang="ja-JP" altLang="en-US" sz="1800" dirty="0">
                    <a:latin typeface="+mn-ea"/>
                    <a:ea typeface="+mn-ea"/>
                  </a:rPr>
                  <a:t>を観測</a:t>
                </a:r>
                <a:endParaRPr kumimoji="1" lang="en-US" altLang="ja-JP" sz="1800" dirty="0">
                  <a:latin typeface="+mn-ea"/>
                  <a:ea typeface="+mn-ea"/>
                </a:endParaRPr>
              </a:p>
              <a:p>
                <a:pPr marL="342900" indent="-342900">
                  <a:buFont typeface="+mj-lt"/>
                  <a:buAutoNum type="arabicPeriod"/>
                </a:pPr>
                <a:r>
                  <a:rPr kumimoji="1" lang="en-US" altLang="ja-JP" sz="1800" dirty="0">
                    <a:latin typeface="+mn-ea"/>
                    <a:ea typeface="+mn-ea"/>
                  </a:rPr>
                  <a:t> </a:t>
                </a:r>
                <a14:m>
                  <m:oMath xmlns:m="http://schemas.openxmlformats.org/officeDocument/2006/math">
                    <m:sSub>
                      <m:sSubPr>
                        <m:ctrlPr>
                          <a:rPr kumimoji="1" lang="en-US" altLang="ja-JP" sz="1800" i="1" dirty="0">
                            <a:latin typeface="Cambria Math" panose="02040503050406030204" pitchFamily="18" charset="0"/>
                          </a:rPr>
                        </m:ctrlPr>
                      </m:sSubPr>
                      <m:e>
                        <m:r>
                          <a:rPr kumimoji="1" lang="en-US" altLang="ja-JP" sz="1800" i="1" dirty="0">
                            <a:latin typeface="Cambria Math" panose="02040503050406030204" pitchFamily="18" charset="0"/>
                          </a:rPr>
                          <m:t>𝑛</m:t>
                        </m:r>
                      </m:e>
                      <m:sub>
                        <m:r>
                          <a:rPr kumimoji="1" lang="en-US" altLang="ja-JP" sz="1800" i="1" dirty="0">
                            <a:latin typeface="Cambria Math" panose="02040503050406030204" pitchFamily="18" charset="0"/>
                          </a:rPr>
                          <m:t>𝑖</m:t>
                        </m:r>
                      </m:sub>
                    </m:sSub>
                    <m:r>
                      <a:rPr kumimoji="1" lang="en-US" altLang="ja-JP" sz="1800" i="1" dirty="0">
                        <a:latin typeface="Cambria Math" panose="02040503050406030204" pitchFamily="18" charset="0"/>
                        <a:ea typeface="Cambria Math" panose="02040503050406030204" pitchFamily="18" charset="0"/>
                      </a:rPr>
                      <m:t>←</m:t>
                    </m:r>
                    <m:sSub>
                      <m:sSubPr>
                        <m:ctrlPr>
                          <a:rPr kumimoji="1" lang="en-US" altLang="ja-JP" sz="1800" i="1" dirty="0">
                            <a:latin typeface="Cambria Math" panose="02040503050406030204" pitchFamily="18" charset="0"/>
                          </a:rPr>
                        </m:ctrlPr>
                      </m:sSubPr>
                      <m:e>
                        <m:r>
                          <a:rPr kumimoji="1" lang="en-US" altLang="ja-JP" sz="1800" i="1" dirty="0">
                            <a:latin typeface="Cambria Math" panose="02040503050406030204" pitchFamily="18" charset="0"/>
                          </a:rPr>
                          <m:t>𝑛</m:t>
                        </m:r>
                      </m:e>
                      <m:sub>
                        <m:r>
                          <a:rPr kumimoji="1" lang="en-US" altLang="ja-JP" sz="1800" i="1" dirty="0">
                            <a:latin typeface="Cambria Math" panose="02040503050406030204" pitchFamily="18" charset="0"/>
                          </a:rPr>
                          <m:t>𝑖</m:t>
                        </m:r>
                      </m:sub>
                    </m:sSub>
                    <m:r>
                      <a:rPr kumimoji="1" lang="en-US" altLang="ja-JP" sz="1800" b="0" i="1" dirty="0" smtClean="0">
                        <a:latin typeface="Cambria Math" panose="02040503050406030204" pitchFamily="18" charset="0"/>
                      </a:rPr>
                      <m:t>+1</m:t>
                    </m:r>
                    <m:r>
                      <a:rPr kumimoji="1" lang="en-US" altLang="ja-JP" sz="1800" i="1" dirty="0">
                        <a:latin typeface="Cambria Math" panose="02040503050406030204" pitchFamily="18" charset="0"/>
                      </a:rPr>
                      <m:t>, </m:t>
                    </m:r>
                    <m:sSub>
                      <m:sSubPr>
                        <m:ctrlPr>
                          <a:rPr kumimoji="1" lang="en-US" altLang="ja-JP" sz="1800" i="1" dirty="0">
                            <a:latin typeface="Cambria Math" panose="02040503050406030204" pitchFamily="18" charset="0"/>
                          </a:rPr>
                        </m:ctrlPr>
                      </m:sSubPr>
                      <m:e>
                        <m:r>
                          <a:rPr kumimoji="1" lang="en-US" altLang="ja-JP" sz="1800" i="1" dirty="0">
                            <a:latin typeface="Cambria Math" panose="02040503050406030204" pitchFamily="18" charset="0"/>
                          </a:rPr>
                          <m:t>𝑚</m:t>
                        </m:r>
                      </m:e>
                      <m:sub>
                        <m:r>
                          <a:rPr kumimoji="1" lang="en-US" altLang="ja-JP" sz="1800" i="1" dirty="0">
                            <a:latin typeface="Cambria Math" panose="02040503050406030204" pitchFamily="18" charset="0"/>
                          </a:rPr>
                          <m:t>𝑖</m:t>
                        </m:r>
                      </m:sub>
                    </m:sSub>
                    <m:r>
                      <a:rPr kumimoji="1" lang="en-US" altLang="ja-JP" sz="1800" i="1" dirty="0">
                        <a:latin typeface="Cambria Math" panose="02040503050406030204" pitchFamily="18" charset="0"/>
                        <a:ea typeface="Cambria Math" panose="02040503050406030204" pitchFamily="18" charset="0"/>
                      </a:rPr>
                      <m:t>←</m:t>
                    </m:r>
                    <m:sSub>
                      <m:sSubPr>
                        <m:ctrlPr>
                          <a:rPr kumimoji="1" lang="en-US" altLang="ja-JP" sz="1800" i="1" dirty="0">
                            <a:latin typeface="Cambria Math" panose="02040503050406030204" pitchFamily="18" charset="0"/>
                          </a:rPr>
                        </m:ctrlPr>
                      </m:sSubPr>
                      <m:e>
                        <m:r>
                          <a:rPr kumimoji="1" lang="en-US" altLang="ja-JP" sz="1800" i="1" dirty="0">
                            <a:latin typeface="Cambria Math" panose="02040503050406030204" pitchFamily="18" charset="0"/>
                          </a:rPr>
                          <m:t>𝑚</m:t>
                        </m:r>
                      </m:e>
                      <m:sub>
                        <m:r>
                          <a:rPr kumimoji="1" lang="en-US" altLang="ja-JP" sz="1800" i="1" dirty="0">
                            <a:latin typeface="Cambria Math" panose="02040503050406030204" pitchFamily="18" charset="0"/>
                          </a:rPr>
                          <m:t>𝑖</m:t>
                        </m:r>
                      </m:sub>
                    </m:sSub>
                    <m:r>
                      <a:rPr kumimoji="1" lang="en-US" altLang="ja-JP" sz="1800" b="0" i="1" dirty="0" smtClean="0">
                        <a:latin typeface="Cambria Math" panose="02040503050406030204" pitchFamily="18" charset="0"/>
                      </a:rPr>
                      <m:t>+</m:t>
                    </m:r>
                    <m:sSub>
                      <m:sSubPr>
                        <m:ctrlPr>
                          <a:rPr kumimoji="1" lang="en-US" altLang="ja-JP" sz="1800" i="1">
                            <a:latin typeface="Cambria Math" panose="02040503050406030204" pitchFamily="18" charset="0"/>
                          </a:rPr>
                        </m:ctrlPr>
                      </m:sSubPr>
                      <m:e>
                        <m:r>
                          <a:rPr kumimoji="1" lang="en-US" altLang="ja-JP" sz="1800" i="1">
                            <a:latin typeface="Cambria Math" panose="02040503050406030204" pitchFamily="18" charset="0"/>
                          </a:rPr>
                          <m:t>𝑋</m:t>
                        </m:r>
                      </m:e>
                      <m:sub>
                        <m:r>
                          <a:rPr kumimoji="1" lang="en-US" altLang="ja-JP" sz="1800" i="1">
                            <a:latin typeface="Cambria Math" panose="02040503050406030204" pitchFamily="18" charset="0"/>
                          </a:rPr>
                          <m:t>𝑖</m:t>
                        </m:r>
                      </m:sub>
                    </m:sSub>
                    <m:d>
                      <m:dPr>
                        <m:ctrlPr>
                          <a:rPr kumimoji="1" lang="en-US" altLang="ja-JP" sz="1800" i="1">
                            <a:latin typeface="Cambria Math" panose="02040503050406030204" pitchFamily="18" charset="0"/>
                          </a:rPr>
                        </m:ctrlPr>
                      </m:dPr>
                      <m:e>
                        <m:r>
                          <a:rPr kumimoji="1" lang="en-US" altLang="ja-JP" sz="1800" i="1">
                            <a:latin typeface="Cambria Math" panose="02040503050406030204" pitchFamily="18" charset="0"/>
                          </a:rPr>
                          <m:t>𝑡</m:t>
                        </m:r>
                      </m:e>
                    </m:d>
                  </m:oMath>
                </a14:m>
                <a:endParaRPr kumimoji="1" lang="en-US" altLang="ja-JP" sz="1800" dirty="0">
                  <a:latin typeface="+mn-ea"/>
                  <a:ea typeface="+mn-ea"/>
                </a:endParaRPr>
              </a:p>
              <a:p>
                <a:pPr marL="342900" indent="-342900">
                  <a:buFont typeface="+mj-lt"/>
                  <a:buAutoNum type="arabicPeriod"/>
                </a:pPr>
                <a:r>
                  <a:rPr kumimoji="1" lang="en-US" altLang="ja-JP" sz="1800" dirty="0">
                    <a:latin typeface="+mn-ea"/>
                    <a:ea typeface="+mn-ea"/>
                  </a:rPr>
                  <a:t> </a:t>
                </a:r>
                <a14:m>
                  <m:oMath xmlns:m="http://schemas.openxmlformats.org/officeDocument/2006/math">
                    <m:r>
                      <a:rPr kumimoji="1" lang="en-US" altLang="ja-JP" sz="1800" b="0" i="1" dirty="0" smtClean="0">
                        <a:latin typeface="Cambria Math" panose="02040503050406030204" pitchFamily="18" charset="0"/>
                        <a:ea typeface="+mn-ea"/>
                      </a:rPr>
                      <m:t>𝑡</m:t>
                    </m:r>
                    <m:r>
                      <a:rPr kumimoji="1" lang="en-US" altLang="ja-JP" sz="1800" b="0" i="1" dirty="0" smtClean="0">
                        <a:latin typeface="Cambria Math" panose="02040503050406030204" pitchFamily="18" charset="0"/>
                        <a:ea typeface="Cambria Math" panose="02040503050406030204" pitchFamily="18" charset="0"/>
                      </a:rPr>
                      <m:t>←</m:t>
                    </m:r>
                    <m:r>
                      <a:rPr kumimoji="1" lang="en-US" altLang="ja-JP" sz="1800" b="0" i="1" dirty="0" smtClean="0">
                        <a:latin typeface="Cambria Math" panose="02040503050406030204" pitchFamily="18" charset="0"/>
                        <a:ea typeface="Cambria Math" panose="02040503050406030204" pitchFamily="18" charset="0"/>
                      </a:rPr>
                      <m:t>𝑡</m:t>
                    </m:r>
                    <m:r>
                      <a:rPr kumimoji="1" lang="en-US" altLang="ja-JP" sz="1800" b="0" i="1" dirty="0" smtClean="0">
                        <a:latin typeface="Cambria Math" panose="02040503050406030204" pitchFamily="18" charset="0"/>
                        <a:ea typeface="Cambria Math" panose="02040503050406030204" pitchFamily="18" charset="0"/>
                      </a:rPr>
                      <m:t>+1</m:t>
                    </m:r>
                  </m:oMath>
                </a14:m>
                <a:r>
                  <a:rPr kumimoji="1" lang="ja-JP" altLang="en-US" sz="1800" dirty="0">
                    <a:latin typeface="+mn-ea"/>
                    <a:ea typeface="+mn-ea"/>
                  </a:rPr>
                  <a:t>として</a:t>
                </a:r>
                <a:r>
                  <a:rPr kumimoji="1" lang="en-US" altLang="ja-JP" sz="1800" dirty="0">
                    <a:latin typeface="+mn-ea"/>
                    <a:ea typeface="+mn-ea"/>
                  </a:rPr>
                  <a:t>3</a:t>
                </a:r>
                <a:r>
                  <a:rPr kumimoji="1" lang="ja-JP" altLang="en-US" sz="1800" dirty="0">
                    <a:latin typeface="+mn-ea"/>
                    <a:ea typeface="+mn-ea"/>
                  </a:rPr>
                  <a:t>へ戻る</a:t>
                </a:r>
                <a:endParaRPr kumimoji="1" lang="en-US" altLang="ja-JP" sz="1800" dirty="0">
                  <a:latin typeface="+mn-ea"/>
                  <a:ea typeface="+mn-ea"/>
                </a:endParaRPr>
              </a:p>
            </p:txBody>
          </p:sp>
        </mc:Choice>
        <mc:Fallback xmlns="">
          <p:sp>
            <p:nvSpPr>
              <p:cNvPr id="12" name="テキスト ボックス 11">
                <a:extLst>
                  <a:ext uri="{FF2B5EF4-FFF2-40B4-BE49-F238E27FC236}">
                    <a16:creationId xmlns:a16="http://schemas.microsoft.com/office/drawing/2014/main" id="{6186B489-4168-4FC4-997D-1F7508C7EDDA}"/>
                  </a:ext>
                </a:extLst>
              </p:cNvPr>
              <p:cNvSpPr txBox="1">
                <a:spLocks noRot="1" noChangeAspect="1" noMove="1" noResize="1" noEditPoints="1" noAdjustHandles="1" noChangeArrowheads="1" noChangeShapeType="1" noTextEdit="1"/>
              </p:cNvSpPr>
              <p:nvPr/>
            </p:nvSpPr>
            <p:spPr>
              <a:xfrm>
                <a:off x="6618051" y="3068960"/>
                <a:ext cx="4658926" cy="2637069"/>
              </a:xfrm>
              <a:prstGeom prst="rect">
                <a:avLst/>
              </a:prstGeom>
              <a:blipFill>
                <a:blip r:embed="rId5"/>
                <a:stretch>
                  <a:fillRect l="-1832" t="-693" b="-508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 name="テキスト ボックス 12">
                <a:extLst>
                  <a:ext uri="{FF2B5EF4-FFF2-40B4-BE49-F238E27FC236}">
                    <a16:creationId xmlns:a16="http://schemas.microsoft.com/office/drawing/2014/main" id="{C8F98261-A546-446A-8F3B-FD7718E5FBDC}"/>
                  </a:ext>
                </a:extLst>
              </p:cNvPr>
              <p:cNvSpPr txBox="1"/>
              <p:nvPr/>
            </p:nvSpPr>
            <p:spPr>
              <a:xfrm>
                <a:off x="2036168" y="5216095"/>
                <a:ext cx="1947535" cy="400110"/>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r>
                        <a:rPr kumimoji="1" lang="en-US" altLang="ja-JP" sz="2000" b="0" i="1" smtClean="0">
                          <a:latin typeface="Cambria Math" panose="02040503050406030204" pitchFamily="18" charset="0"/>
                          <a:ea typeface="+mn-ea"/>
                        </a:rPr>
                        <m:t>𝑟</m:t>
                      </m:r>
                      <m:r>
                        <a:rPr kumimoji="1" lang="en-US" altLang="ja-JP" sz="2000" b="0" i="1" smtClean="0">
                          <a:latin typeface="Cambria Math" panose="02040503050406030204" pitchFamily="18" charset="0"/>
                          <a:ea typeface="+mn-ea"/>
                        </a:rPr>
                        <m:t>~</m:t>
                      </m:r>
                      <m:r>
                        <m:rPr>
                          <m:nor/>
                        </m:rPr>
                        <a:rPr kumimoji="1" lang="en-US" altLang="ja-JP" sz="2000" b="0" i="0" smtClean="0">
                          <a:latin typeface="Cambria Math" panose="02040503050406030204" pitchFamily="18" charset="0"/>
                          <a:ea typeface="+mn-ea"/>
                        </a:rPr>
                        <m:t>Bernoulli</m:t>
                      </m:r>
                      <m:r>
                        <a:rPr kumimoji="1" lang="en-US" altLang="ja-JP" sz="2000" b="0" i="1" smtClean="0">
                          <a:latin typeface="Cambria Math" panose="02040503050406030204" pitchFamily="18" charset="0"/>
                          <a:ea typeface="+mn-ea"/>
                        </a:rPr>
                        <m:t>(</m:t>
                      </m:r>
                      <m:r>
                        <a:rPr kumimoji="1" lang="ja-JP" altLang="en-US" sz="2000" b="0" i="1" smtClean="0">
                          <a:latin typeface="Cambria Math" panose="02040503050406030204" pitchFamily="18" charset="0"/>
                          <a:ea typeface="+mn-ea"/>
                        </a:rPr>
                        <m:t>𝜃</m:t>
                      </m:r>
                      <m:r>
                        <a:rPr kumimoji="1" lang="en-US" altLang="ja-JP" sz="2000" b="0" i="1" smtClean="0">
                          <a:latin typeface="Cambria Math" panose="02040503050406030204" pitchFamily="18" charset="0"/>
                          <a:ea typeface="+mn-ea"/>
                        </a:rPr>
                        <m:t>)</m:t>
                      </m:r>
                    </m:oMath>
                  </m:oMathPara>
                </a14:m>
                <a:endParaRPr kumimoji="1" lang="ja-JP" altLang="en-US" sz="2000" dirty="0">
                  <a:latin typeface="+mn-ea"/>
                  <a:ea typeface="+mn-ea"/>
                </a:endParaRPr>
              </a:p>
            </p:txBody>
          </p:sp>
        </mc:Choice>
        <mc:Fallback xmlns="">
          <p:sp>
            <p:nvSpPr>
              <p:cNvPr id="13" name="テキスト ボックス 12">
                <a:extLst>
                  <a:ext uri="{FF2B5EF4-FFF2-40B4-BE49-F238E27FC236}">
                    <a16:creationId xmlns:a16="http://schemas.microsoft.com/office/drawing/2014/main" id="{C8F98261-A546-446A-8F3B-FD7718E5FBDC}"/>
                  </a:ext>
                </a:extLst>
              </p:cNvPr>
              <p:cNvSpPr txBox="1">
                <a:spLocks noRot="1" noChangeAspect="1" noMove="1" noResize="1" noEditPoints="1" noAdjustHandles="1" noChangeArrowheads="1" noChangeShapeType="1" noTextEdit="1"/>
              </p:cNvSpPr>
              <p:nvPr/>
            </p:nvSpPr>
            <p:spPr>
              <a:xfrm>
                <a:off x="2036168" y="5216095"/>
                <a:ext cx="1947535" cy="400110"/>
              </a:xfrm>
              <a:prstGeom prst="rect">
                <a:avLst/>
              </a:prstGeom>
              <a:blipFill>
                <a:blip r:embed="rId6"/>
                <a:stretch>
                  <a:fillRect b="-1076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4" name="テキスト ボックス 13">
                <a:extLst>
                  <a:ext uri="{FF2B5EF4-FFF2-40B4-BE49-F238E27FC236}">
                    <a16:creationId xmlns:a16="http://schemas.microsoft.com/office/drawing/2014/main" id="{6C80E3DF-D198-40F7-9547-7D8E6F17F8BD}"/>
                  </a:ext>
                </a:extLst>
              </p:cNvPr>
              <p:cNvSpPr txBox="1"/>
              <p:nvPr/>
            </p:nvSpPr>
            <p:spPr>
              <a:xfrm>
                <a:off x="2036168" y="5878095"/>
                <a:ext cx="1237533" cy="400110"/>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r>
                        <a:rPr kumimoji="1" lang="en-US" altLang="ja-JP" sz="2000" b="0" i="1" smtClean="0">
                          <a:latin typeface="Cambria Math" panose="02040503050406030204" pitchFamily="18" charset="0"/>
                          <a:ea typeface="+mn-ea"/>
                        </a:rPr>
                        <m:t>𝑟</m:t>
                      </m:r>
                      <m:r>
                        <a:rPr kumimoji="1" lang="en-US" altLang="ja-JP" sz="2000" b="0" i="1" smtClean="0">
                          <a:latin typeface="Cambria Math" panose="02040503050406030204" pitchFamily="18" charset="0"/>
                          <a:ea typeface="Cambria Math" panose="02040503050406030204" pitchFamily="18" charset="0"/>
                        </a:rPr>
                        <m:t>∈{0,1}</m:t>
                      </m:r>
                    </m:oMath>
                  </m:oMathPara>
                </a14:m>
                <a:endParaRPr kumimoji="1" lang="ja-JP" altLang="en-US" sz="2000" dirty="0">
                  <a:latin typeface="+mn-ea"/>
                  <a:ea typeface="+mn-ea"/>
                </a:endParaRPr>
              </a:p>
            </p:txBody>
          </p:sp>
        </mc:Choice>
        <mc:Fallback xmlns="">
          <p:sp>
            <p:nvSpPr>
              <p:cNvPr id="14" name="テキスト ボックス 13">
                <a:extLst>
                  <a:ext uri="{FF2B5EF4-FFF2-40B4-BE49-F238E27FC236}">
                    <a16:creationId xmlns:a16="http://schemas.microsoft.com/office/drawing/2014/main" id="{6C80E3DF-D198-40F7-9547-7D8E6F17F8BD}"/>
                  </a:ext>
                </a:extLst>
              </p:cNvPr>
              <p:cNvSpPr txBox="1">
                <a:spLocks noRot="1" noChangeAspect="1" noMove="1" noResize="1" noEditPoints="1" noAdjustHandles="1" noChangeArrowheads="1" noChangeShapeType="1" noTextEdit="1"/>
              </p:cNvSpPr>
              <p:nvPr/>
            </p:nvSpPr>
            <p:spPr>
              <a:xfrm>
                <a:off x="2036168" y="5878095"/>
                <a:ext cx="1237533" cy="400110"/>
              </a:xfrm>
              <a:prstGeom prst="rect">
                <a:avLst/>
              </a:prstGeom>
              <a:blipFill>
                <a:blip r:embed="rId7"/>
                <a:stretch>
                  <a:fillRect b="-1060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5" name="テキスト ボックス 14">
                <a:extLst>
                  <a:ext uri="{FF2B5EF4-FFF2-40B4-BE49-F238E27FC236}">
                    <a16:creationId xmlns:a16="http://schemas.microsoft.com/office/drawing/2014/main" id="{CFA1B075-21FA-4FA0-8E3A-48FF18E54A13}"/>
                  </a:ext>
                </a:extLst>
              </p:cNvPr>
              <p:cNvSpPr txBox="1"/>
              <p:nvPr/>
            </p:nvSpPr>
            <p:spPr>
              <a:xfrm>
                <a:off x="2036168" y="4530617"/>
                <a:ext cx="1237533" cy="400110"/>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r>
                        <a:rPr kumimoji="1" lang="ja-JP" altLang="en-US" sz="2000" b="0" i="1" smtClean="0">
                          <a:latin typeface="Cambria Math" panose="02040503050406030204" pitchFamily="18" charset="0"/>
                          <a:ea typeface="+mn-ea"/>
                        </a:rPr>
                        <m:t>𝜃</m:t>
                      </m:r>
                      <m:r>
                        <a:rPr kumimoji="1" lang="en-US" altLang="ja-JP" sz="2000" i="1">
                          <a:latin typeface="Cambria Math" panose="02040503050406030204" pitchFamily="18" charset="0"/>
                          <a:ea typeface="+mn-ea"/>
                        </a:rPr>
                        <m:t>∈</m:t>
                      </m:r>
                      <m:r>
                        <a:rPr kumimoji="1" lang="en-US" altLang="ja-JP" sz="2000" b="0" i="1" smtClean="0">
                          <a:latin typeface="Cambria Math" panose="02040503050406030204" pitchFamily="18" charset="0"/>
                          <a:ea typeface="+mn-ea"/>
                        </a:rPr>
                        <m:t>[0,1]</m:t>
                      </m:r>
                    </m:oMath>
                  </m:oMathPara>
                </a14:m>
                <a:endParaRPr kumimoji="1" lang="ja-JP" altLang="en-US" sz="2000" dirty="0">
                  <a:latin typeface="+mn-ea"/>
                  <a:ea typeface="+mn-ea"/>
                </a:endParaRPr>
              </a:p>
            </p:txBody>
          </p:sp>
        </mc:Choice>
        <mc:Fallback xmlns="">
          <p:sp>
            <p:nvSpPr>
              <p:cNvPr id="15" name="テキスト ボックス 14">
                <a:extLst>
                  <a:ext uri="{FF2B5EF4-FFF2-40B4-BE49-F238E27FC236}">
                    <a16:creationId xmlns:a16="http://schemas.microsoft.com/office/drawing/2014/main" id="{CFA1B075-21FA-4FA0-8E3A-48FF18E54A13}"/>
                  </a:ext>
                </a:extLst>
              </p:cNvPr>
              <p:cNvSpPr txBox="1">
                <a:spLocks noRot="1" noChangeAspect="1" noMove="1" noResize="1" noEditPoints="1" noAdjustHandles="1" noChangeArrowheads="1" noChangeShapeType="1" noTextEdit="1"/>
              </p:cNvSpPr>
              <p:nvPr/>
            </p:nvSpPr>
            <p:spPr>
              <a:xfrm>
                <a:off x="2036168" y="4530617"/>
                <a:ext cx="1237533" cy="400110"/>
              </a:xfrm>
              <a:prstGeom prst="rect">
                <a:avLst/>
              </a:prstGeom>
              <a:blipFill>
                <a:blip r:embed="rId8"/>
                <a:stretch>
                  <a:fillRect b="-1060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6" name="テキスト ボックス 15">
                <a:extLst>
                  <a:ext uri="{FF2B5EF4-FFF2-40B4-BE49-F238E27FC236}">
                    <a16:creationId xmlns:a16="http://schemas.microsoft.com/office/drawing/2014/main" id="{03B0488C-E783-497D-BB0B-D9821D48834F}"/>
                  </a:ext>
                </a:extLst>
              </p:cNvPr>
              <p:cNvSpPr txBox="1"/>
              <p:nvPr/>
            </p:nvSpPr>
            <p:spPr>
              <a:xfrm>
                <a:off x="2036168" y="3881403"/>
                <a:ext cx="1237533"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ja-JP" altLang="en-US" sz="2000" b="0" i="1" smtClean="0">
                          <a:latin typeface="Cambria Math" panose="02040503050406030204" pitchFamily="18" charset="0"/>
                          <a:ea typeface="+mn-ea"/>
                        </a:rPr>
                        <m:t>𝜃</m:t>
                      </m:r>
                      <m:r>
                        <a:rPr kumimoji="1" lang="en-US" altLang="ja-JP" sz="2000" b="0" i="1" smtClean="0">
                          <a:latin typeface="Cambria Math" panose="02040503050406030204" pitchFamily="18" charset="0"/>
                          <a:ea typeface="+mn-ea"/>
                        </a:rPr>
                        <m:t>~</m:t>
                      </m:r>
                      <m:r>
                        <m:rPr>
                          <m:nor/>
                        </m:rPr>
                        <a:rPr kumimoji="1" lang="en-US" altLang="ja-JP" sz="2000" b="0" i="0" smtClean="0">
                          <a:latin typeface="Cambria Math" panose="02040503050406030204" pitchFamily="18" charset="0"/>
                          <a:ea typeface="+mn-ea"/>
                        </a:rPr>
                        <m:t>Beta</m:t>
                      </m:r>
                      <m:r>
                        <a:rPr kumimoji="1" lang="en-US" altLang="ja-JP" sz="2000" b="0" i="1" smtClean="0">
                          <a:latin typeface="Cambria Math" panose="02040503050406030204" pitchFamily="18" charset="0"/>
                          <a:ea typeface="+mn-ea"/>
                        </a:rPr>
                        <m:t>(</m:t>
                      </m:r>
                      <m:r>
                        <a:rPr kumimoji="1" lang="ja-JP" altLang="en-US" sz="2000" i="1">
                          <a:latin typeface="Cambria Math" panose="02040503050406030204" pitchFamily="18" charset="0"/>
                        </a:rPr>
                        <m:t>𝛼</m:t>
                      </m:r>
                      <m:r>
                        <a:rPr kumimoji="1" lang="en-US" altLang="ja-JP" sz="2000" i="1">
                          <a:latin typeface="Cambria Math" panose="02040503050406030204" pitchFamily="18" charset="0"/>
                        </a:rPr>
                        <m:t>,</m:t>
                      </m:r>
                      <m:r>
                        <a:rPr kumimoji="1" lang="ja-JP" altLang="en-US" sz="2000" i="1">
                          <a:latin typeface="Cambria Math" panose="02040503050406030204" pitchFamily="18" charset="0"/>
                        </a:rPr>
                        <m:t>𝛽</m:t>
                      </m:r>
                      <m:r>
                        <a:rPr kumimoji="1" lang="en-US" altLang="ja-JP" sz="2000" b="0" i="1" smtClean="0">
                          <a:latin typeface="Cambria Math" panose="02040503050406030204" pitchFamily="18" charset="0"/>
                          <a:ea typeface="+mn-ea"/>
                        </a:rPr>
                        <m:t>)</m:t>
                      </m:r>
                    </m:oMath>
                  </m:oMathPara>
                </a14:m>
                <a:endParaRPr kumimoji="1" lang="ja-JP" altLang="en-US" sz="2000" dirty="0">
                  <a:latin typeface="+mn-ea"/>
                  <a:ea typeface="+mn-ea"/>
                </a:endParaRPr>
              </a:p>
            </p:txBody>
          </p:sp>
        </mc:Choice>
        <mc:Fallback xmlns="">
          <p:sp>
            <p:nvSpPr>
              <p:cNvPr id="16" name="テキスト ボックス 15">
                <a:extLst>
                  <a:ext uri="{FF2B5EF4-FFF2-40B4-BE49-F238E27FC236}">
                    <a16:creationId xmlns:a16="http://schemas.microsoft.com/office/drawing/2014/main" id="{03B0488C-E783-497D-BB0B-D9821D48834F}"/>
                  </a:ext>
                </a:extLst>
              </p:cNvPr>
              <p:cNvSpPr txBox="1">
                <a:spLocks noRot="1" noChangeAspect="1" noMove="1" noResize="1" noEditPoints="1" noAdjustHandles="1" noChangeArrowheads="1" noChangeShapeType="1" noTextEdit="1"/>
              </p:cNvSpPr>
              <p:nvPr/>
            </p:nvSpPr>
            <p:spPr>
              <a:xfrm>
                <a:off x="2036168" y="3881403"/>
                <a:ext cx="1237533" cy="400110"/>
              </a:xfrm>
              <a:prstGeom prst="rect">
                <a:avLst/>
              </a:prstGeom>
              <a:blipFill>
                <a:blip r:embed="rId9"/>
                <a:stretch>
                  <a:fillRect r="-33990" b="-1076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7" name="テキスト ボックス 16">
                <a:extLst>
                  <a:ext uri="{FF2B5EF4-FFF2-40B4-BE49-F238E27FC236}">
                    <a16:creationId xmlns:a16="http://schemas.microsoft.com/office/drawing/2014/main" id="{5FFE9F6C-81F9-478C-942D-E1AE92E5B2C0}"/>
                  </a:ext>
                </a:extLst>
              </p:cNvPr>
              <p:cNvSpPr txBox="1"/>
              <p:nvPr/>
            </p:nvSpPr>
            <p:spPr>
              <a:xfrm>
                <a:off x="2036169" y="3241510"/>
                <a:ext cx="675456" cy="400110"/>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r>
                        <a:rPr kumimoji="1" lang="ja-JP" altLang="en-US" sz="2000" b="0" i="1" smtClean="0">
                          <a:latin typeface="Cambria Math" panose="02040503050406030204" pitchFamily="18" charset="0"/>
                          <a:ea typeface="+mn-ea"/>
                        </a:rPr>
                        <m:t>𝛼</m:t>
                      </m:r>
                      <m:r>
                        <a:rPr kumimoji="1" lang="en-US" altLang="ja-JP" sz="2000" b="0" i="1" smtClean="0">
                          <a:latin typeface="Cambria Math" panose="02040503050406030204" pitchFamily="18" charset="0"/>
                          <a:ea typeface="+mn-ea"/>
                        </a:rPr>
                        <m:t>,</m:t>
                      </m:r>
                      <m:r>
                        <a:rPr kumimoji="1" lang="ja-JP" altLang="en-US" sz="2000" b="0" i="1" smtClean="0">
                          <a:latin typeface="Cambria Math" panose="02040503050406030204" pitchFamily="18" charset="0"/>
                          <a:ea typeface="+mn-ea"/>
                        </a:rPr>
                        <m:t>𝛽</m:t>
                      </m:r>
                    </m:oMath>
                  </m:oMathPara>
                </a14:m>
                <a:endParaRPr kumimoji="1" lang="ja-JP" altLang="en-US" sz="2000" dirty="0">
                  <a:latin typeface="+mn-ea"/>
                  <a:ea typeface="+mn-ea"/>
                </a:endParaRPr>
              </a:p>
            </p:txBody>
          </p:sp>
        </mc:Choice>
        <mc:Fallback xmlns="">
          <p:sp>
            <p:nvSpPr>
              <p:cNvPr id="17" name="テキスト ボックス 16">
                <a:extLst>
                  <a:ext uri="{FF2B5EF4-FFF2-40B4-BE49-F238E27FC236}">
                    <a16:creationId xmlns:a16="http://schemas.microsoft.com/office/drawing/2014/main" id="{5FFE9F6C-81F9-478C-942D-E1AE92E5B2C0}"/>
                  </a:ext>
                </a:extLst>
              </p:cNvPr>
              <p:cNvSpPr txBox="1">
                <a:spLocks noRot="1" noChangeAspect="1" noMove="1" noResize="1" noEditPoints="1" noAdjustHandles="1" noChangeArrowheads="1" noChangeShapeType="1" noTextEdit="1"/>
              </p:cNvSpPr>
              <p:nvPr/>
            </p:nvSpPr>
            <p:spPr>
              <a:xfrm>
                <a:off x="2036169" y="3241510"/>
                <a:ext cx="675456" cy="400110"/>
              </a:xfrm>
              <a:prstGeom prst="rect">
                <a:avLst/>
              </a:prstGeom>
              <a:blipFill>
                <a:blip r:embed="rId10"/>
                <a:stretch>
                  <a:fillRect b="-10769"/>
                </a:stretch>
              </a:blipFill>
            </p:spPr>
            <p:txBody>
              <a:bodyPr/>
              <a:lstStyle/>
              <a:p>
                <a:r>
                  <a:rPr lang="ja-JP" altLang="en-US">
                    <a:noFill/>
                  </a:rPr>
                  <a:t> </a:t>
                </a:r>
              </a:p>
            </p:txBody>
          </p:sp>
        </mc:Fallback>
      </mc:AlternateContent>
      <p:sp>
        <p:nvSpPr>
          <p:cNvPr id="18" name="正方形/長方形 17">
            <a:extLst>
              <a:ext uri="{FF2B5EF4-FFF2-40B4-BE49-F238E27FC236}">
                <a16:creationId xmlns:a16="http://schemas.microsoft.com/office/drawing/2014/main" id="{0B43A02E-4991-420A-A94E-960A198283BC}"/>
              </a:ext>
            </a:extLst>
          </p:cNvPr>
          <p:cNvSpPr/>
          <p:nvPr/>
        </p:nvSpPr>
        <p:spPr bwMode="auto">
          <a:xfrm>
            <a:off x="2036168" y="3836850"/>
            <a:ext cx="1578738" cy="444663"/>
          </a:xfrm>
          <a:prstGeom prst="rect">
            <a:avLst/>
          </a:prstGeom>
          <a:noFill/>
          <a:ln w="28575" cap="flat" cmpd="sng" algn="ctr">
            <a:solidFill>
              <a:schemeClr val="accent1"/>
            </a:solid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endParaRPr kumimoji="1" lang="ja-JP" altLang="en-US" sz="3200" b="1" dirty="0">
              <a:solidFill>
                <a:schemeClr val="bg1"/>
              </a:solidFill>
              <a:latin typeface="+mn-ea"/>
              <a:ea typeface="+mn-ea"/>
            </a:endParaRPr>
          </a:p>
        </p:txBody>
      </p:sp>
      <mc:AlternateContent xmlns:mc="http://schemas.openxmlformats.org/markup-compatibility/2006" xmlns:a14="http://schemas.microsoft.com/office/drawing/2010/main">
        <mc:Choice Requires="a14">
          <p:sp>
            <p:nvSpPr>
              <p:cNvPr id="19" name="吹き出し: 四角形 18">
                <a:extLst>
                  <a:ext uri="{FF2B5EF4-FFF2-40B4-BE49-F238E27FC236}">
                    <a16:creationId xmlns:a16="http://schemas.microsoft.com/office/drawing/2014/main" id="{C2EDABCC-6FC7-4BC4-9215-2FE74136FEEE}"/>
                  </a:ext>
                </a:extLst>
              </p:cNvPr>
              <p:cNvSpPr/>
              <p:nvPr/>
            </p:nvSpPr>
            <p:spPr bwMode="auto">
              <a:xfrm>
                <a:off x="3863753" y="2936444"/>
                <a:ext cx="1710198" cy="3660908"/>
              </a:xfrm>
              <a:prstGeom prst="wedgeRectCallout">
                <a:avLst>
                  <a:gd name="adj1" fmla="val -61982"/>
                  <a:gd name="adj2" fmla="val -17077"/>
                </a:avLst>
              </a:prstGeom>
              <a:solidFill>
                <a:schemeClr val="accent1"/>
              </a:solidFill>
              <a:ln w="9525" cap="flat" cmpd="sng" algn="ctr">
                <a:no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ja-JP" altLang="en-US" sz="1800" b="1" dirty="0">
                    <a:solidFill>
                      <a:schemeClr val="bg1"/>
                    </a:solidFill>
                    <a:latin typeface="+mn-ea"/>
                    <a:ea typeface="+mn-ea"/>
                  </a:rPr>
                  <a:t>サンプリング</a:t>
                </a:r>
                <a:endParaRPr kumimoji="1" lang="en-US" altLang="ja-JP" sz="1800" b="1" dirty="0">
                  <a:solidFill>
                    <a:schemeClr val="bg1"/>
                  </a:solidFill>
                  <a:latin typeface="+mn-ea"/>
                  <a:ea typeface="+mn-ea"/>
                </a:endParaRPr>
              </a:p>
              <a:p>
                <a:pPr algn="ctr">
                  <a:spcBef>
                    <a:spcPts val="600"/>
                  </a:spcBef>
                  <a:buClr>
                    <a:srgbClr val="BFBFBF"/>
                  </a:buClr>
                </a:pPr>
                <a:r>
                  <a:rPr kumimoji="1" lang="ja-JP" altLang="en-US" sz="1800" b="1" dirty="0">
                    <a:solidFill>
                      <a:schemeClr val="bg1"/>
                    </a:solidFill>
                    <a:latin typeface="+mn-ea"/>
                    <a:ea typeface="+mn-ea"/>
                  </a:rPr>
                  <a:t>した</a:t>
                </a:r>
                <a14:m>
                  <m:oMath xmlns:m="http://schemas.openxmlformats.org/officeDocument/2006/math">
                    <m:r>
                      <a:rPr kumimoji="1" lang="ja-JP" altLang="en-US" sz="1800" b="1" i="1" smtClean="0">
                        <a:solidFill>
                          <a:schemeClr val="bg1"/>
                        </a:solidFill>
                        <a:latin typeface="Cambria Math" panose="02040503050406030204" pitchFamily="18" charset="0"/>
                        <a:ea typeface="+mn-ea"/>
                      </a:rPr>
                      <m:t>𝜽</m:t>
                    </m:r>
                  </m:oMath>
                </a14:m>
                <a:r>
                  <a:rPr kumimoji="1" lang="ja-JP" altLang="en-US" sz="1800" b="1" dirty="0">
                    <a:solidFill>
                      <a:schemeClr val="bg1"/>
                    </a:solidFill>
                    <a:latin typeface="+mn-ea"/>
                    <a:ea typeface="+mn-ea"/>
                  </a:rPr>
                  <a:t>をパラ</a:t>
                </a:r>
                <a:endParaRPr kumimoji="1" lang="en-US" altLang="ja-JP" sz="1800" b="1" dirty="0">
                  <a:solidFill>
                    <a:schemeClr val="bg1"/>
                  </a:solidFill>
                  <a:latin typeface="+mn-ea"/>
                  <a:ea typeface="+mn-ea"/>
                </a:endParaRPr>
              </a:p>
              <a:p>
                <a:pPr algn="ctr">
                  <a:spcBef>
                    <a:spcPts val="600"/>
                  </a:spcBef>
                  <a:buClr>
                    <a:srgbClr val="BFBFBF"/>
                  </a:buClr>
                </a:pPr>
                <a:r>
                  <a:rPr kumimoji="1" lang="ja-JP" altLang="en-US" sz="1800" b="1" dirty="0">
                    <a:solidFill>
                      <a:schemeClr val="bg1"/>
                    </a:solidFill>
                    <a:latin typeface="+mn-ea"/>
                    <a:ea typeface="+mn-ea"/>
                  </a:rPr>
                  <a:t>メータとし、</a:t>
                </a:r>
                <a:endParaRPr kumimoji="1" lang="en-US" altLang="ja-JP" sz="1800" b="1" dirty="0">
                  <a:solidFill>
                    <a:schemeClr val="bg1"/>
                  </a:solidFill>
                  <a:latin typeface="+mn-ea"/>
                  <a:ea typeface="+mn-ea"/>
                </a:endParaRPr>
              </a:p>
              <a:p>
                <a:pPr algn="ctr">
                  <a:spcBef>
                    <a:spcPts val="600"/>
                  </a:spcBef>
                  <a:buClr>
                    <a:srgbClr val="BFBFBF"/>
                  </a:buClr>
                </a:pPr>
                <a:r>
                  <a:rPr kumimoji="1" lang="ja-JP" altLang="en-US" sz="1800" b="1" dirty="0">
                    <a:solidFill>
                      <a:schemeClr val="bg1"/>
                    </a:solidFill>
                    <a:latin typeface="+mn-ea"/>
                    <a:ea typeface="+mn-ea"/>
                  </a:rPr>
                  <a:t>パラメータが</a:t>
                </a:r>
                <a:endParaRPr kumimoji="1" lang="en-US" altLang="ja-JP" sz="1800" b="1" dirty="0">
                  <a:solidFill>
                    <a:schemeClr val="bg1"/>
                  </a:solidFill>
                  <a:latin typeface="+mn-ea"/>
                  <a:ea typeface="+mn-ea"/>
                </a:endParaRPr>
              </a:p>
              <a:p>
                <a:pPr algn="ctr">
                  <a:spcBef>
                    <a:spcPts val="600"/>
                  </a:spcBef>
                  <a:buClr>
                    <a:srgbClr val="BFBFBF"/>
                  </a:buClr>
                </a:pPr>
                <a:r>
                  <a:rPr kumimoji="1" lang="ja-JP" altLang="en-US" sz="1800" b="1" dirty="0">
                    <a:solidFill>
                      <a:schemeClr val="bg1"/>
                    </a:solidFill>
                    <a:latin typeface="+mn-ea"/>
                    <a:ea typeface="+mn-ea"/>
                  </a:rPr>
                  <a:t>最大である</a:t>
                </a:r>
                <a:endParaRPr kumimoji="1" lang="en-US" altLang="ja-JP" sz="1800" b="1" dirty="0">
                  <a:solidFill>
                    <a:schemeClr val="bg1"/>
                  </a:solidFill>
                  <a:latin typeface="+mn-ea"/>
                  <a:ea typeface="+mn-ea"/>
                </a:endParaRPr>
              </a:p>
              <a:p>
                <a:pPr algn="ctr">
                  <a:spcBef>
                    <a:spcPts val="600"/>
                  </a:spcBef>
                  <a:buClr>
                    <a:srgbClr val="BFBFBF"/>
                  </a:buClr>
                </a:pPr>
                <a:r>
                  <a:rPr kumimoji="1" lang="ja-JP" altLang="en-US" sz="1800" b="1" dirty="0">
                    <a:solidFill>
                      <a:schemeClr val="bg1"/>
                    </a:solidFill>
                    <a:latin typeface="+mn-ea"/>
                    <a:ea typeface="+mn-ea"/>
                  </a:rPr>
                  <a:t>腕を選択する</a:t>
                </a:r>
                <a:endParaRPr kumimoji="1" lang="en-US" altLang="ja-JP" sz="1800" b="1" dirty="0">
                  <a:solidFill>
                    <a:schemeClr val="bg1"/>
                  </a:solidFill>
                  <a:latin typeface="+mn-ea"/>
                  <a:ea typeface="+mn-ea"/>
                </a:endParaRPr>
              </a:p>
            </p:txBody>
          </p:sp>
        </mc:Choice>
        <mc:Fallback xmlns="">
          <p:sp>
            <p:nvSpPr>
              <p:cNvPr id="19" name="吹き出し: 四角形 18">
                <a:extLst>
                  <a:ext uri="{FF2B5EF4-FFF2-40B4-BE49-F238E27FC236}">
                    <a16:creationId xmlns:a16="http://schemas.microsoft.com/office/drawing/2014/main" id="{C2EDABCC-6FC7-4BC4-9215-2FE74136FEEE}"/>
                  </a:ext>
                </a:extLst>
              </p:cNvPr>
              <p:cNvSpPr>
                <a:spLocks noRot="1" noChangeAspect="1" noMove="1" noResize="1" noEditPoints="1" noAdjustHandles="1" noChangeArrowheads="1" noChangeShapeType="1" noTextEdit="1"/>
              </p:cNvSpPr>
              <p:nvPr/>
            </p:nvSpPr>
            <p:spPr bwMode="auto">
              <a:xfrm>
                <a:off x="3863753" y="2936444"/>
                <a:ext cx="1710198" cy="3660908"/>
              </a:xfrm>
              <a:prstGeom prst="wedgeRectCallout">
                <a:avLst>
                  <a:gd name="adj1" fmla="val -61982"/>
                  <a:gd name="adj2" fmla="val -17077"/>
                </a:avLst>
              </a:prstGeom>
              <a:blipFill>
                <a:blip r:embed="rId11"/>
                <a:stretch>
                  <a:fillRect/>
                </a:stretch>
              </a:blipFill>
              <a:ln w="9525" cap="flat" cmpd="sng" algn="ctr">
                <a:noFill/>
                <a:prstDash val="solid"/>
                <a:round/>
                <a:headEnd type="none" w="med" len="med"/>
                <a:tailEnd type="triangle" w="med" len="med"/>
              </a:ln>
              <a:effectLst/>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0" name="吹き出し: 四角形 19">
                <a:extLst>
                  <a:ext uri="{FF2B5EF4-FFF2-40B4-BE49-F238E27FC236}">
                    <a16:creationId xmlns:a16="http://schemas.microsoft.com/office/drawing/2014/main" id="{B701EA72-F300-474C-965D-275FCACB504E}"/>
                  </a:ext>
                </a:extLst>
              </p:cNvPr>
              <p:cNvSpPr/>
              <p:nvPr/>
            </p:nvSpPr>
            <p:spPr bwMode="auto">
              <a:xfrm>
                <a:off x="9624393" y="2886387"/>
                <a:ext cx="2279576" cy="950463"/>
              </a:xfrm>
              <a:prstGeom prst="wedgeRectCallout">
                <a:avLst>
                  <a:gd name="adj1" fmla="val -62483"/>
                  <a:gd name="adj2" fmla="val 45457"/>
                </a:avLst>
              </a:prstGeom>
              <a:solidFill>
                <a:schemeClr val="accent1"/>
              </a:solidFill>
              <a:ln w="9525" cap="flat" cmpd="sng" algn="ctr">
                <a:no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14:m>
                  <m:oMath xmlns:m="http://schemas.openxmlformats.org/officeDocument/2006/math">
                    <m:sSub>
                      <m:sSubPr>
                        <m:ctrlPr>
                          <a:rPr kumimoji="1" lang="en-US" altLang="ja-JP" sz="1800" i="1" dirty="0" smtClean="0">
                            <a:solidFill>
                              <a:schemeClr val="bg1"/>
                            </a:solidFill>
                            <a:latin typeface="Cambria Math" panose="02040503050406030204" pitchFamily="18" charset="0"/>
                            <a:ea typeface="+mn-ea"/>
                          </a:rPr>
                        </m:ctrlPr>
                      </m:sSubPr>
                      <m:e>
                        <m:r>
                          <a:rPr kumimoji="1" lang="en-US" altLang="ja-JP" sz="1800" b="0" i="1" dirty="0" smtClean="0">
                            <a:solidFill>
                              <a:schemeClr val="bg1"/>
                            </a:solidFill>
                            <a:latin typeface="Cambria Math" panose="02040503050406030204" pitchFamily="18" charset="0"/>
                            <a:ea typeface="+mn-ea"/>
                          </a:rPr>
                          <m:t>𝑛</m:t>
                        </m:r>
                      </m:e>
                      <m:sub>
                        <m:r>
                          <a:rPr kumimoji="1" lang="en-US" altLang="ja-JP" sz="1800" b="0" i="1" dirty="0" smtClean="0">
                            <a:solidFill>
                              <a:schemeClr val="bg1"/>
                            </a:solidFill>
                            <a:latin typeface="Cambria Math" panose="02040503050406030204" pitchFamily="18" charset="0"/>
                            <a:ea typeface="+mn-ea"/>
                          </a:rPr>
                          <m:t>𝑖</m:t>
                        </m:r>
                      </m:sub>
                    </m:sSub>
                  </m:oMath>
                </a14:m>
                <a:r>
                  <a:rPr kumimoji="1" lang="ja-JP" altLang="en-US" sz="1800" b="1" dirty="0">
                    <a:solidFill>
                      <a:schemeClr val="bg1"/>
                    </a:solidFill>
                    <a:latin typeface="+mn-ea"/>
                    <a:ea typeface="+mn-ea"/>
                  </a:rPr>
                  <a:t>は腕を引いた回数</a:t>
                </a:r>
                <a:endParaRPr kumimoji="1" lang="en-US" altLang="ja-JP" sz="1800" b="1" dirty="0">
                  <a:solidFill>
                    <a:schemeClr val="bg1"/>
                  </a:solidFill>
                  <a:latin typeface="+mn-ea"/>
                  <a:ea typeface="+mn-ea"/>
                </a:endParaRPr>
              </a:p>
              <a:p>
                <a:pPr algn="ctr">
                  <a:spcBef>
                    <a:spcPts val="600"/>
                  </a:spcBef>
                  <a:buClr>
                    <a:srgbClr val="BFBFBF"/>
                  </a:buClr>
                </a:pPr>
                <a14:m>
                  <m:oMath xmlns:m="http://schemas.openxmlformats.org/officeDocument/2006/math">
                    <m:sSub>
                      <m:sSubPr>
                        <m:ctrlPr>
                          <a:rPr kumimoji="1" lang="en-US" altLang="ja-JP" sz="1800" b="0" i="1" dirty="0" smtClean="0">
                            <a:solidFill>
                              <a:schemeClr val="bg1"/>
                            </a:solidFill>
                            <a:latin typeface="Cambria Math" panose="02040503050406030204" pitchFamily="18" charset="0"/>
                            <a:ea typeface="+mn-ea"/>
                          </a:rPr>
                        </m:ctrlPr>
                      </m:sSubPr>
                      <m:e>
                        <m:r>
                          <a:rPr kumimoji="1" lang="en-US" altLang="ja-JP" sz="1800" b="0" i="1" dirty="0" smtClean="0">
                            <a:solidFill>
                              <a:schemeClr val="bg1"/>
                            </a:solidFill>
                            <a:latin typeface="Cambria Math" panose="02040503050406030204" pitchFamily="18" charset="0"/>
                            <a:ea typeface="+mn-ea"/>
                          </a:rPr>
                          <m:t>𝑚</m:t>
                        </m:r>
                      </m:e>
                      <m:sub>
                        <m:r>
                          <a:rPr kumimoji="1" lang="en-US" altLang="ja-JP" sz="1800" b="0" i="1" dirty="0" smtClean="0">
                            <a:solidFill>
                              <a:schemeClr val="bg1"/>
                            </a:solidFill>
                            <a:latin typeface="Cambria Math" panose="02040503050406030204" pitchFamily="18" charset="0"/>
                            <a:ea typeface="+mn-ea"/>
                          </a:rPr>
                          <m:t>𝑖</m:t>
                        </m:r>
                      </m:sub>
                    </m:sSub>
                  </m:oMath>
                </a14:m>
                <a:r>
                  <a:rPr kumimoji="1" lang="ja-JP" altLang="en-US" sz="1800" b="1" dirty="0">
                    <a:solidFill>
                      <a:schemeClr val="bg1"/>
                    </a:solidFill>
                    <a:latin typeface="+mn-ea"/>
                    <a:ea typeface="+mn-ea"/>
                  </a:rPr>
                  <a:t>は得た報酬の数</a:t>
                </a:r>
                <a:endParaRPr kumimoji="1" lang="en-US" altLang="ja-JP" sz="1800" b="1" dirty="0">
                  <a:solidFill>
                    <a:schemeClr val="bg1"/>
                  </a:solidFill>
                  <a:latin typeface="+mn-ea"/>
                  <a:ea typeface="+mn-ea"/>
                </a:endParaRPr>
              </a:p>
            </p:txBody>
          </p:sp>
        </mc:Choice>
        <mc:Fallback xmlns="">
          <p:sp>
            <p:nvSpPr>
              <p:cNvPr id="20" name="吹き出し: 四角形 19">
                <a:extLst>
                  <a:ext uri="{FF2B5EF4-FFF2-40B4-BE49-F238E27FC236}">
                    <a16:creationId xmlns:a16="http://schemas.microsoft.com/office/drawing/2014/main" id="{B701EA72-F300-474C-965D-275FCACB504E}"/>
                  </a:ext>
                </a:extLst>
              </p:cNvPr>
              <p:cNvSpPr>
                <a:spLocks noRot="1" noChangeAspect="1" noMove="1" noResize="1" noEditPoints="1" noAdjustHandles="1" noChangeArrowheads="1" noChangeShapeType="1" noTextEdit="1"/>
              </p:cNvSpPr>
              <p:nvPr/>
            </p:nvSpPr>
            <p:spPr bwMode="auto">
              <a:xfrm>
                <a:off x="9624393" y="2886387"/>
                <a:ext cx="2279576" cy="950463"/>
              </a:xfrm>
              <a:prstGeom prst="wedgeRectCallout">
                <a:avLst>
                  <a:gd name="adj1" fmla="val -62483"/>
                  <a:gd name="adj2" fmla="val 45457"/>
                </a:avLst>
              </a:prstGeom>
              <a:blipFill>
                <a:blip r:embed="rId12"/>
                <a:stretch>
                  <a:fillRect r="-950"/>
                </a:stretch>
              </a:blipFill>
              <a:ln w="9525" cap="flat" cmpd="sng" algn="ctr">
                <a:noFill/>
                <a:prstDash val="solid"/>
                <a:round/>
                <a:headEnd type="none" w="med" len="med"/>
                <a:tailEnd type="triangle" w="med" len="med"/>
              </a:ln>
              <a:effectLst/>
            </p:spPr>
            <p:txBody>
              <a:bodyPr/>
              <a:lstStyle/>
              <a:p>
                <a:r>
                  <a:rPr lang="ja-JP" altLang="en-US">
                    <a:noFill/>
                  </a:rPr>
                  <a:t> </a:t>
                </a:r>
              </a:p>
            </p:txBody>
          </p:sp>
        </mc:Fallback>
      </mc:AlternateContent>
    </p:spTree>
    <p:extLst>
      <p:ext uri="{BB962C8B-B14F-4D97-AF65-F5344CB8AC3E}">
        <p14:creationId xmlns:p14="http://schemas.microsoft.com/office/powerpoint/2010/main" val="5622709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4C307E0-84E3-4E3C-9B13-CEE590B762DE}"/>
              </a:ext>
            </a:extLst>
          </p:cNvPr>
          <p:cNvSpPr>
            <a:spLocks noGrp="1"/>
          </p:cNvSpPr>
          <p:nvPr>
            <p:ph type="title"/>
          </p:nvPr>
        </p:nvSpPr>
        <p:spPr/>
        <p:txBody>
          <a:bodyPr/>
          <a:lstStyle/>
          <a:p>
            <a:r>
              <a:rPr kumimoji="1" lang="ja-JP" altLang="en-US" dirty="0"/>
              <a:t>トンプソン抽出 結果</a:t>
            </a:r>
          </a:p>
        </p:txBody>
      </p:sp>
      <p:sp>
        <p:nvSpPr>
          <p:cNvPr id="3" name="コンテンツ プレースホルダー 2">
            <a:extLst>
              <a:ext uri="{FF2B5EF4-FFF2-40B4-BE49-F238E27FC236}">
                <a16:creationId xmlns:a16="http://schemas.microsoft.com/office/drawing/2014/main" id="{38DDB202-2F34-4624-8F16-93D5791A26C3}"/>
              </a:ext>
            </a:extLst>
          </p:cNvPr>
          <p:cNvSpPr>
            <a:spLocks noGrp="1"/>
          </p:cNvSpPr>
          <p:nvPr>
            <p:ph idx="1"/>
          </p:nvPr>
        </p:nvSpPr>
        <p:spPr/>
        <p:txBody>
          <a:bodyPr/>
          <a:lstStyle/>
          <a:p>
            <a:r>
              <a:rPr kumimoji="1" lang="ja-JP" altLang="en-US" dirty="0"/>
              <a:t>焼きなまし</a:t>
            </a:r>
            <a:r>
              <a:rPr kumimoji="1" lang="en-US" altLang="ja-JP" dirty="0"/>
              <a:t>ε-greedy</a:t>
            </a:r>
            <a:r>
              <a:rPr kumimoji="1" lang="ja-JP" altLang="en-US" dirty="0"/>
              <a:t>のようにハイパーパラメータをチューニングしなくても、同等の結果が出せる</a:t>
            </a:r>
          </a:p>
        </p:txBody>
      </p:sp>
      <p:sp>
        <p:nvSpPr>
          <p:cNvPr id="4" name="スライド番号プレースホルダー 3">
            <a:extLst>
              <a:ext uri="{FF2B5EF4-FFF2-40B4-BE49-F238E27FC236}">
                <a16:creationId xmlns:a16="http://schemas.microsoft.com/office/drawing/2014/main" id="{6B13B651-812D-4A09-8C69-7E574F10A3E9}"/>
              </a:ext>
            </a:extLst>
          </p:cNvPr>
          <p:cNvSpPr>
            <a:spLocks noGrp="1"/>
          </p:cNvSpPr>
          <p:nvPr>
            <p:ph type="sldNum" sz="quarter" idx="10"/>
          </p:nvPr>
        </p:nvSpPr>
        <p:spPr/>
        <p:txBody>
          <a:bodyPr/>
          <a:lstStyle/>
          <a:p>
            <a:fld id="{F7D9C81F-6F51-475F-ABDF-7FEE4B0A1340}" type="slidenum">
              <a:rPr lang="en-US" altLang="ja-JP" smtClean="0"/>
              <a:pPr/>
              <a:t>17</a:t>
            </a:fld>
            <a:endParaRPr lang="en-US" altLang="ja-JP" dirty="0"/>
          </a:p>
        </p:txBody>
      </p:sp>
      <p:pic>
        <p:nvPicPr>
          <p:cNvPr id="5" name="図 4">
            <a:extLst>
              <a:ext uri="{FF2B5EF4-FFF2-40B4-BE49-F238E27FC236}">
                <a16:creationId xmlns:a16="http://schemas.microsoft.com/office/drawing/2014/main" id="{DC39F3CA-3ADA-4D10-A5EB-1F2079E6C5A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531326" y="2204864"/>
            <a:ext cx="6287943" cy="4293813"/>
          </a:xfrm>
          <a:prstGeom prst="rect">
            <a:avLst/>
          </a:prstGeom>
        </p:spPr>
      </p:pic>
      <p:sp>
        <p:nvSpPr>
          <p:cNvPr id="6" name="テキスト ボックス 5">
            <a:extLst>
              <a:ext uri="{FF2B5EF4-FFF2-40B4-BE49-F238E27FC236}">
                <a16:creationId xmlns:a16="http://schemas.microsoft.com/office/drawing/2014/main" id="{8B378E1C-CE83-481E-8077-4DDE4CA9DAE5}"/>
              </a:ext>
            </a:extLst>
          </p:cNvPr>
          <p:cNvSpPr txBox="1"/>
          <p:nvPr/>
        </p:nvSpPr>
        <p:spPr>
          <a:xfrm>
            <a:off x="8854997" y="2204864"/>
            <a:ext cx="3048972" cy="461665"/>
          </a:xfrm>
          <a:prstGeom prst="rect">
            <a:avLst/>
          </a:prstGeom>
          <a:noFill/>
        </p:spPr>
        <p:txBody>
          <a:bodyPr wrap="square" rtlCol="0">
            <a:spAutoFit/>
          </a:bodyPr>
          <a:lstStyle/>
          <a:p>
            <a:pPr algn="l"/>
            <a:r>
              <a:rPr kumimoji="1" lang="en-US" altLang="ja-JP" sz="1200" dirty="0">
                <a:latin typeface="+mn-ea"/>
                <a:ea typeface="+mn-ea"/>
              </a:rPr>
              <a:t>T=1000</a:t>
            </a:r>
          </a:p>
          <a:p>
            <a:pPr algn="l"/>
            <a:r>
              <a:rPr kumimoji="1" lang="en-US" altLang="ja-JP" sz="1200" dirty="0">
                <a:latin typeface="+mn-ea"/>
                <a:ea typeface="+mn-ea"/>
              </a:rPr>
              <a:t>N=1000</a:t>
            </a:r>
            <a:endParaRPr kumimoji="1" lang="ja-JP" altLang="en-US" sz="1200" dirty="0">
              <a:latin typeface="+mn-ea"/>
              <a:ea typeface="+mn-ea"/>
            </a:endParaRPr>
          </a:p>
        </p:txBody>
      </p:sp>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D6A9F507-E185-4265-B2B4-E5A6F8B71F3B}"/>
                  </a:ext>
                </a:extLst>
              </p:cNvPr>
              <p:cNvSpPr txBox="1"/>
              <p:nvPr/>
            </p:nvSpPr>
            <p:spPr>
              <a:xfrm>
                <a:off x="8854997" y="2693238"/>
                <a:ext cx="1129435" cy="523220"/>
              </a:xfrm>
              <a:prstGeom prst="rect">
                <a:avLst/>
              </a:prstGeom>
              <a:noFill/>
            </p:spPr>
            <p:txBody>
              <a:bodyPr wrap="square" rtlCol="0">
                <a:spAutoFit/>
              </a:bodyPr>
              <a:lstStyle/>
              <a:p>
                <a:pPr algn="l"/>
                <a:r>
                  <a:rPr kumimoji="1" lang="ja-JP" altLang="en-US" dirty="0">
                    <a:ea typeface="+mn-ea"/>
                  </a:rPr>
                  <a:t> </a:t>
                </a:r>
                <a14:m>
                  <m:oMath xmlns:m="http://schemas.openxmlformats.org/officeDocument/2006/math">
                    <m:r>
                      <a:rPr kumimoji="1" lang="ja-JP" altLang="en-US" i="1" smtClean="0">
                        <a:latin typeface="Cambria Math" panose="02040503050406030204" pitchFamily="18" charset="0"/>
                        <a:ea typeface="+mn-ea"/>
                      </a:rPr>
                      <m:t>𝛼</m:t>
                    </m:r>
                    <m:r>
                      <a:rPr kumimoji="1" lang="en-US" altLang="ja-JP" b="0" i="1" smtClean="0">
                        <a:latin typeface="Cambria Math" panose="02040503050406030204" pitchFamily="18" charset="0"/>
                        <a:ea typeface="+mn-ea"/>
                      </a:rPr>
                      <m:t>=1</m:t>
                    </m:r>
                  </m:oMath>
                </a14:m>
                <a:endParaRPr kumimoji="1" lang="en-US" altLang="ja-JP" dirty="0">
                  <a:latin typeface="+mn-ea"/>
                  <a:ea typeface="+mn-ea"/>
                </a:endParaRPr>
              </a:p>
              <a:p>
                <a:pPr algn="l"/>
                <a:r>
                  <a:rPr kumimoji="1" lang="en-US" altLang="ja-JP" dirty="0">
                    <a:latin typeface="+mn-ea"/>
                    <a:ea typeface="+mn-ea"/>
                  </a:rPr>
                  <a:t> </a:t>
                </a:r>
                <a14:m>
                  <m:oMath xmlns:m="http://schemas.openxmlformats.org/officeDocument/2006/math">
                    <m:r>
                      <a:rPr kumimoji="1" lang="ja-JP" altLang="en-US" i="1" smtClean="0">
                        <a:latin typeface="Cambria Math" panose="02040503050406030204" pitchFamily="18" charset="0"/>
                        <a:ea typeface="+mn-ea"/>
                      </a:rPr>
                      <m:t>𝛽</m:t>
                    </m:r>
                    <m:r>
                      <a:rPr kumimoji="1" lang="en-US" altLang="ja-JP" b="0" i="1" smtClean="0">
                        <a:latin typeface="Cambria Math" panose="02040503050406030204" pitchFamily="18" charset="0"/>
                        <a:ea typeface="+mn-ea"/>
                      </a:rPr>
                      <m:t>=1</m:t>
                    </m:r>
                  </m:oMath>
                </a14:m>
                <a:endParaRPr kumimoji="1" lang="ja-JP" altLang="en-US" dirty="0">
                  <a:latin typeface="+mn-ea"/>
                  <a:ea typeface="+mn-ea"/>
                </a:endParaRPr>
              </a:p>
            </p:txBody>
          </p:sp>
        </mc:Choice>
        <mc:Fallback xmlns="">
          <p:sp>
            <p:nvSpPr>
              <p:cNvPr id="7" name="テキスト ボックス 6">
                <a:extLst>
                  <a:ext uri="{FF2B5EF4-FFF2-40B4-BE49-F238E27FC236}">
                    <a16:creationId xmlns:a16="http://schemas.microsoft.com/office/drawing/2014/main" id="{D6A9F507-E185-4265-B2B4-E5A6F8B71F3B}"/>
                  </a:ext>
                </a:extLst>
              </p:cNvPr>
              <p:cNvSpPr txBox="1">
                <a:spLocks noRot="1" noChangeAspect="1" noMove="1" noResize="1" noEditPoints="1" noAdjustHandles="1" noChangeArrowheads="1" noChangeShapeType="1" noTextEdit="1"/>
              </p:cNvSpPr>
              <p:nvPr/>
            </p:nvSpPr>
            <p:spPr>
              <a:xfrm>
                <a:off x="8854997" y="2693238"/>
                <a:ext cx="1129435" cy="523220"/>
              </a:xfrm>
              <a:prstGeom prst="rect">
                <a:avLst/>
              </a:prstGeom>
              <a:blipFill>
                <a:blip r:embed="rId3"/>
                <a:stretch>
                  <a:fillRect b="-2326"/>
                </a:stretch>
              </a:blipFill>
            </p:spPr>
            <p:txBody>
              <a:bodyPr/>
              <a:lstStyle/>
              <a:p>
                <a:r>
                  <a:rPr lang="ja-JP" altLang="en-US">
                    <a:noFill/>
                  </a:rPr>
                  <a:t> </a:t>
                </a:r>
              </a:p>
            </p:txBody>
          </p:sp>
        </mc:Fallback>
      </mc:AlternateContent>
      <p:sp>
        <p:nvSpPr>
          <p:cNvPr id="8" name="吹き出し: 四角形 7">
            <a:extLst>
              <a:ext uri="{FF2B5EF4-FFF2-40B4-BE49-F238E27FC236}">
                <a16:creationId xmlns:a16="http://schemas.microsoft.com/office/drawing/2014/main" id="{393D5E99-1A65-4327-8473-E2944538F046}"/>
              </a:ext>
            </a:extLst>
          </p:cNvPr>
          <p:cNvSpPr/>
          <p:nvPr/>
        </p:nvSpPr>
        <p:spPr bwMode="auto">
          <a:xfrm>
            <a:off x="368077" y="2666529"/>
            <a:ext cx="2127522" cy="2088232"/>
          </a:xfrm>
          <a:prstGeom prst="wedgeRectCallout">
            <a:avLst>
              <a:gd name="adj1" fmla="val 118305"/>
              <a:gd name="adj2" fmla="val -9695"/>
            </a:avLst>
          </a:prstGeom>
          <a:solidFill>
            <a:schemeClr val="bg2"/>
          </a:solidFill>
          <a:ln w="9525" cap="flat" cmpd="sng" algn="ctr">
            <a:no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ja-JP" altLang="en-US" sz="1600" b="1" dirty="0">
                <a:solidFill>
                  <a:schemeClr val="bg1"/>
                </a:solidFill>
                <a:latin typeface="+mn-ea"/>
                <a:ea typeface="+mn-ea"/>
              </a:rPr>
              <a:t>正解率の推移は</a:t>
            </a:r>
            <a:endParaRPr kumimoji="1" lang="en-US" altLang="ja-JP" sz="1600" b="1" dirty="0">
              <a:solidFill>
                <a:schemeClr val="bg1"/>
              </a:solidFill>
              <a:latin typeface="+mn-ea"/>
              <a:ea typeface="+mn-ea"/>
            </a:endParaRPr>
          </a:p>
          <a:p>
            <a:pPr algn="ctr">
              <a:spcBef>
                <a:spcPts val="600"/>
              </a:spcBef>
              <a:buClr>
                <a:srgbClr val="BFBFBF"/>
              </a:buClr>
            </a:pPr>
            <a:r>
              <a:rPr kumimoji="1" lang="ja-JP" altLang="en-US" sz="1600" b="1" dirty="0">
                <a:solidFill>
                  <a:schemeClr val="bg1"/>
                </a:solidFill>
                <a:latin typeface="+mn-ea"/>
                <a:ea typeface="+mn-ea"/>
              </a:rPr>
              <a:t>焼きなまし</a:t>
            </a:r>
            <a:r>
              <a:rPr kumimoji="1" lang="en-US" altLang="ja-JP" sz="1600" b="1" dirty="0">
                <a:solidFill>
                  <a:schemeClr val="bg1"/>
                </a:solidFill>
                <a:latin typeface="+mn-ea"/>
                <a:ea typeface="+mn-ea"/>
              </a:rPr>
              <a:t>ε-greedy</a:t>
            </a:r>
          </a:p>
          <a:p>
            <a:pPr algn="ctr">
              <a:spcBef>
                <a:spcPts val="600"/>
              </a:spcBef>
              <a:buClr>
                <a:srgbClr val="BFBFBF"/>
              </a:buClr>
            </a:pPr>
            <a:r>
              <a:rPr kumimoji="1" lang="ja-JP" altLang="en-US" sz="1600" b="1" dirty="0">
                <a:solidFill>
                  <a:schemeClr val="bg1"/>
                </a:solidFill>
                <a:latin typeface="+mn-ea"/>
                <a:ea typeface="+mn-ea"/>
              </a:rPr>
              <a:t>とほぼ同等</a:t>
            </a:r>
            <a:endParaRPr kumimoji="1" lang="en-US" altLang="ja-JP" sz="1600" b="1" dirty="0">
              <a:solidFill>
                <a:schemeClr val="bg1"/>
              </a:solidFill>
              <a:latin typeface="+mn-ea"/>
              <a:ea typeface="+mn-ea"/>
            </a:endParaRPr>
          </a:p>
          <a:p>
            <a:pPr algn="ctr">
              <a:spcBef>
                <a:spcPts val="600"/>
              </a:spcBef>
              <a:buClr>
                <a:srgbClr val="BFBFBF"/>
              </a:buClr>
            </a:pPr>
            <a:r>
              <a:rPr kumimoji="1" lang="en-US" altLang="ja-JP" sz="1600" b="1" dirty="0">
                <a:solidFill>
                  <a:schemeClr val="bg1"/>
                </a:solidFill>
                <a:latin typeface="+mn-ea"/>
                <a:ea typeface="+mn-ea"/>
              </a:rPr>
              <a:t>t=1000</a:t>
            </a:r>
            <a:r>
              <a:rPr kumimoji="1" lang="ja-JP" altLang="en-US" sz="1600" b="1" dirty="0">
                <a:solidFill>
                  <a:schemeClr val="bg1"/>
                </a:solidFill>
                <a:latin typeface="+mn-ea"/>
                <a:ea typeface="+mn-ea"/>
              </a:rPr>
              <a:t>時点での</a:t>
            </a:r>
            <a:endParaRPr kumimoji="1" lang="en-US" altLang="ja-JP" sz="1600" b="1" dirty="0">
              <a:solidFill>
                <a:schemeClr val="bg1"/>
              </a:solidFill>
              <a:latin typeface="+mn-ea"/>
              <a:ea typeface="+mn-ea"/>
            </a:endParaRPr>
          </a:p>
          <a:p>
            <a:pPr algn="ctr">
              <a:spcBef>
                <a:spcPts val="600"/>
              </a:spcBef>
              <a:buClr>
                <a:srgbClr val="BFBFBF"/>
              </a:buClr>
            </a:pPr>
            <a:r>
              <a:rPr kumimoji="1" lang="ja-JP" altLang="en-US" sz="1600" b="1" dirty="0">
                <a:solidFill>
                  <a:schemeClr val="bg1"/>
                </a:solidFill>
                <a:latin typeface="+mn-ea"/>
                <a:ea typeface="+mn-ea"/>
              </a:rPr>
              <a:t>正解率も</a:t>
            </a:r>
            <a:endParaRPr kumimoji="1" lang="en-US" altLang="ja-JP" sz="1600" b="1" dirty="0">
              <a:solidFill>
                <a:schemeClr val="bg1"/>
              </a:solidFill>
              <a:latin typeface="+mn-ea"/>
              <a:ea typeface="+mn-ea"/>
            </a:endParaRPr>
          </a:p>
          <a:p>
            <a:pPr algn="ctr">
              <a:spcBef>
                <a:spcPts val="600"/>
              </a:spcBef>
              <a:buClr>
                <a:srgbClr val="BFBFBF"/>
              </a:buClr>
            </a:pPr>
            <a:r>
              <a:rPr kumimoji="1" lang="ja-JP" altLang="en-US" sz="1600" b="1" dirty="0">
                <a:solidFill>
                  <a:schemeClr val="bg1"/>
                </a:solidFill>
                <a:latin typeface="+mn-ea"/>
                <a:ea typeface="+mn-ea"/>
              </a:rPr>
              <a:t>勝っている</a:t>
            </a:r>
          </a:p>
        </p:txBody>
      </p:sp>
      <p:sp>
        <p:nvSpPr>
          <p:cNvPr id="9" name="吹き出し: 四角形 8">
            <a:extLst>
              <a:ext uri="{FF2B5EF4-FFF2-40B4-BE49-F238E27FC236}">
                <a16:creationId xmlns:a16="http://schemas.microsoft.com/office/drawing/2014/main" id="{A2EE88D1-C0FA-4234-A331-BBC801B8EC59}"/>
              </a:ext>
            </a:extLst>
          </p:cNvPr>
          <p:cNvSpPr/>
          <p:nvPr/>
        </p:nvSpPr>
        <p:spPr bwMode="auto">
          <a:xfrm>
            <a:off x="8940562" y="3401731"/>
            <a:ext cx="2556038" cy="2088232"/>
          </a:xfrm>
          <a:prstGeom prst="wedgeRectCallout">
            <a:avLst>
              <a:gd name="adj1" fmla="val -25677"/>
              <a:gd name="adj2" fmla="val -60599"/>
            </a:avLst>
          </a:prstGeom>
          <a:solidFill>
            <a:schemeClr val="bg2"/>
          </a:solidFill>
          <a:ln w="9525" cap="flat" cmpd="sng" algn="ctr">
            <a:no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ja-JP" altLang="en-US" sz="1600" b="1" dirty="0">
                <a:solidFill>
                  <a:schemeClr val="bg1"/>
                </a:solidFill>
                <a:latin typeface="+mn-ea"/>
                <a:ea typeface="+mn-ea"/>
              </a:rPr>
              <a:t>事前分布のパラメータも</a:t>
            </a:r>
            <a:endParaRPr kumimoji="1" lang="en-US" altLang="ja-JP" sz="1600" b="1" dirty="0">
              <a:solidFill>
                <a:schemeClr val="bg1"/>
              </a:solidFill>
              <a:latin typeface="+mn-ea"/>
              <a:ea typeface="+mn-ea"/>
            </a:endParaRPr>
          </a:p>
          <a:p>
            <a:pPr algn="ctr">
              <a:spcBef>
                <a:spcPts val="600"/>
              </a:spcBef>
              <a:buClr>
                <a:srgbClr val="BFBFBF"/>
              </a:buClr>
            </a:pPr>
            <a:r>
              <a:rPr kumimoji="1" lang="ja-JP" altLang="en-US" sz="1600" b="1" dirty="0">
                <a:solidFill>
                  <a:schemeClr val="bg1"/>
                </a:solidFill>
                <a:latin typeface="+mn-ea"/>
                <a:ea typeface="+mn-ea"/>
              </a:rPr>
              <a:t>一様分布になるように</a:t>
            </a:r>
            <a:endParaRPr kumimoji="1" lang="en-US" altLang="ja-JP" sz="1600" b="1" dirty="0">
              <a:solidFill>
                <a:schemeClr val="bg1"/>
              </a:solidFill>
              <a:latin typeface="+mn-ea"/>
              <a:ea typeface="+mn-ea"/>
            </a:endParaRPr>
          </a:p>
          <a:p>
            <a:pPr algn="ctr">
              <a:spcBef>
                <a:spcPts val="600"/>
              </a:spcBef>
              <a:buClr>
                <a:srgbClr val="BFBFBF"/>
              </a:buClr>
            </a:pPr>
            <a:r>
              <a:rPr kumimoji="1" lang="ja-JP" altLang="en-US" sz="1600" b="1" dirty="0">
                <a:solidFill>
                  <a:schemeClr val="bg1"/>
                </a:solidFill>
                <a:latin typeface="+mn-ea"/>
                <a:ea typeface="+mn-ea"/>
              </a:rPr>
              <a:t>設定したため、</a:t>
            </a:r>
            <a:endParaRPr kumimoji="1" lang="en-US" altLang="ja-JP" sz="1600" b="1" dirty="0">
              <a:solidFill>
                <a:schemeClr val="bg1"/>
              </a:solidFill>
              <a:latin typeface="+mn-ea"/>
              <a:ea typeface="+mn-ea"/>
            </a:endParaRPr>
          </a:p>
          <a:p>
            <a:pPr algn="ctr">
              <a:spcBef>
                <a:spcPts val="600"/>
              </a:spcBef>
              <a:buClr>
                <a:srgbClr val="BFBFBF"/>
              </a:buClr>
            </a:pPr>
            <a:r>
              <a:rPr kumimoji="1" lang="ja-JP" altLang="en-US" sz="1600" b="1" dirty="0">
                <a:solidFill>
                  <a:schemeClr val="bg1"/>
                </a:solidFill>
                <a:latin typeface="+mn-ea"/>
                <a:ea typeface="+mn-ea"/>
              </a:rPr>
              <a:t>特にチューニングを</a:t>
            </a:r>
            <a:endParaRPr kumimoji="1" lang="en-US" altLang="ja-JP" sz="1600" b="1" dirty="0">
              <a:solidFill>
                <a:schemeClr val="bg1"/>
              </a:solidFill>
              <a:latin typeface="+mn-ea"/>
              <a:ea typeface="+mn-ea"/>
            </a:endParaRPr>
          </a:p>
          <a:p>
            <a:pPr algn="ctr">
              <a:spcBef>
                <a:spcPts val="600"/>
              </a:spcBef>
              <a:buClr>
                <a:srgbClr val="BFBFBF"/>
              </a:buClr>
            </a:pPr>
            <a:r>
              <a:rPr kumimoji="1" lang="ja-JP" altLang="en-US" sz="1600" b="1" dirty="0">
                <a:solidFill>
                  <a:schemeClr val="bg1"/>
                </a:solidFill>
                <a:latin typeface="+mn-ea"/>
                <a:ea typeface="+mn-ea"/>
              </a:rPr>
              <a:t>行っていない</a:t>
            </a:r>
            <a:endParaRPr kumimoji="1" lang="en-US" altLang="ja-JP" sz="1600" b="1" dirty="0">
              <a:solidFill>
                <a:schemeClr val="bg1"/>
              </a:solidFill>
              <a:latin typeface="+mn-ea"/>
              <a:ea typeface="+mn-ea"/>
            </a:endParaRPr>
          </a:p>
        </p:txBody>
      </p:sp>
    </p:spTree>
    <p:extLst>
      <p:ext uri="{BB962C8B-B14F-4D97-AF65-F5344CB8AC3E}">
        <p14:creationId xmlns:p14="http://schemas.microsoft.com/office/powerpoint/2010/main" val="26901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519FF18-FD7A-451A-9D43-E52C0C911ABD}"/>
              </a:ext>
            </a:extLst>
          </p:cNvPr>
          <p:cNvSpPr>
            <a:spLocks noGrp="1"/>
          </p:cNvSpPr>
          <p:nvPr>
            <p:ph type="title"/>
          </p:nvPr>
        </p:nvSpPr>
        <p:spPr/>
        <p:txBody>
          <a:bodyPr/>
          <a:lstStyle/>
          <a:p>
            <a:r>
              <a:rPr kumimoji="1" lang="en-US" altLang="ja-JP" dirty="0"/>
              <a:t>UCB</a:t>
            </a:r>
            <a:r>
              <a:rPr kumimoji="1" lang="ja-JP" altLang="en-US" dirty="0"/>
              <a:t>方策</a:t>
            </a:r>
          </a:p>
        </p:txBody>
      </p:sp>
      <p:sp>
        <p:nvSpPr>
          <p:cNvPr id="3" name="コンテンツ プレースホルダー 2">
            <a:extLst>
              <a:ext uri="{FF2B5EF4-FFF2-40B4-BE49-F238E27FC236}">
                <a16:creationId xmlns:a16="http://schemas.microsoft.com/office/drawing/2014/main" id="{F7BDF7D8-439D-4009-8813-78A9F284AAA1}"/>
              </a:ext>
            </a:extLst>
          </p:cNvPr>
          <p:cNvSpPr>
            <a:spLocks noGrp="1"/>
          </p:cNvSpPr>
          <p:nvPr>
            <p:ph idx="1"/>
          </p:nvPr>
        </p:nvSpPr>
        <p:spPr/>
        <p:txBody>
          <a:bodyPr/>
          <a:lstStyle/>
          <a:p>
            <a:r>
              <a:rPr kumimoji="1" lang="ja-JP" altLang="en-US" dirty="0"/>
              <a:t>「現時点での最適腕より他の腕は良いかもしれない」という</a:t>
            </a:r>
            <a:endParaRPr kumimoji="1" lang="en-US" altLang="ja-JP" dirty="0"/>
          </a:p>
          <a:p>
            <a:r>
              <a:rPr kumimoji="1" lang="ja-JP" altLang="en-US" dirty="0"/>
              <a:t>不確かさを考慮に入れたのが、</a:t>
            </a:r>
            <a:r>
              <a:rPr kumimoji="1" lang="en-US" altLang="ja-JP" dirty="0"/>
              <a:t>UCB</a:t>
            </a:r>
            <a:r>
              <a:rPr kumimoji="1" lang="ja-JP" altLang="en-US" dirty="0"/>
              <a:t>方策</a:t>
            </a:r>
          </a:p>
        </p:txBody>
      </p:sp>
      <p:sp>
        <p:nvSpPr>
          <p:cNvPr id="4" name="スライド番号プレースホルダー 3">
            <a:extLst>
              <a:ext uri="{FF2B5EF4-FFF2-40B4-BE49-F238E27FC236}">
                <a16:creationId xmlns:a16="http://schemas.microsoft.com/office/drawing/2014/main" id="{F9949B1B-E25D-485D-B48E-D186A1E0427B}"/>
              </a:ext>
            </a:extLst>
          </p:cNvPr>
          <p:cNvSpPr>
            <a:spLocks noGrp="1"/>
          </p:cNvSpPr>
          <p:nvPr>
            <p:ph type="sldNum" sz="quarter" idx="10"/>
          </p:nvPr>
        </p:nvSpPr>
        <p:spPr/>
        <p:txBody>
          <a:bodyPr/>
          <a:lstStyle/>
          <a:p>
            <a:fld id="{F7D9C81F-6F51-475F-ABDF-7FEE4B0A1340}" type="slidenum">
              <a:rPr lang="en-US" altLang="ja-JP" smtClean="0"/>
              <a:pPr/>
              <a:t>18</a:t>
            </a:fld>
            <a:endParaRPr lang="en-US" altLang="ja-JP" dirty="0"/>
          </a:p>
        </p:txBody>
      </p:sp>
      <p:sp>
        <p:nvSpPr>
          <p:cNvPr id="5" name="正方形/長方形 4">
            <a:extLst>
              <a:ext uri="{FF2B5EF4-FFF2-40B4-BE49-F238E27FC236}">
                <a16:creationId xmlns:a16="http://schemas.microsoft.com/office/drawing/2014/main" id="{BE1CE02C-59C7-4729-B67D-32B12012FA3E}"/>
              </a:ext>
            </a:extLst>
          </p:cNvPr>
          <p:cNvSpPr/>
          <p:nvPr/>
        </p:nvSpPr>
        <p:spPr bwMode="auto">
          <a:xfrm>
            <a:off x="911424" y="2271228"/>
            <a:ext cx="4666125" cy="548795"/>
          </a:xfrm>
          <a:prstGeom prst="rect">
            <a:avLst/>
          </a:prstGeom>
          <a:solidFill>
            <a:schemeClr val="bg2"/>
          </a:solidFill>
          <a:ln w="9525" cap="flat" cmpd="sng" algn="ctr">
            <a:no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ja-JP" altLang="en-US" sz="2400" b="1" dirty="0">
                <a:solidFill>
                  <a:schemeClr val="bg1"/>
                </a:solidFill>
                <a:latin typeface="+mn-ea"/>
                <a:ea typeface="+mn-ea"/>
              </a:rPr>
              <a:t>イメージ</a:t>
            </a:r>
          </a:p>
        </p:txBody>
      </p:sp>
      <p:sp>
        <p:nvSpPr>
          <p:cNvPr id="6" name="正方形/長方形 5">
            <a:extLst>
              <a:ext uri="{FF2B5EF4-FFF2-40B4-BE49-F238E27FC236}">
                <a16:creationId xmlns:a16="http://schemas.microsoft.com/office/drawing/2014/main" id="{C82E9874-D597-49C1-A7F3-B15732118439}"/>
              </a:ext>
            </a:extLst>
          </p:cNvPr>
          <p:cNvSpPr/>
          <p:nvPr/>
        </p:nvSpPr>
        <p:spPr bwMode="auto">
          <a:xfrm>
            <a:off x="6614451" y="2271228"/>
            <a:ext cx="4666125" cy="548795"/>
          </a:xfrm>
          <a:prstGeom prst="rect">
            <a:avLst/>
          </a:prstGeom>
          <a:solidFill>
            <a:schemeClr val="bg2"/>
          </a:solidFill>
          <a:ln w="9525" cap="flat" cmpd="sng" algn="ctr">
            <a:no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ja-JP" altLang="en-US" sz="2400" b="1" dirty="0">
                <a:solidFill>
                  <a:schemeClr val="bg1"/>
                </a:solidFill>
                <a:latin typeface="+mn-ea"/>
                <a:ea typeface="+mn-ea"/>
              </a:rPr>
              <a:t>アルゴリズム</a:t>
            </a:r>
          </a:p>
        </p:txBody>
      </p:sp>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9DA6DBB6-7483-46FC-9134-D5A66F494FC1}"/>
                  </a:ext>
                </a:extLst>
              </p:cNvPr>
              <p:cNvSpPr txBox="1"/>
              <p:nvPr/>
            </p:nvSpPr>
            <p:spPr>
              <a:xfrm>
                <a:off x="6618051" y="3068960"/>
                <a:ext cx="4658926" cy="2637645"/>
              </a:xfrm>
              <a:prstGeom prst="rect">
                <a:avLst/>
              </a:prstGeom>
              <a:noFill/>
            </p:spPr>
            <p:txBody>
              <a:bodyPr wrap="square" rtlCol="0">
                <a:spAutoFit/>
              </a:bodyPr>
              <a:lstStyle/>
              <a:p>
                <a:pPr marL="342900" indent="-342900">
                  <a:buFont typeface="+mj-lt"/>
                  <a:buAutoNum type="arabicPeriod"/>
                </a:pPr>
                <a:r>
                  <a:rPr kumimoji="1" lang="en-US" altLang="ja-JP" sz="1800" dirty="0">
                    <a:latin typeface="+mn-ea"/>
                    <a:ea typeface="+mn-ea"/>
                  </a:rPr>
                  <a:t> </a:t>
                </a:r>
                <a14:m>
                  <m:oMath xmlns:m="http://schemas.openxmlformats.org/officeDocument/2006/math">
                    <m:r>
                      <a:rPr kumimoji="1" lang="en-US" altLang="ja-JP" sz="1800" b="0" i="1" dirty="0" smtClean="0">
                        <a:latin typeface="Cambria Math" panose="02040503050406030204" pitchFamily="18" charset="0"/>
                        <a:ea typeface="+mn-ea"/>
                      </a:rPr>
                      <m:t>𝑡</m:t>
                    </m:r>
                    <m:r>
                      <a:rPr kumimoji="1" lang="en-US" altLang="ja-JP" sz="1800" b="0" i="1" dirty="0" smtClean="0">
                        <a:latin typeface="Cambria Math" panose="02040503050406030204" pitchFamily="18" charset="0"/>
                        <a:ea typeface="Cambria Math" panose="02040503050406030204" pitchFamily="18" charset="0"/>
                      </a:rPr>
                      <m:t>←1</m:t>
                    </m:r>
                  </m:oMath>
                </a14:m>
                <a:endParaRPr kumimoji="1" lang="en-US" altLang="ja-JP" sz="1800" dirty="0">
                  <a:latin typeface="+mn-ea"/>
                  <a:ea typeface="+mn-ea"/>
                </a:endParaRPr>
              </a:p>
              <a:p>
                <a:pPr marL="342900" indent="-342900">
                  <a:buFont typeface="+mj-lt"/>
                  <a:buAutoNum type="arabicPeriod"/>
                </a:pPr>
                <a:r>
                  <a:rPr kumimoji="1" lang="ja-JP" altLang="en-US" sz="1800" dirty="0">
                    <a:latin typeface="+mn-ea"/>
                    <a:ea typeface="+mn-ea"/>
                  </a:rPr>
                  <a:t>各</a:t>
                </a:r>
                <a14:m>
                  <m:oMath xmlns:m="http://schemas.openxmlformats.org/officeDocument/2006/math">
                    <m:r>
                      <a:rPr kumimoji="1" lang="en-US" altLang="ja-JP" sz="1800" b="0" i="1" smtClean="0">
                        <a:latin typeface="Cambria Math" panose="02040503050406030204" pitchFamily="18" charset="0"/>
                        <a:ea typeface="+mn-ea"/>
                      </a:rPr>
                      <m:t>𝑖</m:t>
                    </m:r>
                  </m:oMath>
                </a14:m>
                <a:r>
                  <a:rPr kumimoji="1" lang="ja-JP" altLang="en-US" sz="1800" dirty="0">
                    <a:latin typeface="+mn-ea"/>
                    <a:ea typeface="+mn-ea"/>
                  </a:rPr>
                  <a:t>について</a:t>
                </a:r>
                <a14:m>
                  <m:oMath xmlns:m="http://schemas.openxmlformats.org/officeDocument/2006/math">
                    <m:sSub>
                      <m:sSubPr>
                        <m:ctrlPr>
                          <a:rPr kumimoji="1" lang="en-US" altLang="ja-JP" sz="1800" i="1" dirty="0" smtClean="0">
                            <a:latin typeface="Cambria Math" panose="02040503050406030204" pitchFamily="18" charset="0"/>
                            <a:ea typeface="+mn-ea"/>
                          </a:rPr>
                        </m:ctrlPr>
                      </m:sSubPr>
                      <m:e>
                        <m:r>
                          <a:rPr kumimoji="1" lang="en-US" altLang="ja-JP" sz="1800" b="0" i="1" dirty="0" smtClean="0">
                            <a:latin typeface="Cambria Math" panose="02040503050406030204" pitchFamily="18" charset="0"/>
                            <a:ea typeface="+mn-ea"/>
                          </a:rPr>
                          <m:t>𝑛</m:t>
                        </m:r>
                      </m:e>
                      <m:sub>
                        <m:r>
                          <a:rPr kumimoji="1" lang="en-US" altLang="ja-JP" sz="1800" b="0" i="1" dirty="0" smtClean="0">
                            <a:latin typeface="Cambria Math" panose="02040503050406030204" pitchFamily="18" charset="0"/>
                            <a:ea typeface="+mn-ea"/>
                          </a:rPr>
                          <m:t>𝑖</m:t>
                        </m:r>
                      </m:sub>
                    </m:sSub>
                    <m:r>
                      <a:rPr kumimoji="1" lang="en-US" altLang="ja-JP" sz="1800" b="0" i="1" dirty="0" smtClean="0">
                        <a:latin typeface="Cambria Math" panose="02040503050406030204" pitchFamily="18" charset="0"/>
                        <a:ea typeface="Cambria Math" panose="02040503050406030204" pitchFamily="18" charset="0"/>
                      </a:rPr>
                      <m:t>←0</m:t>
                    </m:r>
                  </m:oMath>
                </a14:m>
                <a:endParaRPr kumimoji="1" lang="en-US" altLang="ja-JP" sz="1800" dirty="0">
                  <a:latin typeface="+mn-ea"/>
                  <a:ea typeface="+mn-ea"/>
                </a:endParaRPr>
              </a:p>
              <a:p>
                <a:pPr marL="342900" indent="-342900" algn="l">
                  <a:buFont typeface="+mj-lt"/>
                  <a:buAutoNum type="arabicPeriod"/>
                </a:pPr>
                <a:r>
                  <a:rPr kumimoji="1" lang="ja-JP" altLang="en-US" sz="1800" dirty="0">
                    <a:latin typeface="+mn-ea"/>
                    <a:ea typeface="+mn-ea"/>
                  </a:rPr>
                  <a:t>全ての腕を</a:t>
                </a:r>
                <a:r>
                  <a:rPr kumimoji="1" lang="en-US" altLang="ja-JP" sz="1800" dirty="0">
                    <a:latin typeface="+mn-ea"/>
                    <a:ea typeface="+mn-ea"/>
                  </a:rPr>
                  <a:t>1</a:t>
                </a:r>
                <a:r>
                  <a:rPr kumimoji="1" lang="ja-JP" altLang="en-US" sz="1800" dirty="0">
                    <a:latin typeface="+mn-ea"/>
                    <a:ea typeface="+mn-ea"/>
                  </a:rPr>
                  <a:t>回ずつ引く</a:t>
                </a:r>
                <a:endParaRPr kumimoji="1" lang="en-US" altLang="ja-JP" sz="1800" dirty="0">
                  <a:latin typeface="+mn-ea"/>
                  <a:ea typeface="+mn-ea"/>
                </a:endParaRPr>
              </a:p>
              <a:p>
                <a:pPr marL="342900" indent="-342900" algn="l">
                  <a:buFont typeface="+mj-lt"/>
                  <a:buAutoNum type="arabicPeriod"/>
                </a:pPr>
                <a:r>
                  <a:rPr kumimoji="1" lang="ja-JP" altLang="en-US" sz="1800" dirty="0">
                    <a:latin typeface="+mn-ea"/>
                    <a:ea typeface="+mn-ea"/>
                  </a:rPr>
                  <a:t>各腕の</a:t>
                </a:r>
                <a:r>
                  <a:rPr kumimoji="1" lang="en-US" altLang="ja-JP" sz="1800" dirty="0">
                    <a:latin typeface="+mn-ea"/>
                    <a:ea typeface="+mn-ea"/>
                  </a:rPr>
                  <a:t>UCB</a:t>
                </a:r>
                <a:r>
                  <a:rPr kumimoji="1" lang="ja-JP" altLang="en-US" sz="1800" dirty="0">
                    <a:latin typeface="+mn-ea"/>
                    <a:ea typeface="+mn-ea"/>
                  </a:rPr>
                  <a:t>スコア</a:t>
                </a:r>
                <a14:m>
                  <m:oMath xmlns:m="http://schemas.openxmlformats.org/officeDocument/2006/math">
                    <m:sSub>
                      <m:sSubPr>
                        <m:ctrlPr>
                          <a:rPr kumimoji="1" lang="en-US" altLang="ja-JP" sz="1800" i="1" smtClean="0">
                            <a:latin typeface="Cambria Math" panose="02040503050406030204" pitchFamily="18" charset="0"/>
                            <a:ea typeface="+mn-ea"/>
                          </a:rPr>
                        </m:ctrlPr>
                      </m:sSubPr>
                      <m:e>
                        <m:acc>
                          <m:accPr>
                            <m:chr m:val="̃"/>
                            <m:ctrlPr>
                              <a:rPr kumimoji="1" lang="en-US" altLang="ja-JP" sz="1800" i="1" smtClean="0">
                                <a:latin typeface="Cambria Math" panose="02040503050406030204" pitchFamily="18" charset="0"/>
                                <a:ea typeface="+mn-ea"/>
                              </a:rPr>
                            </m:ctrlPr>
                          </m:accPr>
                          <m:e>
                            <m:r>
                              <a:rPr kumimoji="1" lang="ja-JP" altLang="en-US" sz="1800" i="1" smtClean="0">
                                <a:latin typeface="Cambria Math" panose="02040503050406030204" pitchFamily="18" charset="0"/>
                                <a:ea typeface="+mn-ea"/>
                              </a:rPr>
                              <m:t>𝜃</m:t>
                            </m:r>
                          </m:e>
                        </m:acc>
                      </m:e>
                      <m:sub>
                        <m:r>
                          <a:rPr kumimoji="1" lang="en-US" altLang="ja-JP" sz="1800" b="0" i="1" smtClean="0">
                            <a:latin typeface="Cambria Math" panose="02040503050406030204" pitchFamily="18" charset="0"/>
                            <a:ea typeface="+mn-ea"/>
                          </a:rPr>
                          <m:t>𝑖</m:t>
                        </m:r>
                      </m:sub>
                    </m:sSub>
                    <m:d>
                      <m:dPr>
                        <m:ctrlPr>
                          <a:rPr kumimoji="1" lang="en-US" altLang="ja-JP" sz="1800" b="0" i="1" smtClean="0">
                            <a:latin typeface="Cambria Math" panose="02040503050406030204" pitchFamily="18" charset="0"/>
                            <a:ea typeface="+mn-ea"/>
                          </a:rPr>
                        </m:ctrlPr>
                      </m:dPr>
                      <m:e>
                        <m:r>
                          <a:rPr kumimoji="1" lang="en-US" altLang="ja-JP" sz="1800" b="0" i="1" smtClean="0">
                            <a:latin typeface="Cambria Math" panose="02040503050406030204" pitchFamily="18" charset="0"/>
                            <a:ea typeface="+mn-ea"/>
                          </a:rPr>
                          <m:t>𝑡</m:t>
                        </m:r>
                      </m:e>
                    </m:d>
                    <m:r>
                      <a:rPr kumimoji="1" lang="en-US" altLang="ja-JP" sz="1800" b="0" i="1" smtClean="0">
                        <a:latin typeface="Cambria Math" panose="02040503050406030204" pitchFamily="18" charset="0"/>
                        <a:ea typeface="+mn-ea"/>
                      </a:rPr>
                      <m:t>=</m:t>
                    </m:r>
                    <m:sSub>
                      <m:sSubPr>
                        <m:ctrlPr>
                          <a:rPr kumimoji="1" lang="en-US" altLang="ja-JP" sz="1800" b="0" i="1" smtClean="0">
                            <a:latin typeface="Cambria Math" panose="02040503050406030204" pitchFamily="18" charset="0"/>
                            <a:ea typeface="+mn-ea"/>
                          </a:rPr>
                        </m:ctrlPr>
                      </m:sSubPr>
                      <m:e>
                        <m:acc>
                          <m:accPr>
                            <m:chr m:val="̂"/>
                            <m:ctrlPr>
                              <a:rPr kumimoji="1" lang="en-US" altLang="ja-JP" sz="1800" b="0" i="1" smtClean="0">
                                <a:latin typeface="Cambria Math" panose="02040503050406030204" pitchFamily="18" charset="0"/>
                                <a:ea typeface="+mn-ea"/>
                              </a:rPr>
                            </m:ctrlPr>
                          </m:accPr>
                          <m:e>
                            <m:r>
                              <a:rPr kumimoji="1" lang="ja-JP" altLang="en-US" sz="1800" b="0" i="1" smtClean="0">
                                <a:latin typeface="Cambria Math" panose="02040503050406030204" pitchFamily="18" charset="0"/>
                                <a:ea typeface="+mn-ea"/>
                              </a:rPr>
                              <m:t>𝜃</m:t>
                            </m:r>
                          </m:e>
                        </m:acc>
                      </m:e>
                      <m:sub>
                        <m:r>
                          <a:rPr kumimoji="1" lang="en-US" altLang="ja-JP" sz="1800" b="0" i="1" smtClean="0">
                            <a:latin typeface="Cambria Math" panose="02040503050406030204" pitchFamily="18" charset="0"/>
                            <a:ea typeface="+mn-ea"/>
                          </a:rPr>
                          <m:t>𝑖</m:t>
                        </m:r>
                      </m:sub>
                    </m:sSub>
                    <m:d>
                      <m:dPr>
                        <m:ctrlPr>
                          <a:rPr kumimoji="1" lang="en-US" altLang="ja-JP" sz="1800" b="0" i="1" smtClean="0">
                            <a:latin typeface="Cambria Math" panose="02040503050406030204" pitchFamily="18" charset="0"/>
                            <a:ea typeface="+mn-ea"/>
                          </a:rPr>
                        </m:ctrlPr>
                      </m:dPr>
                      <m:e>
                        <m:r>
                          <a:rPr kumimoji="1" lang="en-US" altLang="ja-JP" sz="1800" b="0" i="1" smtClean="0">
                            <a:latin typeface="Cambria Math" panose="02040503050406030204" pitchFamily="18" charset="0"/>
                            <a:ea typeface="+mn-ea"/>
                          </a:rPr>
                          <m:t>𝑡</m:t>
                        </m:r>
                      </m:e>
                    </m:d>
                    <m:r>
                      <a:rPr kumimoji="1" lang="en-US" altLang="ja-JP" sz="1800" b="0" i="1" smtClean="0">
                        <a:latin typeface="Cambria Math" panose="02040503050406030204" pitchFamily="18" charset="0"/>
                        <a:ea typeface="+mn-ea"/>
                      </a:rPr>
                      <m:t>+</m:t>
                    </m:r>
                    <m:rad>
                      <m:radPr>
                        <m:degHide m:val="on"/>
                        <m:ctrlPr>
                          <a:rPr kumimoji="1" lang="en-US" altLang="ja-JP" sz="1800" b="0" i="1" smtClean="0">
                            <a:latin typeface="Cambria Math" panose="02040503050406030204" pitchFamily="18" charset="0"/>
                            <a:ea typeface="+mn-ea"/>
                          </a:rPr>
                        </m:ctrlPr>
                      </m:radPr>
                      <m:deg/>
                      <m:e>
                        <m:f>
                          <m:fPr>
                            <m:ctrlPr>
                              <a:rPr kumimoji="1" lang="en-US" altLang="ja-JP" sz="1800" b="0" i="1" smtClean="0">
                                <a:latin typeface="Cambria Math" panose="02040503050406030204" pitchFamily="18" charset="0"/>
                                <a:ea typeface="+mn-ea"/>
                              </a:rPr>
                            </m:ctrlPr>
                          </m:fPr>
                          <m:num>
                            <m:func>
                              <m:funcPr>
                                <m:ctrlPr>
                                  <a:rPr kumimoji="1" lang="en-US" altLang="ja-JP" sz="1800" b="0" i="1" smtClean="0">
                                    <a:latin typeface="Cambria Math" panose="02040503050406030204" pitchFamily="18" charset="0"/>
                                    <a:ea typeface="+mn-ea"/>
                                  </a:rPr>
                                </m:ctrlPr>
                              </m:funcPr>
                              <m:fName>
                                <m:r>
                                  <m:rPr>
                                    <m:sty m:val="p"/>
                                  </m:rPr>
                                  <a:rPr kumimoji="1" lang="en-US" altLang="ja-JP" sz="1800" b="0" i="0" smtClean="0">
                                    <a:latin typeface="Cambria Math" panose="02040503050406030204" pitchFamily="18" charset="0"/>
                                    <a:ea typeface="+mn-ea"/>
                                  </a:rPr>
                                  <m:t>log</m:t>
                                </m:r>
                              </m:fName>
                              <m:e>
                                <m:r>
                                  <a:rPr kumimoji="1" lang="en-US" altLang="ja-JP" sz="1800" b="0" i="1" smtClean="0">
                                    <a:latin typeface="Cambria Math" panose="02040503050406030204" pitchFamily="18" charset="0"/>
                                    <a:ea typeface="+mn-ea"/>
                                  </a:rPr>
                                  <m:t>𝑡</m:t>
                                </m:r>
                              </m:e>
                            </m:func>
                          </m:num>
                          <m:den>
                            <m:r>
                              <a:rPr kumimoji="1" lang="en-US" altLang="ja-JP" sz="1800" b="0" i="1" smtClean="0">
                                <a:latin typeface="Cambria Math" panose="02040503050406030204" pitchFamily="18" charset="0"/>
                                <a:ea typeface="+mn-ea"/>
                              </a:rPr>
                              <m:t>2</m:t>
                            </m:r>
                            <m:sSub>
                              <m:sSubPr>
                                <m:ctrlPr>
                                  <a:rPr kumimoji="1" lang="en-US" altLang="ja-JP" sz="1800" b="0" i="1" smtClean="0">
                                    <a:latin typeface="Cambria Math" panose="02040503050406030204" pitchFamily="18" charset="0"/>
                                    <a:ea typeface="+mn-ea"/>
                                  </a:rPr>
                                </m:ctrlPr>
                              </m:sSubPr>
                              <m:e>
                                <m:r>
                                  <a:rPr kumimoji="1" lang="en-US" altLang="ja-JP" sz="1800" b="0" i="1" smtClean="0">
                                    <a:latin typeface="Cambria Math" panose="02040503050406030204" pitchFamily="18" charset="0"/>
                                    <a:ea typeface="+mn-ea"/>
                                  </a:rPr>
                                  <m:t>𝑛</m:t>
                                </m:r>
                              </m:e>
                              <m:sub>
                                <m:r>
                                  <a:rPr kumimoji="1" lang="en-US" altLang="ja-JP" sz="1800" b="0" i="1" smtClean="0">
                                    <a:latin typeface="Cambria Math" panose="02040503050406030204" pitchFamily="18" charset="0"/>
                                    <a:ea typeface="+mn-ea"/>
                                  </a:rPr>
                                  <m:t>𝑖</m:t>
                                </m:r>
                              </m:sub>
                            </m:sSub>
                            <m:r>
                              <a:rPr kumimoji="1" lang="en-US" altLang="ja-JP" sz="1800" b="0" i="1" smtClean="0">
                                <a:latin typeface="Cambria Math" panose="02040503050406030204" pitchFamily="18" charset="0"/>
                                <a:ea typeface="+mn-ea"/>
                              </a:rPr>
                              <m:t>(</m:t>
                            </m:r>
                            <m:r>
                              <a:rPr kumimoji="1" lang="en-US" altLang="ja-JP" sz="1800" b="0" i="1" smtClean="0">
                                <a:latin typeface="Cambria Math" panose="02040503050406030204" pitchFamily="18" charset="0"/>
                                <a:ea typeface="+mn-ea"/>
                              </a:rPr>
                              <m:t>𝑡</m:t>
                            </m:r>
                            <m:r>
                              <a:rPr kumimoji="1" lang="en-US" altLang="ja-JP" sz="1800" b="0" i="1" smtClean="0">
                                <a:latin typeface="Cambria Math" panose="02040503050406030204" pitchFamily="18" charset="0"/>
                                <a:ea typeface="+mn-ea"/>
                              </a:rPr>
                              <m:t>)</m:t>
                            </m:r>
                          </m:den>
                        </m:f>
                      </m:e>
                    </m:rad>
                  </m:oMath>
                </a14:m>
                <a:r>
                  <a:rPr kumimoji="1" lang="ja-JP" altLang="en-US" sz="1800" dirty="0">
                    <a:latin typeface="+mn-ea"/>
                    <a:ea typeface="+mn-ea"/>
                  </a:rPr>
                  <a:t>を計算</a:t>
                </a:r>
                <a:endParaRPr kumimoji="1" lang="en-US" altLang="ja-JP" sz="1800" dirty="0">
                  <a:latin typeface="+mn-ea"/>
                  <a:ea typeface="+mn-ea"/>
                </a:endParaRPr>
              </a:p>
              <a:p>
                <a:pPr marL="342900" lvl="0" indent="-342900">
                  <a:buFont typeface="+mj-lt"/>
                  <a:buAutoNum type="arabicPeriod"/>
                </a:pPr>
                <a:r>
                  <a:rPr kumimoji="1" lang="en-US" altLang="ja-JP" sz="1800" dirty="0">
                    <a:solidFill>
                      <a:srgbClr val="333333"/>
                    </a:solidFill>
                    <a:latin typeface="メイリオ"/>
                    <a:ea typeface="メイリオ"/>
                  </a:rPr>
                  <a:t> </a:t>
                </a:r>
                <a14:m>
                  <m:oMath xmlns:m="http://schemas.openxmlformats.org/officeDocument/2006/math">
                    <m:r>
                      <a:rPr kumimoji="1" lang="en-US" altLang="ja-JP" sz="1800" i="1">
                        <a:solidFill>
                          <a:srgbClr val="333333"/>
                        </a:solidFill>
                        <a:latin typeface="Cambria Math" panose="02040503050406030204" pitchFamily="18" charset="0"/>
                        <a:ea typeface="+mn-ea"/>
                      </a:rPr>
                      <m:t>𝑖</m:t>
                    </m:r>
                    <m:r>
                      <a:rPr kumimoji="1" lang="en-US" altLang="ja-JP" sz="1800" i="1">
                        <a:solidFill>
                          <a:srgbClr val="333333"/>
                        </a:solidFill>
                        <a:latin typeface="Cambria Math" panose="02040503050406030204" pitchFamily="18" charset="0"/>
                        <a:ea typeface="Cambria Math" panose="02040503050406030204" pitchFamily="18" charset="0"/>
                      </a:rPr>
                      <m:t>←</m:t>
                    </m:r>
                    <m:sSub>
                      <m:sSubPr>
                        <m:ctrlPr>
                          <a:rPr kumimoji="1" lang="en-US" altLang="ja-JP" sz="1800" i="1">
                            <a:solidFill>
                              <a:srgbClr val="333333"/>
                            </a:solidFill>
                            <a:latin typeface="Cambria Math" panose="02040503050406030204" pitchFamily="18" charset="0"/>
                            <a:ea typeface="Cambria Math" panose="02040503050406030204" pitchFamily="18" charset="0"/>
                          </a:rPr>
                        </m:ctrlPr>
                      </m:sSubPr>
                      <m:e>
                        <m:r>
                          <m:rPr>
                            <m:nor/>
                          </m:rPr>
                          <a:rPr kumimoji="1" lang="en-US" altLang="ja-JP" sz="1800">
                            <a:solidFill>
                              <a:srgbClr val="333333"/>
                            </a:solidFill>
                            <a:latin typeface="Cambria Math" panose="02040503050406030204" pitchFamily="18" charset="0"/>
                            <a:ea typeface="Cambria Math" panose="02040503050406030204" pitchFamily="18" charset="0"/>
                          </a:rPr>
                          <m:t>argmax</m:t>
                        </m:r>
                      </m:e>
                      <m:sub>
                        <m:r>
                          <a:rPr kumimoji="1" lang="en-US" altLang="ja-JP" sz="1800" i="1">
                            <a:solidFill>
                              <a:srgbClr val="333333"/>
                            </a:solidFill>
                            <a:latin typeface="Cambria Math" panose="02040503050406030204" pitchFamily="18" charset="0"/>
                            <a:ea typeface="Cambria Math" panose="02040503050406030204" pitchFamily="18" charset="0"/>
                          </a:rPr>
                          <m:t>𝑖</m:t>
                        </m:r>
                        <m:r>
                          <a:rPr kumimoji="1" lang="en-US" altLang="ja-JP" sz="1800" i="1">
                            <a:solidFill>
                              <a:srgbClr val="333333"/>
                            </a:solidFill>
                            <a:latin typeface="Cambria Math" panose="02040503050406030204" pitchFamily="18" charset="0"/>
                            <a:ea typeface="Cambria Math" panose="02040503050406030204" pitchFamily="18" charset="0"/>
                          </a:rPr>
                          <m:t>∈{1,2,…,</m:t>
                        </m:r>
                        <m:r>
                          <a:rPr kumimoji="1" lang="en-US" altLang="ja-JP" sz="1800" i="1">
                            <a:solidFill>
                              <a:srgbClr val="333333"/>
                            </a:solidFill>
                            <a:latin typeface="Cambria Math" panose="02040503050406030204" pitchFamily="18" charset="0"/>
                            <a:ea typeface="Cambria Math" panose="02040503050406030204" pitchFamily="18" charset="0"/>
                          </a:rPr>
                          <m:t>𝐾</m:t>
                        </m:r>
                        <m:r>
                          <a:rPr kumimoji="1" lang="en-US" altLang="ja-JP" sz="1800" i="1">
                            <a:solidFill>
                              <a:srgbClr val="333333"/>
                            </a:solidFill>
                            <a:latin typeface="Cambria Math" panose="02040503050406030204" pitchFamily="18" charset="0"/>
                            <a:ea typeface="Cambria Math" panose="02040503050406030204" pitchFamily="18" charset="0"/>
                          </a:rPr>
                          <m:t>}</m:t>
                        </m:r>
                      </m:sub>
                    </m:sSub>
                    <m:sSub>
                      <m:sSubPr>
                        <m:ctrlPr>
                          <a:rPr kumimoji="1" lang="en-US" altLang="ja-JP" sz="1800" i="1">
                            <a:solidFill>
                              <a:srgbClr val="333333"/>
                            </a:solidFill>
                            <a:latin typeface="Cambria Math" panose="02040503050406030204" pitchFamily="18" charset="0"/>
                          </a:rPr>
                        </m:ctrlPr>
                      </m:sSubPr>
                      <m:e>
                        <m:acc>
                          <m:accPr>
                            <m:chr m:val="̃"/>
                            <m:ctrlPr>
                              <a:rPr kumimoji="1" lang="en-US" altLang="ja-JP" sz="1800" i="1">
                                <a:solidFill>
                                  <a:srgbClr val="333333"/>
                                </a:solidFill>
                                <a:latin typeface="Cambria Math" panose="02040503050406030204" pitchFamily="18" charset="0"/>
                              </a:rPr>
                            </m:ctrlPr>
                          </m:accPr>
                          <m:e>
                            <m:r>
                              <a:rPr kumimoji="1" lang="ja-JP" altLang="en-US" sz="1800" i="1">
                                <a:solidFill>
                                  <a:srgbClr val="333333"/>
                                </a:solidFill>
                                <a:latin typeface="Cambria Math" panose="02040503050406030204" pitchFamily="18" charset="0"/>
                              </a:rPr>
                              <m:t>𝜃</m:t>
                            </m:r>
                          </m:e>
                        </m:acc>
                      </m:e>
                      <m:sub>
                        <m:r>
                          <a:rPr kumimoji="1" lang="en-US" altLang="ja-JP" sz="1800" i="1">
                            <a:solidFill>
                              <a:srgbClr val="333333"/>
                            </a:solidFill>
                            <a:latin typeface="Cambria Math" panose="02040503050406030204" pitchFamily="18" charset="0"/>
                          </a:rPr>
                          <m:t>𝑖</m:t>
                        </m:r>
                      </m:sub>
                    </m:sSub>
                  </m:oMath>
                </a14:m>
                <a:endParaRPr kumimoji="1" lang="en-US" altLang="ja-JP" sz="1800" dirty="0">
                  <a:solidFill>
                    <a:srgbClr val="333333"/>
                  </a:solidFill>
                  <a:latin typeface="メイリオ"/>
                  <a:ea typeface="メイリオ"/>
                </a:endParaRPr>
              </a:p>
              <a:p>
                <a:pPr marL="342900" lvl="0" indent="-342900">
                  <a:buFont typeface="+mj-lt"/>
                  <a:buAutoNum type="arabicPeriod"/>
                </a:pPr>
                <a:r>
                  <a:rPr kumimoji="1" lang="ja-JP" altLang="en-US" sz="1800" dirty="0">
                    <a:solidFill>
                      <a:srgbClr val="333333"/>
                    </a:solidFill>
                    <a:latin typeface="メイリオ"/>
                    <a:ea typeface="メイリオ"/>
                  </a:rPr>
                  <a:t>腕</a:t>
                </a:r>
                <a14:m>
                  <m:oMath xmlns:m="http://schemas.openxmlformats.org/officeDocument/2006/math">
                    <m:r>
                      <a:rPr kumimoji="1" lang="en-US" altLang="ja-JP" sz="1800" i="1">
                        <a:solidFill>
                          <a:srgbClr val="333333"/>
                        </a:solidFill>
                        <a:latin typeface="Cambria Math" panose="02040503050406030204" pitchFamily="18" charset="0"/>
                        <a:ea typeface="+mn-ea"/>
                      </a:rPr>
                      <m:t>𝑖</m:t>
                    </m:r>
                  </m:oMath>
                </a14:m>
                <a:r>
                  <a:rPr kumimoji="1" lang="ja-JP" altLang="en-US" sz="1800" dirty="0">
                    <a:solidFill>
                      <a:srgbClr val="333333"/>
                    </a:solidFill>
                    <a:latin typeface="メイリオ"/>
                    <a:ea typeface="メイリオ"/>
                  </a:rPr>
                  <a:t>を引いて報酬</a:t>
                </a:r>
                <a14:m>
                  <m:oMath xmlns:m="http://schemas.openxmlformats.org/officeDocument/2006/math">
                    <m:sSub>
                      <m:sSubPr>
                        <m:ctrlPr>
                          <a:rPr kumimoji="1" lang="en-US" altLang="ja-JP" sz="1800" i="1">
                            <a:solidFill>
                              <a:srgbClr val="333333"/>
                            </a:solidFill>
                            <a:latin typeface="Cambria Math" panose="02040503050406030204" pitchFamily="18" charset="0"/>
                            <a:ea typeface="+mn-ea"/>
                          </a:rPr>
                        </m:ctrlPr>
                      </m:sSubPr>
                      <m:e>
                        <m:r>
                          <a:rPr kumimoji="1" lang="en-US" altLang="ja-JP" sz="1800" i="1">
                            <a:solidFill>
                              <a:srgbClr val="333333"/>
                            </a:solidFill>
                            <a:latin typeface="Cambria Math" panose="02040503050406030204" pitchFamily="18" charset="0"/>
                            <a:ea typeface="+mn-ea"/>
                          </a:rPr>
                          <m:t>𝑋</m:t>
                        </m:r>
                      </m:e>
                      <m:sub>
                        <m:r>
                          <a:rPr kumimoji="1" lang="en-US" altLang="ja-JP" sz="1800" i="1">
                            <a:solidFill>
                              <a:srgbClr val="333333"/>
                            </a:solidFill>
                            <a:latin typeface="Cambria Math" panose="02040503050406030204" pitchFamily="18" charset="0"/>
                            <a:ea typeface="+mn-ea"/>
                          </a:rPr>
                          <m:t>𝑖</m:t>
                        </m:r>
                      </m:sub>
                    </m:sSub>
                    <m:d>
                      <m:dPr>
                        <m:ctrlPr>
                          <a:rPr kumimoji="1" lang="en-US" altLang="ja-JP" sz="1800" i="1">
                            <a:solidFill>
                              <a:srgbClr val="333333"/>
                            </a:solidFill>
                            <a:latin typeface="Cambria Math" panose="02040503050406030204" pitchFamily="18" charset="0"/>
                            <a:ea typeface="+mn-ea"/>
                          </a:rPr>
                        </m:ctrlPr>
                      </m:dPr>
                      <m:e>
                        <m:r>
                          <a:rPr kumimoji="1" lang="en-US" altLang="ja-JP" sz="1800" i="1">
                            <a:solidFill>
                              <a:srgbClr val="333333"/>
                            </a:solidFill>
                            <a:latin typeface="Cambria Math" panose="02040503050406030204" pitchFamily="18" charset="0"/>
                            <a:ea typeface="+mn-ea"/>
                          </a:rPr>
                          <m:t>𝑡</m:t>
                        </m:r>
                      </m:e>
                    </m:d>
                    <m:r>
                      <a:rPr kumimoji="1" lang="en-US" altLang="ja-JP" sz="1800" i="1">
                        <a:solidFill>
                          <a:srgbClr val="333333"/>
                        </a:solidFill>
                        <a:latin typeface="Cambria Math" panose="02040503050406030204" pitchFamily="18" charset="0"/>
                        <a:ea typeface="Cambria Math" panose="02040503050406030204" pitchFamily="18" charset="0"/>
                      </a:rPr>
                      <m:t>∈{0,1}</m:t>
                    </m:r>
                  </m:oMath>
                </a14:m>
                <a:r>
                  <a:rPr kumimoji="1" lang="ja-JP" altLang="en-US" sz="1800" dirty="0">
                    <a:solidFill>
                      <a:srgbClr val="333333"/>
                    </a:solidFill>
                    <a:latin typeface="メイリオ"/>
                    <a:ea typeface="メイリオ"/>
                  </a:rPr>
                  <a:t>を観測</a:t>
                </a:r>
                <a:endParaRPr kumimoji="1" lang="en-US" altLang="ja-JP" sz="1800" dirty="0">
                  <a:solidFill>
                    <a:srgbClr val="333333"/>
                  </a:solidFill>
                  <a:latin typeface="メイリオ"/>
                  <a:ea typeface="メイリオ"/>
                </a:endParaRPr>
              </a:p>
              <a:p>
                <a:pPr marL="342900" indent="-342900">
                  <a:buFont typeface="+mj-lt"/>
                  <a:buAutoNum type="arabicPeriod"/>
                </a:pPr>
                <a:r>
                  <a:rPr kumimoji="1" lang="en-US" altLang="ja-JP" sz="1800" dirty="0">
                    <a:latin typeface="+mn-ea"/>
                    <a:ea typeface="+mn-ea"/>
                  </a:rPr>
                  <a:t> </a:t>
                </a:r>
                <a14:m>
                  <m:oMath xmlns:m="http://schemas.openxmlformats.org/officeDocument/2006/math">
                    <m:r>
                      <a:rPr kumimoji="1" lang="en-US" altLang="ja-JP" sz="1800" b="0" i="1" dirty="0" smtClean="0">
                        <a:latin typeface="Cambria Math" panose="02040503050406030204" pitchFamily="18" charset="0"/>
                        <a:ea typeface="+mn-ea"/>
                      </a:rPr>
                      <m:t>𝑡</m:t>
                    </m:r>
                    <m:r>
                      <a:rPr kumimoji="1" lang="en-US" altLang="ja-JP" sz="1800" b="0" i="1" dirty="0" smtClean="0">
                        <a:latin typeface="Cambria Math" panose="02040503050406030204" pitchFamily="18" charset="0"/>
                        <a:ea typeface="Cambria Math" panose="02040503050406030204" pitchFamily="18" charset="0"/>
                      </a:rPr>
                      <m:t>←</m:t>
                    </m:r>
                    <m:r>
                      <a:rPr kumimoji="1" lang="en-US" altLang="ja-JP" sz="1800" b="0" i="1" dirty="0" smtClean="0">
                        <a:latin typeface="Cambria Math" panose="02040503050406030204" pitchFamily="18" charset="0"/>
                        <a:ea typeface="Cambria Math" panose="02040503050406030204" pitchFamily="18" charset="0"/>
                      </a:rPr>
                      <m:t>𝑡</m:t>
                    </m:r>
                    <m:r>
                      <a:rPr kumimoji="1" lang="en-US" altLang="ja-JP" sz="1800" b="0" i="1" dirty="0" smtClean="0">
                        <a:latin typeface="Cambria Math" panose="02040503050406030204" pitchFamily="18" charset="0"/>
                        <a:ea typeface="Cambria Math" panose="02040503050406030204" pitchFamily="18" charset="0"/>
                      </a:rPr>
                      <m:t>+1</m:t>
                    </m:r>
                  </m:oMath>
                </a14:m>
                <a:r>
                  <a:rPr kumimoji="1" lang="ja-JP" altLang="en-US" sz="1800" dirty="0">
                    <a:latin typeface="+mn-ea"/>
                    <a:ea typeface="+mn-ea"/>
                  </a:rPr>
                  <a:t>として</a:t>
                </a:r>
                <a:r>
                  <a:rPr kumimoji="1" lang="en-US" altLang="ja-JP" sz="1800" dirty="0">
                    <a:latin typeface="+mn-ea"/>
                    <a:ea typeface="+mn-ea"/>
                  </a:rPr>
                  <a:t>3</a:t>
                </a:r>
                <a:r>
                  <a:rPr kumimoji="1" lang="ja-JP" altLang="en-US" sz="1800" dirty="0">
                    <a:latin typeface="+mn-ea"/>
                    <a:ea typeface="+mn-ea"/>
                  </a:rPr>
                  <a:t>へ戻る</a:t>
                </a:r>
              </a:p>
            </p:txBody>
          </p:sp>
        </mc:Choice>
        <mc:Fallback xmlns="">
          <p:sp>
            <p:nvSpPr>
              <p:cNvPr id="7" name="テキスト ボックス 6">
                <a:extLst>
                  <a:ext uri="{FF2B5EF4-FFF2-40B4-BE49-F238E27FC236}">
                    <a16:creationId xmlns:a16="http://schemas.microsoft.com/office/drawing/2014/main" id="{9DA6DBB6-7483-46FC-9134-D5A66F494FC1}"/>
                  </a:ext>
                </a:extLst>
              </p:cNvPr>
              <p:cNvSpPr txBox="1">
                <a:spLocks noRot="1" noChangeAspect="1" noMove="1" noResize="1" noEditPoints="1" noAdjustHandles="1" noChangeArrowheads="1" noChangeShapeType="1" noTextEdit="1"/>
              </p:cNvSpPr>
              <p:nvPr/>
            </p:nvSpPr>
            <p:spPr>
              <a:xfrm>
                <a:off x="6618051" y="3068960"/>
                <a:ext cx="4658926" cy="2637645"/>
              </a:xfrm>
              <a:prstGeom prst="rect">
                <a:avLst/>
              </a:prstGeom>
              <a:blipFill>
                <a:blip r:embed="rId2"/>
                <a:stretch>
                  <a:fillRect l="-1832" t="-3233" b="-5081"/>
                </a:stretch>
              </a:blipFill>
            </p:spPr>
            <p:txBody>
              <a:bodyPr/>
              <a:lstStyle/>
              <a:p>
                <a:r>
                  <a:rPr lang="ja-JP" altLang="en-US">
                    <a:noFill/>
                  </a:rPr>
                  <a:t> </a:t>
                </a:r>
              </a:p>
            </p:txBody>
          </p:sp>
        </mc:Fallback>
      </mc:AlternateContent>
      <p:grpSp>
        <p:nvGrpSpPr>
          <p:cNvPr id="32" name="グループ化 31">
            <a:extLst>
              <a:ext uri="{FF2B5EF4-FFF2-40B4-BE49-F238E27FC236}">
                <a16:creationId xmlns:a16="http://schemas.microsoft.com/office/drawing/2014/main" id="{81BD0BBA-F7A2-4530-9A9E-08E54A13630D}"/>
              </a:ext>
            </a:extLst>
          </p:cNvPr>
          <p:cNvGrpSpPr/>
          <p:nvPr/>
        </p:nvGrpSpPr>
        <p:grpSpPr>
          <a:xfrm>
            <a:off x="911424" y="2956587"/>
            <a:ext cx="3975664" cy="1724637"/>
            <a:chOff x="911424" y="2956587"/>
            <a:chExt cx="3975664" cy="1724637"/>
          </a:xfrm>
        </p:grpSpPr>
        <p:pic>
          <p:nvPicPr>
            <p:cNvPr id="20" name="図 19">
              <a:extLst>
                <a:ext uri="{FF2B5EF4-FFF2-40B4-BE49-F238E27FC236}">
                  <a16:creationId xmlns:a16="http://schemas.microsoft.com/office/drawing/2014/main" id="{44C5DA43-196D-485E-8B72-6F6C1E7FECA2}"/>
                </a:ext>
              </a:extLst>
            </p:cNvPr>
            <p:cNvPicPr>
              <a:picLocks noChangeAspect="1"/>
            </p:cNvPicPr>
            <p:nvPr/>
          </p:nvPicPr>
          <p:blipFill rotWithShape="1">
            <a:blip r:embed="rId3">
              <a:extLst>
                <a:ext uri="{28A0092B-C50C-407E-A947-70E740481C1C}">
                  <a14:useLocalDpi xmlns:a14="http://schemas.microsoft.com/office/drawing/2010/main" val="0"/>
                </a:ext>
              </a:extLst>
            </a:blip>
            <a:srcRect b="14300"/>
            <a:stretch/>
          </p:blipFill>
          <p:spPr>
            <a:xfrm>
              <a:off x="1317012" y="3032129"/>
              <a:ext cx="1457400" cy="1248985"/>
            </a:xfrm>
            <a:prstGeom prst="rect">
              <a:avLst/>
            </a:prstGeom>
          </p:spPr>
        </p:pic>
        <mc:AlternateContent xmlns:mc="http://schemas.openxmlformats.org/markup-compatibility/2006" xmlns:a14="http://schemas.microsoft.com/office/drawing/2010/main">
          <mc:Choice Requires="a14">
            <p:sp>
              <p:nvSpPr>
                <p:cNvPr id="23" name="テキスト ボックス 22">
                  <a:extLst>
                    <a:ext uri="{FF2B5EF4-FFF2-40B4-BE49-F238E27FC236}">
                      <a16:creationId xmlns:a16="http://schemas.microsoft.com/office/drawing/2014/main" id="{AE5E9FAF-5390-40D4-A93E-92CC954D3887}"/>
                    </a:ext>
                  </a:extLst>
                </p:cNvPr>
                <p:cNvSpPr txBox="1"/>
                <p:nvPr/>
              </p:nvSpPr>
              <p:spPr>
                <a:xfrm>
                  <a:off x="1024045" y="4281114"/>
                  <a:ext cx="2043334" cy="400110"/>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ea typeface="+mn-ea"/>
                              </a:rPr>
                            </m:ctrlPr>
                          </m:sSubPr>
                          <m:e>
                            <m:r>
                              <a:rPr kumimoji="1" lang="ja-JP" altLang="en-US" sz="2000" b="0" i="1" smtClean="0">
                                <a:latin typeface="Cambria Math" panose="02040503050406030204" pitchFamily="18" charset="0"/>
                                <a:ea typeface="+mn-ea"/>
                              </a:rPr>
                              <m:t>𝜃</m:t>
                            </m:r>
                          </m:e>
                          <m:sub>
                            <m:r>
                              <a:rPr kumimoji="1" lang="en-US" altLang="ja-JP" sz="2000" b="0" i="1" smtClean="0">
                                <a:latin typeface="Cambria Math" panose="02040503050406030204" pitchFamily="18" charset="0"/>
                                <a:ea typeface="+mn-ea"/>
                              </a:rPr>
                              <m:t>1</m:t>
                            </m:r>
                          </m:sub>
                        </m:sSub>
                        <m:r>
                          <a:rPr kumimoji="1" lang="en-US" altLang="ja-JP" sz="2000" b="0" i="1" smtClean="0">
                            <a:latin typeface="Cambria Math" panose="02040503050406030204" pitchFamily="18" charset="0"/>
                            <a:ea typeface="+mn-ea"/>
                          </a:rPr>
                          <m:t>~</m:t>
                        </m:r>
                        <m:r>
                          <a:rPr kumimoji="1" lang="ja-JP" altLang="en-US" sz="2000" b="0" i="1" smtClean="0">
                            <a:latin typeface="Cambria Math" panose="02040503050406030204" pitchFamily="18" charset="0"/>
                            <a:ea typeface="+mn-ea"/>
                          </a:rPr>
                          <m:t>𝒩</m:t>
                        </m:r>
                        <m:r>
                          <a:rPr kumimoji="1" lang="en-US" altLang="ja-JP" sz="2000" b="0" i="1" smtClean="0">
                            <a:latin typeface="Cambria Math" panose="02040503050406030204" pitchFamily="18" charset="0"/>
                            <a:ea typeface="+mn-ea"/>
                          </a:rPr>
                          <m:t>(0.5,0.1)</m:t>
                        </m:r>
                      </m:oMath>
                    </m:oMathPara>
                  </a14:m>
                  <a:endParaRPr kumimoji="1" lang="ja-JP" altLang="en-US" sz="2000" dirty="0">
                    <a:latin typeface="+mn-ea"/>
                    <a:ea typeface="+mn-ea"/>
                  </a:endParaRPr>
                </a:p>
              </p:txBody>
            </p:sp>
          </mc:Choice>
          <mc:Fallback xmlns="">
            <p:sp>
              <p:nvSpPr>
                <p:cNvPr id="23" name="テキスト ボックス 22">
                  <a:extLst>
                    <a:ext uri="{FF2B5EF4-FFF2-40B4-BE49-F238E27FC236}">
                      <a16:creationId xmlns:a16="http://schemas.microsoft.com/office/drawing/2014/main" id="{AE5E9FAF-5390-40D4-A93E-92CC954D3887}"/>
                    </a:ext>
                  </a:extLst>
                </p:cNvPr>
                <p:cNvSpPr txBox="1">
                  <a:spLocks noRot="1" noChangeAspect="1" noMove="1" noResize="1" noEditPoints="1" noAdjustHandles="1" noChangeArrowheads="1" noChangeShapeType="1" noTextEdit="1"/>
                </p:cNvSpPr>
                <p:nvPr/>
              </p:nvSpPr>
              <p:spPr>
                <a:xfrm>
                  <a:off x="1024045" y="4281114"/>
                  <a:ext cx="2043334" cy="400110"/>
                </a:xfrm>
                <a:prstGeom prst="rect">
                  <a:avLst/>
                </a:prstGeom>
                <a:blipFill>
                  <a:blip r:embed="rId4"/>
                  <a:stretch>
                    <a:fillRect b="-10606"/>
                  </a:stretch>
                </a:blipFill>
              </p:spPr>
              <p:txBody>
                <a:bodyPr/>
                <a:lstStyle/>
                <a:p>
                  <a:r>
                    <a:rPr lang="ja-JP" altLang="en-US">
                      <a:noFill/>
                    </a:rPr>
                    <a:t> </a:t>
                  </a:r>
                </a:p>
              </p:txBody>
            </p:sp>
          </mc:Fallback>
        </mc:AlternateContent>
        <p:sp>
          <p:nvSpPr>
            <p:cNvPr id="24" name="楕円 23">
              <a:extLst>
                <a:ext uri="{FF2B5EF4-FFF2-40B4-BE49-F238E27FC236}">
                  <a16:creationId xmlns:a16="http://schemas.microsoft.com/office/drawing/2014/main" id="{8090D7E6-4719-486B-B084-7CCD60FAA827}"/>
                </a:ext>
              </a:extLst>
            </p:cNvPr>
            <p:cNvSpPr/>
            <p:nvPr/>
          </p:nvSpPr>
          <p:spPr bwMode="auto">
            <a:xfrm>
              <a:off x="911424" y="2956587"/>
              <a:ext cx="468000" cy="468000"/>
            </a:xfrm>
            <a:prstGeom prst="ellipse">
              <a:avLst/>
            </a:prstGeom>
            <a:solidFill>
              <a:schemeClr val="bg2"/>
            </a:solidFill>
            <a:ln w="9525" cap="flat" cmpd="sng" algn="ctr">
              <a:no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en-US" altLang="ja-JP" sz="1800" b="1" dirty="0">
                  <a:solidFill>
                    <a:schemeClr val="bg1"/>
                  </a:solidFill>
                  <a:latin typeface="+mn-ea"/>
                  <a:ea typeface="+mn-ea"/>
                </a:rPr>
                <a:t>1</a:t>
              </a:r>
              <a:endParaRPr kumimoji="1" lang="ja-JP" altLang="en-US" sz="3200" b="1" dirty="0">
                <a:solidFill>
                  <a:schemeClr val="bg1"/>
                </a:solidFill>
                <a:latin typeface="+mn-ea"/>
                <a:ea typeface="+mn-ea"/>
              </a:endParaRPr>
            </a:p>
          </p:txBody>
        </p:sp>
        <p:sp>
          <p:nvSpPr>
            <p:cNvPr id="31" name="テキスト ボックス 30">
              <a:extLst>
                <a:ext uri="{FF2B5EF4-FFF2-40B4-BE49-F238E27FC236}">
                  <a16:creationId xmlns:a16="http://schemas.microsoft.com/office/drawing/2014/main" id="{4B87FF45-5A03-4008-B566-CF38844CCE7B}"/>
                </a:ext>
              </a:extLst>
            </p:cNvPr>
            <p:cNvSpPr txBox="1"/>
            <p:nvPr/>
          </p:nvSpPr>
          <p:spPr>
            <a:xfrm>
              <a:off x="2843754" y="3333456"/>
              <a:ext cx="2043334" cy="646331"/>
            </a:xfrm>
            <a:prstGeom prst="rect">
              <a:avLst/>
            </a:prstGeom>
            <a:noFill/>
          </p:spPr>
          <p:txBody>
            <a:bodyPr wrap="square" rtlCol="0">
              <a:spAutoFit/>
            </a:bodyPr>
            <a:lstStyle/>
            <a:p>
              <a:r>
                <a:rPr kumimoji="1" lang="ja-JP" altLang="en-US" sz="1800" dirty="0">
                  <a:latin typeface="+mn-ea"/>
                  <a:ea typeface="+mn-ea"/>
                </a:rPr>
                <a:t>サンプル数が多く</a:t>
              </a:r>
              <a:endParaRPr kumimoji="1" lang="en-US" altLang="ja-JP" sz="1800" dirty="0">
                <a:latin typeface="+mn-ea"/>
                <a:ea typeface="+mn-ea"/>
              </a:endParaRPr>
            </a:p>
            <a:p>
              <a:r>
                <a:rPr kumimoji="1" lang="ja-JP" altLang="en-US" sz="1800" dirty="0">
                  <a:latin typeface="+mn-ea"/>
                  <a:ea typeface="+mn-ea"/>
                </a:rPr>
                <a:t>確度が高い</a:t>
              </a:r>
            </a:p>
          </p:txBody>
        </p:sp>
      </p:grpSp>
      <p:grpSp>
        <p:nvGrpSpPr>
          <p:cNvPr id="33" name="グループ化 32">
            <a:extLst>
              <a:ext uri="{FF2B5EF4-FFF2-40B4-BE49-F238E27FC236}">
                <a16:creationId xmlns:a16="http://schemas.microsoft.com/office/drawing/2014/main" id="{47491540-CD7E-4BB5-A9FE-A4276270EDB2}"/>
              </a:ext>
            </a:extLst>
          </p:cNvPr>
          <p:cNvGrpSpPr/>
          <p:nvPr/>
        </p:nvGrpSpPr>
        <p:grpSpPr>
          <a:xfrm>
            <a:off x="911424" y="4797152"/>
            <a:ext cx="4248472" cy="1724637"/>
            <a:chOff x="911424" y="2956587"/>
            <a:chExt cx="4248472" cy="1724637"/>
          </a:xfrm>
        </p:grpSpPr>
        <p:pic>
          <p:nvPicPr>
            <p:cNvPr id="34" name="図 33">
              <a:extLst>
                <a:ext uri="{FF2B5EF4-FFF2-40B4-BE49-F238E27FC236}">
                  <a16:creationId xmlns:a16="http://schemas.microsoft.com/office/drawing/2014/main" id="{9E0A41F8-748B-40F8-B78A-5DA8F2E7B3BC}"/>
                </a:ext>
              </a:extLst>
            </p:cNvPr>
            <p:cNvPicPr>
              <a:picLocks noChangeAspect="1"/>
            </p:cNvPicPr>
            <p:nvPr/>
          </p:nvPicPr>
          <p:blipFill rotWithShape="1">
            <a:blip r:embed="rId3">
              <a:extLst>
                <a:ext uri="{28A0092B-C50C-407E-A947-70E740481C1C}">
                  <a14:useLocalDpi xmlns:a14="http://schemas.microsoft.com/office/drawing/2010/main" val="0"/>
                </a:ext>
              </a:extLst>
            </a:blip>
            <a:srcRect b="14300"/>
            <a:stretch/>
          </p:blipFill>
          <p:spPr>
            <a:xfrm>
              <a:off x="1317012" y="3032129"/>
              <a:ext cx="1457400" cy="1248985"/>
            </a:xfrm>
            <a:prstGeom prst="rect">
              <a:avLst/>
            </a:prstGeom>
          </p:spPr>
        </p:pic>
        <mc:AlternateContent xmlns:mc="http://schemas.openxmlformats.org/markup-compatibility/2006" xmlns:a14="http://schemas.microsoft.com/office/drawing/2010/main">
          <mc:Choice Requires="a14">
            <p:sp>
              <p:nvSpPr>
                <p:cNvPr id="35" name="テキスト ボックス 34">
                  <a:extLst>
                    <a:ext uri="{FF2B5EF4-FFF2-40B4-BE49-F238E27FC236}">
                      <a16:creationId xmlns:a16="http://schemas.microsoft.com/office/drawing/2014/main" id="{092B4D25-4126-45C2-B7C6-8CAC2401C9A9}"/>
                    </a:ext>
                  </a:extLst>
                </p:cNvPr>
                <p:cNvSpPr txBox="1"/>
                <p:nvPr/>
              </p:nvSpPr>
              <p:spPr>
                <a:xfrm>
                  <a:off x="1024045" y="4281114"/>
                  <a:ext cx="2043334" cy="400110"/>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ea typeface="+mn-ea"/>
                              </a:rPr>
                            </m:ctrlPr>
                          </m:sSubPr>
                          <m:e>
                            <m:r>
                              <a:rPr kumimoji="1" lang="ja-JP" altLang="en-US" sz="2000" b="0" i="1" smtClean="0">
                                <a:latin typeface="Cambria Math" panose="02040503050406030204" pitchFamily="18" charset="0"/>
                                <a:ea typeface="+mn-ea"/>
                              </a:rPr>
                              <m:t>𝜃</m:t>
                            </m:r>
                          </m:e>
                          <m:sub>
                            <m:r>
                              <a:rPr kumimoji="1" lang="en-US" altLang="ja-JP" sz="2000" b="0" i="1" smtClean="0">
                                <a:latin typeface="Cambria Math" panose="02040503050406030204" pitchFamily="18" charset="0"/>
                                <a:ea typeface="+mn-ea"/>
                              </a:rPr>
                              <m:t>2</m:t>
                            </m:r>
                          </m:sub>
                        </m:sSub>
                        <m:r>
                          <a:rPr kumimoji="1" lang="en-US" altLang="ja-JP" sz="2000" b="0" i="1" smtClean="0">
                            <a:latin typeface="Cambria Math" panose="02040503050406030204" pitchFamily="18" charset="0"/>
                            <a:ea typeface="+mn-ea"/>
                          </a:rPr>
                          <m:t>~</m:t>
                        </m:r>
                        <m:r>
                          <a:rPr kumimoji="1" lang="ja-JP" altLang="en-US" sz="2000" b="0" i="1" smtClean="0">
                            <a:latin typeface="Cambria Math" panose="02040503050406030204" pitchFamily="18" charset="0"/>
                            <a:ea typeface="+mn-ea"/>
                          </a:rPr>
                          <m:t>𝒩</m:t>
                        </m:r>
                        <m:r>
                          <a:rPr kumimoji="1" lang="en-US" altLang="ja-JP" sz="2000" b="0" i="1" smtClean="0">
                            <a:latin typeface="Cambria Math" panose="02040503050406030204" pitchFamily="18" charset="0"/>
                            <a:ea typeface="+mn-ea"/>
                          </a:rPr>
                          <m:t>(0.4,0.3)</m:t>
                        </m:r>
                      </m:oMath>
                    </m:oMathPara>
                  </a14:m>
                  <a:endParaRPr kumimoji="1" lang="ja-JP" altLang="en-US" sz="2000" dirty="0">
                    <a:latin typeface="+mn-ea"/>
                    <a:ea typeface="+mn-ea"/>
                  </a:endParaRPr>
                </a:p>
              </p:txBody>
            </p:sp>
          </mc:Choice>
          <mc:Fallback xmlns="">
            <p:sp>
              <p:nvSpPr>
                <p:cNvPr id="35" name="テキスト ボックス 34">
                  <a:extLst>
                    <a:ext uri="{FF2B5EF4-FFF2-40B4-BE49-F238E27FC236}">
                      <a16:creationId xmlns:a16="http://schemas.microsoft.com/office/drawing/2014/main" id="{092B4D25-4126-45C2-B7C6-8CAC2401C9A9}"/>
                    </a:ext>
                  </a:extLst>
                </p:cNvPr>
                <p:cNvSpPr txBox="1">
                  <a:spLocks noRot="1" noChangeAspect="1" noMove="1" noResize="1" noEditPoints="1" noAdjustHandles="1" noChangeArrowheads="1" noChangeShapeType="1" noTextEdit="1"/>
                </p:cNvSpPr>
                <p:nvPr/>
              </p:nvSpPr>
              <p:spPr>
                <a:xfrm>
                  <a:off x="1024045" y="4281114"/>
                  <a:ext cx="2043334" cy="400110"/>
                </a:xfrm>
                <a:prstGeom prst="rect">
                  <a:avLst/>
                </a:prstGeom>
                <a:blipFill>
                  <a:blip r:embed="rId5"/>
                  <a:stretch>
                    <a:fillRect b="-10606"/>
                  </a:stretch>
                </a:blipFill>
              </p:spPr>
              <p:txBody>
                <a:bodyPr/>
                <a:lstStyle/>
                <a:p>
                  <a:r>
                    <a:rPr lang="ja-JP" altLang="en-US">
                      <a:noFill/>
                    </a:rPr>
                    <a:t> </a:t>
                  </a:r>
                </a:p>
              </p:txBody>
            </p:sp>
          </mc:Fallback>
        </mc:AlternateContent>
        <p:sp>
          <p:nvSpPr>
            <p:cNvPr id="36" name="楕円 35">
              <a:extLst>
                <a:ext uri="{FF2B5EF4-FFF2-40B4-BE49-F238E27FC236}">
                  <a16:creationId xmlns:a16="http://schemas.microsoft.com/office/drawing/2014/main" id="{C44C6F76-D802-42A5-86CA-208B978D7420}"/>
                </a:ext>
              </a:extLst>
            </p:cNvPr>
            <p:cNvSpPr/>
            <p:nvPr/>
          </p:nvSpPr>
          <p:spPr bwMode="auto">
            <a:xfrm>
              <a:off x="911424" y="2956587"/>
              <a:ext cx="468000" cy="468000"/>
            </a:xfrm>
            <a:prstGeom prst="ellipse">
              <a:avLst/>
            </a:prstGeom>
            <a:solidFill>
              <a:schemeClr val="bg2"/>
            </a:solidFill>
            <a:ln w="9525" cap="flat" cmpd="sng" algn="ctr">
              <a:no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en-US" altLang="ja-JP" sz="1800" b="1" dirty="0">
                  <a:solidFill>
                    <a:schemeClr val="bg1"/>
                  </a:solidFill>
                  <a:latin typeface="+mn-ea"/>
                  <a:ea typeface="+mn-ea"/>
                </a:rPr>
                <a:t>2</a:t>
              </a:r>
              <a:endParaRPr kumimoji="1" lang="ja-JP" altLang="en-US" sz="3200" b="1" dirty="0">
                <a:solidFill>
                  <a:schemeClr val="bg1"/>
                </a:solidFill>
                <a:latin typeface="+mn-ea"/>
                <a:ea typeface="+mn-ea"/>
              </a:endParaRPr>
            </a:p>
          </p:txBody>
        </p:sp>
        <p:sp>
          <p:nvSpPr>
            <p:cNvPr id="37" name="テキスト ボックス 36">
              <a:extLst>
                <a:ext uri="{FF2B5EF4-FFF2-40B4-BE49-F238E27FC236}">
                  <a16:creationId xmlns:a16="http://schemas.microsoft.com/office/drawing/2014/main" id="{12A4891E-0B92-4E49-BF08-EEC9AF5B4FA8}"/>
                </a:ext>
              </a:extLst>
            </p:cNvPr>
            <p:cNvSpPr txBox="1"/>
            <p:nvPr/>
          </p:nvSpPr>
          <p:spPr>
            <a:xfrm>
              <a:off x="2843754" y="3333456"/>
              <a:ext cx="2316142" cy="646331"/>
            </a:xfrm>
            <a:prstGeom prst="rect">
              <a:avLst/>
            </a:prstGeom>
            <a:noFill/>
          </p:spPr>
          <p:txBody>
            <a:bodyPr wrap="square" rtlCol="0">
              <a:spAutoFit/>
            </a:bodyPr>
            <a:lstStyle/>
            <a:p>
              <a:r>
                <a:rPr kumimoji="1" lang="ja-JP" altLang="en-US" sz="1800" dirty="0">
                  <a:latin typeface="+mn-ea"/>
                  <a:ea typeface="+mn-ea"/>
                </a:rPr>
                <a:t>サンプル数が少なく</a:t>
              </a:r>
              <a:endParaRPr kumimoji="1" lang="en-US" altLang="ja-JP" sz="1800" dirty="0">
                <a:latin typeface="+mn-ea"/>
                <a:ea typeface="+mn-ea"/>
              </a:endParaRPr>
            </a:p>
            <a:p>
              <a:r>
                <a:rPr kumimoji="1" lang="ja-JP" altLang="en-US" sz="1800" dirty="0">
                  <a:latin typeface="+mn-ea"/>
                  <a:ea typeface="+mn-ea"/>
                </a:rPr>
                <a:t>確度が低い</a:t>
              </a:r>
            </a:p>
          </p:txBody>
        </p:sp>
      </p:grpSp>
      <p:sp>
        <p:nvSpPr>
          <p:cNvPr id="38" name="吹き出し: 四角形 37">
            <a:extLst>
              <a:ext uri="{FF2B5EF4-FFF2-40B4-BE49-F238E27FC236}">
                <a16:creationId xmlns:a16="http://schemas.microsoft.com/office/drawing/2014/main" id="{941AA7FE-7F45-4121-8D89-5E6085B329DF}"/>
              </a:ext>
            </a:extLst>
          </p:cNvPr>
          <p:cNvSpPr/>
          <p:nvPr/>
        </p:nvSpPr>
        <p:spPr bwMode="auto">
          <a:xfrm>
            <a:off x="3227222" y="5924649"/>
            <a:ext cx="3012793" cy="777000"/>
          </a:xfrm>
          <a:prstGeom prst="wedgeRectCallout">
            <a:avLst>
              <a:gd name="adj1" fmla="val -29558"/>
              <a:gd name="adj2" fmla="val -65621"/>
            </a:avLst>
          </a:prstGeom>
          <a:solidFill>
            <a:schemeClr val="accent1"/>
          </a:solidFill>
          <a:ln w="9525" cap="flat" cmpd="sng" algn="ctr">
            <a:no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ja-JP" altLang="en-US" sz="1800" b="1" dirty="0">
                <a:solidFill>
                  <a:schemeClr val="bg1"/>
                </a:solidFill>
                <a:latin typeface="+mn-ea"/>
                <a:ea typeface="+mn-ea"/>
              </a:rPr>
              <a:t>不確かさを考慮に入れて、</a:t>
            </a:r>
            <a:endParaRPr kumimoji="1" lang="en-US" altLang="ja-JP" sz="1800" b="1" dirty="0">
              <a:solidFill>
                <a:schemeClr val="bg1"/>
              </a:solidFill>
              <a:latin typeface="+mn-ea"/>
              <a:ea typeface="+mn-ea"/>
            </a:endParaRPr>
          </a:p>
          <a:p>
            <a:pPr algn="ctr">
              <a:spcBef>
                <a:spcPts val="600"/>
              </a:spcBef>
              <a:buClr>
                <a:srgbClr val="BFBFBF"/>
              </a:buClr>
            </a:pPr>
            <a:r>
              <a:rPr kumimoji="1" lang="ja-JP" altLang="en-US" sz="1800" b="1" dirty="0">
                <a:solidFill>
                  <a:schemeClr val="bg1"/>
                </a:solidFill>
                <a:latin typeface="+mn-ea"/>
                <a:ea typeface="+mn-ea"/>
              </a:rPr>
              <a:t>こちらの腕を引いてみる</a:t>
            </a:r>
            <a:endParaRPr kumimoji="1" lang="en-US" altLang="ja-JP" sz="1800" b="1" dirty="0">
              <a:solidFill>
                <a:schemeClr val="bg1"/>
              </a:solidFill>
              <a:latin typeface="+mn-ea"/>
              <a:ea typeface="+mn-ea"/>
            </a:endParaRPr>
          </a:p>
        </p:txBody>
      </p:sp>
      <p:sp>
        <p:nvSpPr>
          <p:cNvPr id="39" name="吹き出し: 四角形 38">
            <a:extLst>
              <a:ext uri="{FF2B5EF4-FFF2-40B4-BE49-F238E27FC236}">
                <a16:creationId xmlns:a16="http://schemas.microsoft.com/office/drawing/2014/main" id="{FFFD7119-79B5-4275-9165-DE2DF691077E}"/>
              </a:ext>
            </a:extLst>
          </p:cNvPr>
          <p:cNvSpPr/>
          <p:nvPr/>
        </p:nvSpPr>
        <p:spPr bwMode="auto">
          <a:xfrm>
            <a:off x="8947513" y="5779049"/>
            <a:ext cx="3136063" cy="777000"/>
          </a:xfrm>
          <a:prstGeom prst="wedgeRectCallout">
            <a:avLst>
              <a:gd name="adj1" fmla="val 11328"/>
              <a:gd name="adj2" fmla="val -208312"/>
            </a:avLst>
          </a:prstGeom>
          <a:solidFill>
            <a:schemeClr val="accent1"/>
          </a:solidFill>
          <a:ln w="9525" cap="flat" cmpd="sng" algn="ctr">
            <a:no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ja-JP" altLang="en-US" sz="1800" b="1" dirty="0">
                <a:solidFill>
                  <a:schemeClr val="bg1"/>
                </a:solidFill>
                <a:latin typeface="+mn-ea"/>
                <a:ea typeface="+mn-ea"/>
              </a:rPr>
              <a:t>標本平均に補正項分</a:t>
            </a:r>
            <a:endParaRPr kumimoji="1" lang="en-US" altLang="ja-JP" sz="1800" b="1" dirty="0">
              <a:solidFill>
                <a:schemeClr val="bg1"/>
              </a:solidFill>
              <a:latin typeface="+mn-ea"/>
              <a:ea typeface="+mn-ea"/>
            </a:endParaRPr>
          </a:p>
          <a:p>
            <a:pPr algn="ctr">
              <a:spcBef>
                <a:spcPts val="600"/>
              </a:spcBef>
              <a:buClr>
                <a:srgbClr val="BFBFBF"/>
              </a:buClr>
            </a:pPr>
            <a:r>
              <a:rPr kumimoji="1" lang="ja-JP" altLang="en-US" sz="1800" b="1" dirty="0">
                <a:solidFill>
                  <a:schemeClr val="bg1"/>
                </a:solidFill>
                <a:latin typeface="+mn-ea"/>
                <a:ea typeface="+mn-ea"/>
              </a:rPr>
              <a:t>上乗せして不確かさに対応</a:t>
            </a:r>
            <a:endParaRPr kumimoji="1" lang="en-US" altLang="ja-JP" sz="1800" b="1" dirty="0">
              <a:solidFill>
                <a:schemeClr val="bg1"/>
              </a:solidFill>
              <a:latin typeface="+mn-ea"/>
              <a:ea typeface="+mn-ea"/>
            </a:endParaRPr>
          </a:p>
        </p:txBody>
      </p:sp>
    </p:spTree>
    <p:extLst>
      <p:ext uri="{BB962C8B-B14F-4D97-AF65-F5344CB8AC3E}">
        <p14:creationId xmlns:p14="http://schemas.microsoft.com/office/powerpoint/2010/main" val="28287416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4C307E0-84E3-4E3C-9B13-CEE590B762DE}"/>
              </a:ext>
            </a:extLst>
          </p:cNvPr>
          <p:cNvSpPr>
            <a:spLocks noGrp="1"/>
          </p:cNvSpPr>
          <p:nvPr>
            <p:ph type="title"/>
          </p:nvPr>
        </p:nvSpPr>
        <p:spPr/>
        <p:txBody>
          <a:bodyPr/>
          <a:lstStyle/>
          <a:p>
            <a:r>
              <a:rPr kumimoji="1" lang="en-US" altLang="ja-JP" dirty="0"/>
              <a:t>UCB</a:t>
            </a:r>
            <a:r>
              <a:rPr kumimoji="1" lang="ja-JP" altLang="en-US" dirty="0"/>
              <a:t>方策 結果</a:t>
            </a:r>
          </a:p>
        </p:txBody>
      </p:sp>
      <p:sp>
        <p:nvSpPr>
          <p:cNvPr id="3" name="コンテンツ プレースホルダー 2">
            <a:extLst>
              <a:ext uri="{FF2B5EF4-FFF2-40B4-BE49-F238E27FC236}">
                <a16:creationId xmlns:a16="http://schemas.microsoft.com/office/drawing/2014/main" id="{38DDB202-2F34-4624-8F16-93D5791A26C3}"/>
              </a:ext>
            </a:extLst>
          </p:cNvPr>
          <p:cNvSpPr>
            <a:spLocks noGrp="1"/>
          </p:cNvSpPr>
          <p:nvPr>
            <p:ph idx="1"/>
          </p:nvPr>
        </p:nvSpPr>
        <p:spPr/>
        <p:txBody>
          <a:bodyPr/>
          <a:lstStyle/>
          <a:p>
            <a:r>
              <a:rPr kumimoji="1" lang="ja-JP" altLang="en-US" dirty="0"/>
              <a:t>トンプソン抽出には劣るものの、着実に正解率を向上させている</a:t>
            </a:r>
          </a:p>
        </p:txBody>
      </p:sp>
      <p:sp>
        <p:nvSpPr>
          <p:cNvPr id="4" name="スライド番号プレースホルダー 3">
            <a:extLst>
              <a:ext uri="{FF2B5EF4-FFF2-40B4-BE49-F238E27FC236}">
                <a16:creationId xmlns:a16="http://schemas.microsoft.com/office/drawing/2014/main" id="{6B13B651-812D-4A09-8C69-7E574F10A3E9}"/>
              </a:ext>
            </a:extLst>
          </p:cNvPr>
          <p:cNvSpPr>
            <a:spLocks noGrp="1"/>
          </p:cNvSpPr>
          <p:nvPr>
            <p:ph type="sldNum" sz="quarter" idx="10"/>
          </p:nvPr>
        </p:nvSpPr>
        <p:spPr/>
        <p:txBody>
          <a:bodyPr/>
          <a:lstStyle/>
          <a:p>
            <a:fld id="{F7D9C81F-6F51-475F-ABDF-7FEE4B0A1340}" type="slidenum">
              <a:rPr lang="en-US" altLang="ja-JP" smtClean="0"/>
              <a:pPr/>
              <a:t>19</a:t>
            </a:fld>
            <a:endParaRPr lang="en-US" altLang="ja-JP" dirty="0"/>
          </a:p>
        </p:txBody>
      </p:sp>
      <p:pic>
        <p:nvPicPr>
          <p:cNvPr id="5" name="図 4">
            <a:extLst>
              <a:ext uri="{FF2B5EF4-FFF2-40B4-BE49-F238E27FC236}">
                <a16:creationId xmlns:a16="http://schemas.microsoft.com/office/drawing/2014/main" id="{DC39F3CA-3ADA-4D10-A5EB-1F2079E6C5A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531326" y="2228986"/>
            <a:ext cx="6287943" cy="4245568"/>
          </a:xfrm>
          <a:prstGeom prst="rect">
            <a:avLst/>
          </a:prstGeom>
        </p:spPr>
      </p:pic>
      <p:sp>
        <p:nvSpPr>
          <p:cNvPr id="6" name="吹き出し: 四角形 5">
            <a:extLst>
              <a:ext uri="{FF2B5EF4-FFF2-40B4-BE49-F238E27FC236}">
                <a16:creationId xmlns:a16="http://schemas.microsoft.com/office/drawing/2014/main" id="{513CC7A0-EDDC-461B-8A76-A6362244F2F5}"/>
              </a:ext>
            </a:extLst>
          </p:cNvPr>
          <p:cNvSpPr/>
          <p:nvPr/>
        </p:nvSpPr>
        <p:spPr bwMode="auto">
          <a:xfrm>
            <a:off x="368077" y="2666528"/>
            <a:ext cx="2127522" cy="2346647"/>
          </a:xfrm>
          <a:prstGeom prst="wedgeRectCallout">
            <a:avLst>
              <a:gd name="adj1" fmla="val 98427"/>
              <a:gd name="adj2" fmla="val -53483"/>
            </a:avLst>
          </a:prstGeom>
          <a:solidFill>
            <a:schemeClr val="bg2"/>
          </a:solidFill>
          <a:ln w="9525" cap="flat" cmpd="sng" algn="ctr">
            <a:no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ja-JP" altLang="en-US" sz="1600" b="1" dirty="0">
                <a:solidFill>
                  <a:schemeClr val="bg1"/>
                </a:solidFill>
                <a:latin typeface="+mn-ea"/>
                <a:ea typeface="+mn-ea"/>
              </a:rPr>
              <a:t>選択されていない腕は</a:t>
            </a:r>
            <a:endParaRPr kumimoji="1" lang="en-US" altLang="ja-JP" sz="1600" b="1" dirty="0">
              <a:solidFill>
                <a:schemeClr val="bg1"/>
              </a:solidFill>
              <a:latin typeface="+mn-ea"/>
              <a:ea typeface="+mn-ea"/>
            </a:endParaRPr>
          </a:p>
          <a:p>
            <a:pPr algn="ctr">
              <a:spcBef>
                <a:spcPts val="600"/>
              </a:spcBef>
              <a:buClr>
                <a:srgbClr val="BFBFBF"/>
              </a:buClr>
            </a:pPr>
            <a:r>
              <a:rPr kumimoji="1" lang="ja-JP" altLang="en-US" sz="1600" b="1" dirty="0">
                <a:solidFill>
                  <a:schemeClr val="bg1"/>
                </a:solidFill>
                <a:latin typeface="+mn-ea"/>
                <a:ea typeface="+mn-ea"/>
              </a:rPr>
              <a:t>順番に選択されるため</a:t>
            </a:r>
            <a:endParaRPr kumimoji="1" lang="en-US" altLang="ja-JP" sz="1600" b="1" dirty="0">
              <a:solidFill>
                <a:schemeClr val="bg1"/>
              </a:solidFill>
              <a:latin typeface="+mn-ea"/>
              <a:ea typeface="+mn-ea"/>
            </a:endParaRPr>
          </a:p>
          <a:p>
            <a:pPr algn="ctr">
              <a:spcBef>
                <a:spcPts val="600"/>
              </a:spcBef>
              <a:buClr>
                <a:srgbClr val="BFBFBF"/>
              </a:buClr>
            </a:pPr>
            <a:r>
              <a:rPr kumimoji="1" lang="en-US" altLang="ja-JP" sz="1600" b="1" dirty="0">
                <a:solidFill>
                  <a:schemeClr val="bg1"/>
                </a:solidFill>
                <a:latin typeface="+mn-ea"/>
                <a:ea typeface="+mn-ea"/>
              </a:rPr>
              <a:t>t=4</a:t>
            </a:r>
            <a:r>
              <a:rPr kumimoji="1" lang="ja-JP" altLang="en-US" sz="1600" b="1" dirty="0">
                <a:solidFill>
                  <a:schemeClr val="bg1"/>
                </a:solidFill>
                <a:latin typeface="+mn-ea"/>
                <a:ea typeface="+mn-ea"/>
              </a:rPr>
              <a:t>時点で必ず</a:t>
            </a:r>
            <a:endParaRPr kumimoji="1" lang="en-US" altLang="ja-JP" sz="1600" b="1" dirty="0">
              <a:solidFill>
                <a:schemeClr val="bg1"/>
              </a:solidFill>
              <a:latin typeface="+mn-ea"/>
              <a:ea typeface="+mn-ea"/>
            </a:endParaRPr>
          </a:p>
          <a:p>
            <a:pPr algn="ctr">
              <a:spcBef>
                <a:spcPts val="600"/>
              </a:spcBef>
              <a:buClr>
                <a:srgbClr val="BFBFBF"/>
              </a:buClr>
            </a:pPr>
            <a:r>
              <a:rPr kumimoji="1" lang="en-US" altLang="ja-JP" sz="1600" b="1" dirty="0">
                <a:solidFill>
                  <a:schemeClr val="bg1"/>
                </a:solidFill>
                <a:latin typeface="+mn-ea"/>
                <a:ea typeface="+mn-ea"/>
              </a:rPr>
              <a:t>4</a:t>
            </a:r>
            <a:r>
              <a:rPr kumimoji="1" lang="ja-JP" altLang="en-US" sz="1600" b="1" dirty="0">
                <a:solidFill>
                  <a:schemeClr val="bg1"/>
                </a:solidFill>
                <a:latin typeface="+mn-ea"/>
                <a:ea typeface="+mn-ea"/>
              </a:rPr>
              <a:t>の腕を引く、</a:t>
            </a:r>
            <a:endParaRPr kumimoji="1" lang="en-US" altLang="ja-JP" sz="1600" b="1" dirty="0">
              <a:solidFill>
                <a:schemeClr val="bg1"/>
              </a:solidFill>
              <a:latin typeface="+mn-ea"/>
              <a:ea typeface="+mn-ea"/>
            </a:endParaRPr>
          </a:p>
          <a:p>
            <a:pPr algn="ctr">
              <a:spcBef>
                <a:spcPts val="600"/>
              </a:spcBef>
              <a:buClr>
                <a:srgbClr val="BFBFBF"/>
              </a:buClr>
            </a:pPr>
            <a:r>
              <a:rPr kumimoji="1" lang="ja-JP" altLang="en-US" sz="1600" b="1" dirty="0">
                <a:solidFill>
                  <a:schemeClr val="bg1"/>
                </a:solidFill>
                <a:latin typeface="+mn-ea"/>
                <a:ea typeface="+mn-ea"/>
              </a:rPr>
              <a:t>つまり必ず正解する</a:t>
            </a:r>
          </a:p>
        </p:txBody>
      </p:sp>
      <p:sp>
        <p:nvSpPr>
          <p:cNvPr id="7" name="テキスト ボックス 6">
            <a:extLst>
              <a:ext uri="{FF2B5EF4-FFF2-40B4-BE49-F238E27FC236}">
                <a16:creationId xmlns:a16="http://schemas.microsoft.com/office/drawing/2014/main" id="{FF815DF4-BDF7-4248-B3AF-258AF1DF1F35}"/>
              </a:ext>
            </a:extLst>
          </p:cNvPr>
          <p:cNvSpPr txBox="1"/>
          <p:nvPr/>
        </p:nvSpPr>
        <p:spPr>
          <a:xfrm>
            <a:off x="8854997" y="2204864"/>
            <a:ext cx="3048972" cy="461665"/>
          </a:xfrm>
          <a:prstGeom prst="rect">
            <a:avLst/>
          </a:prstGeom>
          <a:noFill/>
        </p:spPr>
        <p:txBody>
          <a:bodyPr wrap="square" rtlCol="0">
            <a:spAutoFit/>
          </a:bodyPr>
          <a:lstStyle/>
          <a:p>
            <a:pPr algn="l"/>
            <a:r>
              <a:rPr kumimoji="1" lang="en-US" altLang="ja-JP" sz="1200" dirty="0">
                <a:latin typeface="+mn-ea"/>
                <a:ea typeface="+mn-ea"/>
              </a:rPr>
              <a:t>T=1000</a:t>
            </a:r>
          </a:p>
          <a:p>
            <a:pPr algn="l"/>
            <a:r>
              <a:rPr kumimoji="1" lang="en-US" altLang="ja-JP" sz="1200" dirty="0">
                <a:latin typeface="+mn-ea"/>
                <a:ea typeface="+mn-ea"/>
              </a:rPr>
              <a:t>N=1000</a:t>
            </a:r>
            <a:endParaRPr kumimoji="1" lang="ja-JP" altLang="en-US" sz="1200" dirty="0">
              <a:latin typeface="+mn-ea"/>
              <a:ea typeface="+mn-ea"/>
            </a:endParaRPr>
          </a:p>
        </p:txBody>
      </p:sp>
      <p:sp>
        <p:nvSpPr>
          <p:cNvPr id="8" name="吹き出し: 四角形 7">
            <a:extLst>
              <a:ext uri="{FF2B5EF4-FFF2-40B4-BE49-F238E27FC236}">
                <a16:creationId xmlns:a16="http://schemas.microsoft.com/office/drawing/2014/main" id="{574EC5DC-071B-492C-B0E5-71C7349BA4B2}"/>
              </a:ext>
            </a:extLst>
          </p:cNvPr>
          <p:cNvSpPr/>
          <p:nvPr/>
        </p:nvSpPr>
        <p:spPr bwMode="auto">
          <a:xfrm>
            <a:off x="9048328" y="3602632"/>
            <a:ext cx="2448272" cy="2211589"/>
          </a:xfrm>
          <a:prstGeom prst="wedgeRectCallout">
            <a:avLst>
              <a:gd name="adj1" fmla="val -104254"/>
              <a:gd name="adj2" fmla="val -74365"/>
            </a:avLst>
          </a:prstGeom>
          <a:solidFill>
            <a:schemeClr val="bg2"/>
          </a:solidFill>
          <a:ln w="9525" cap="flat" cmpd="sng" algn="ctr">
            <a:no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ja-JP" altLang="en-US" sz="1600" b="1" dirty="0">
                <a:solidFill>
                  <a:schemeClr val="bg1"/>
                </a:solidFill>
                <a:latin typeface="+mn-ea"/>
                <a:ea typeface="+mn-ea"/>
              </a:rPr>
              <a:t>トンプソン抽出よりも</a:t>
            </a:r>
            <a:endParaRPr kumimoji="1" lang="en-US" altLang="ja-JP" sz="1600" b="1" dirty="0">
              <a:solidFill>
                <a:schemeClr val="bg1"/>
              </a:solidFill>
              <a:latin typeface="+mn-ea"/>
              <a:ea typeface="+mn-ea"/>
            </a:endParaRPr>
          </a:p>
          <a:p>
            <a:pPr algn="ctr">
              <a:spcBef>
                <a:spcPts val="600"/>
              </a:spcBef>
              <a:buClr>
                <a:srgbClr val="BFBFBF"/>
              </a:buClr>
            </a:pPr>
            <a:r>
              <a:rPr kumimoji="1" lang="ja-JP" altLang="en-US" sz="1600" b="1" dirty="0">
                <a:solidFill>
                  <a:schemeClr val="bg1"/>
                </a:solidFill>
                <a:latin typeface="+mn-ea"/>
                <a:ea typeface="+mn-ea"/>
              </a:rPr>
              <a:t>正解率では劣るものの、</a:t>
            </a:r>
            <a:endParaRPr kumimoji="1" lang="en-US" altLang="ja-JP" sz="1600" b="1" dirty="0">
              <a:solidFill>
                <a:schemeClr val="bg1"/>
              </a:solidFill>
              <a:latin typeface="+mn-ea"/>
              <a:ea typeface="+mn-ea"/>
            </a:endParaRPr>
          </a:p>
          <a:p>
            <a:pPr algn="ctr">
              <a:spcBef>
                <a:spcPts val="600"/>
              </a:spcBef>
              <a:buClr>
                <a:srgbClr val="BFBFBF"/>
              </a:buClr>
            </a:pPr>
            <a:r>
              <a:rPr kumimoji="1" lang="ja-JP" altLang="en-US" sz="1600" b="1" dirty="0">
                <a:solidFill>
                  <a:schemeClr val="bg1"/>
                </a:solidFill>
                <a:latin typeface="+mn-ea"/>
                <a:ea typeface="+mn-ea"/>
              </a:rPr>
              <a:t>正解率は向上している</a:t>
            </a:r>
            <a:endParaRPr kumimoji="1" lang="en-US" altLang="ja-JP" sz="1600" b="1" dirty="0">
              <a:solidFill>
                <a:schemeClr val="bg1"/>
              </a:solidFill>
              <a:latin typeface="+mn-ea"/>
              <a:ea typeface="+mn-ea"/>
            </a:endParaRPr>
          </a:p>
          <a:p>
            <a:pPr algn="ctr">
              <a:spcBef>
                <a:spcPts val="600"/>
              </a:spcBef>
              <a:buClr>
                <a:srgbClr val="BFBFBF"/>
              </a:buClr>
            </a:pPr>
            <a:r>
              <a:rPr kumimoji="1" lang="ja-JP" altLang="en-US" sz="1600" b="1" dirty="0">
                <a:solidFill>
                  <a:schemeClr val="bg1"/>
                </a:solidFill>
                <a:latin typeface="+mn-ea"/>
                <a:ea typeface="+mn-ea"/>
              </a:rPr>
              <a:t>パラメータについても</a:t>
            </a:r>
            <a:endParaRPr kumimoji="1" lang="en-US" altLang="ja-JP" sz="1600" b="1" dirty="0">
              <a:solidFill>
                <a:schemeClr val="bg1"/>
              </a:solidFill>
              <a:latin typeface="+mn-ea"/>
              <a:ea typeface="+mn-ea"/>
            </a:endParaRPr>
          </a:p>
          <a:p>
            <a:pPr algn="ctr">
              <a:spcBef>
                <a:spcPts val="600"/>
              </a:spcBef>
              <a:buClr>
                <a:srgbClr val="BFBFBF"/>
              </a:buClr>
            </a:pPr>
            <a:r>
              <a:rPr kumimoji="1" lang="ja-JP" altLang="en-US" sz="1600" b="1" dirty="0">
                <a:solidFill>
                  <a:schemeClr val="bg1"/>
                </a:solidFill>
                <a:latin typeface="+mn-ea"/>
                <a:ea typeface="+mn-ea"/>
              </a:rPr>
              <a:t>不要</a:t>
            </a:r>
          </a:p>
        </p:txBody>
      </p:sp>
    </p:spTree>
    <p:extLst>
      <p:ext uri="{BB962C8B-B14F-4D97-AF65-F5344CB8AC3E}">
        <p14:creationId xmlns:p14="http://schemas.microsoft.com/office/powerpoint/2010/main" val="14358712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41993A6E-FFBC-489F-B6C3-986205F12790}"/>
              </a:ext>
            </a:extLst>
          </p:cNvPr>
          <p:cNvSpPr>
            <a:spLocks noGrp="1"/>
          </p:cNvSpPr>
          <p:nvPr>
            <p:ph type="sldNum" sz="quarter" idx="10"/>
          </p:nvPr>
        </p:nvSpPr>
        <p:spPr/>
        <p:txBody>
          <a:bodyPr/>
          <a:lstStyle/>
          <a:p>
            <a:fld id="{94EFC6F0-072C-4C7B-A2B9-91F85E8B1E43}" type="slidenum">
              <a:rPr lang="en-US" altLang="ja-JP" smtClean="0"/>
              <a:pPr/>
              <a:t>2</a:t>
            </a:fld>
            <a:endParaRPr lang="en-US" altLang="ja-JP" dirty="0"/>
          </a:p>
        </p:txBody>
      </p:sp>
      <p:pic>
        <p:nvPicPr>
          <p:cNvPr id="5" name="図プレースホルダー 4">
            <a:extLst>
              <a:ext uri="{FF2B5EF4-FFF2-40B4-BE49-F238E27FC236}">
                <a16:creationId xmlns:a16="http://schemas.microsoft.com/office/drawing/2014/main" id="{584ABADE-8130-4E9E-8B61-375BB306D9CB}"/>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6962" r="6962"/>
          <a:stretch>
            <a:fillRect/>
          </a:stretch>
        </p:blipFill>
        <p:spPr/>
      </p:pic>
    </p:spTree>
    <p:extLst>
      <p:ext uri="{BB962C8B-B14F-4D97-AF65-F5344CB8AC3E}">
        <p14:creationId xmlns:p14="http://schemas.microsoft.com/office/powerpoint/2010/main" val="10154433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41993A6E-FFBC-489F-B6C3-986205F12790}"/>
              </a:ext>
            </a:extLst>
          </p:cNvPr>
          <p:cNvSpPr>
            <a:spLocks noGrp="1"/>
          </p:cNvSpPr>
          <p:nvPr>
            <p:ph type="sldNum" sz="quarter" idx="10"/>
          </p:nvPr>
        </p:nvSpPr>
        <p:spPr/>
        <p:txBody>
          <a:bodyPr/>
          <a:lstStyle/>
          <a:p>
            <a:fld id="{94EFC6F0-072C-4C7B-A2B9-91F85E8B1E43}" type="slidenum">
              <a:rPr lang="en-US" altLang="ja-JP" smtClean="0"/>
              <a:pPr/>
              <a:t>20</a:t>
            </a:fld>
            <a:endParaRPr lang="en-US" altLang="ja-JP" dirty="0"/>
          </a:p>
        </p:txBody>
      </p:sp>
      <p:pic>
        <p:nvPicPr>
          <p:cNvPr id="5" name="図プレースホルダー 4">
            <a:extLst>
              <a:ext uri="{FF2B5EF4-FFF2-40B4-BE49-F238E27FC236}">
                <a16:creationId xmlns:a16="http://schemas.microsoft.com/office/drawing/2014/main" id="{584ABADE-8130-4E9E-8B61-375BB306D9CB}"/>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6962" r="6962"/>
          <a:stretch>
            <a:fillRect/>
          </a:stretch>
        </p:blipFill>
        <p:spPr/>
      </p:pic>
      <p:sp>
        <p:nvSpPr>
          <p:cNvPr id="3" name="正方形/長方形 2">
            <a:extLst>
              <a:ext uri="{FF2B5EF4-FFF2-40B4-BE49-F238E27FC236}">
                <a16:creationId xmlns:a16="http://schemas.microsoft.com/office/drawing/2014/main" id="{B27264C7-0229-49B4-9C97-958510EF10E1}"/>
              </a:ext>
            </a:extLst>
          </p:cNvPr>
          <p:cNvSpPr/>
          <p:nvPr/>
        </p:nvSpPr>
        <p:spPr bwMode="auto">
          <a:xfrm>
            <a:off x="4511824" y="2636912"/>
            <a:ext cx="5712636" cy="432048"/>
          </a:xfrm>
          <a:prstGeom prst="rect">
            <a:avLst/>
          </a:prstGeom>
          <a:noFill/>
          <a:ln w="28575" cap="flat" cmpd="sng" algn="ctr">
            <a:solidFill>
              <a:schemeClr val="accent1"/>
            </a:solid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endParaRPr kumimoji="1" lang="ja-JP" altLang="en-US" sz="3200" b="1" dirty="0">
              <a:solidFill>
                <a:schemeClr val="bg1"/>
              </a:solidFill>
              <a:latin typeface="+mn-ea"/>
              <a:ea typeface="+mn-ea"/>
            </a:endParaRPr>
          </a:p>
        </p:txBody>
      </p:sp>
    </p:spTree>
    <p:extLst>
      <p:ext uri="{BB962C8B-B14F-4D97-AF65-F5344CB8AC3E}">
        <p14:creationId xmlns:p14="http://schemas.microsoft.com/office/powerpoint/2010/main" val="6679449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99E1629-FEDA-4635-B293-4A7F78D89DB6}"/>
              </a:ext>
            </a:extLst>
          </p:cNvPr>
          <p:cNvSpPr>
            <a:spLocks noGrp="1"/>
          </p:cNvSpPr>
          <p:nvPr>
            <p:ph type="title"/>
          </p:nvPr>
        </p:nvSpPr>
        <p:spPr/>
        <p:txBody>
          <a:bodyPr/>
          <a:lstStyle/>
          <a:p>
            <a:r>
              <a:rPr kumimoji="1" lang="ja-JP" altLang="en-US" dirty="0"/>
              <a:t>組合せがある場合</a:t>
            </a:r>
          </a:p>
        </p:txBody>
      </p:sp>
      <p:sp>
        <p:nvSpPr>
          <p:cNvPr id="3" name="コンテンツ プレースホルダー 2">
            <a:extLst>
              <a:ext uri="{FF2B5EF4-FFF2-40B4-BE49-F238E27FC236}">
                <a16:creationId xmlns:a16="http://schemas.microsoft.com/office/drawing/2014/main" id="{B07EF21C-C1A0-4596-AFB5-406892FFA56C}"/>
              </a:ext>
            </a:extLst>
          </p:cNvPr>
          <p:cNvSpPr>
            <a:spLocks noGrp="1"/>
          </p:cNvSpPr>
          <p:nvPr>
            <p:ph idx="1"/>
          </p:nvPr>
        </p:nvSpPr>
        <p:spPr/>
        <p:txBody>
          <a:bodyPr/>
          <a:lstStyle/>
          <a:p>
            <a:r>
              <a:rPr kumimoji="1" lang="ja-JP" altLang="en-US" dirty="0"/>
              <a:t>腕が組み合わせを持つ場合、どのように考える？</a:t>
            </a:r>
          </a:p>
        </p:txBody>
      </p:sp>
      <p:sp>
        <p:nvSpPr>
          <p:cNvPr id="4" name="スライド番号プレースホルダー 3">
            <a:extLst>
              <a:ext uri="{FF2B5EF4-FFF2-40B4-BE49-F238E27FC236}">
                <a16:creationId xmlns:a16="http://schemas.microsoft.com/office/drawing/2014/main" id="{998FFFBF-E776-41A8-AB79-DD5C9C947D60}"/>
              </a:ext>
            </a:extLst>
          </p:cNvPr>
          <p:cNvSpPr>
            <a:spLocks noGrp="1"/>
          </p:cNvSpPr>
          <p:nvPr>
            <p:ph type="sldNum" sz="quarter" idx="10"/>
          </p:nvPr>
        </p:nvSpPr>
        <p:spPr/>
        <p:txBody>
          <a:bodyPr/>
          <a:lstStyle/>
          <a:p>
            <a:fld id="{F7D9C81F-6F51-475F-ABDF-7FEE4B0A1340}" type="slidenum">
              <a:rPr lang="en-US" altLang="ja-JP" smtClean="0"/>
              <a:pPr/>
              <a:t>21</a:t>
            </a:fld>
            <a:endParaRPr lang="en-US" altLang="ja-JP" dirty="0"/>
          </a:p>
        </p:txBody>
      </p:sp>
      <p:pic>
        <p:nvPicPr>
          <p:cNvPr id="5" name="図 4">
            <a:extLst>
              <a:ext uri="{FF2B5EF4-FFF2-40B4-BE49-F238E27FC236}">
                <a16:creationId xmlns:a16="http://schemas.microsoft.com/office/drawing/2014/main" id="{031D7ADF-A274-4A43-821E-8199D32757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83832" y="2465597"/>
            <a:ext cx="2789474" cy="1569079"/>
          </a:xfrm>
          <a:prstGeom prst="rect">
            <a:avLst/>
          </a:prstGeom>
        </p:spPr>
      </p:pic>
      <p:pic>
        <p:nvPicPr>
          <p:cNvPr id="6" name="図 5">
            <a:extLst>
              <a:ext uri="{FF2B5EF4-FFF2-40B4-BE49-F238E27FC236}">
                <a16:creationId xmlns:a16="http://schemas.microsoft.com/office/drawing/2014/main" id="{BC7FCBD9-5F7C-4D9C-8E58-04958D808F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83833" y="4507939"/>
            <a:ext cx="2789473" cy="1860584"/>
          </a:xfrm>
          <a:prstGeom prst="rect">
            <a:avLst/>
          </a:prstGeom>
        </p:spPr>
      </p:pic>
      <p:pic>
        <p:nvPicPr>
          <p:cNvPr id="7" name="図 6">
            <a:extLst>
              <a:ext uri="{FF2B5EF4-FFF2-40B4-BE49-F238E27FC236}">
                <a16:creationId xmlns:a16="http://schemas.microsoft.com/office/drawing/2014/main" id="{FCFBFD2B-FC5B-4EE2-A570-CBD3243A4BFE}"/>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27448" y="4005064"/>
            <a:ext cx="2376343" cy="2376343"/>
          </a:xfrm>
          <a:prstGeom prst="rect">
            <a:avLst/>
          </a:prstGeom>
        </p:spPr>
      </p:pic>
      <p:sp>
        <p:nvSpPr>
          <p:cNvPr id="8" name="テキスト ボックス 7">
            <a:extLst>
              <a:ext uri="{FF2B5EF4-FFF2-40B4-BE49-F238E27FC236}">
                <a16:creationId xmlns:a16="http://schemas.microsoft.com/office/drawing/2014/main" id="{E9F7590D-932D-4F39-B94D-8D6CA0EC49FA}"/>
              </a:ext>
            </a:extLst>
          </p:cNvPr>
          <p:cNvSpPr txBox="1"/>
          <p:nvPr/>
        </p:nvSpPr>
        <p:spPr>
          <a:xfrm>
            <a:off x="3506446" y="3019303"/>
            <a:ext cx="1080120" cy="461665"/>
          </a:xfrm>
          <a:prstGeom prst="rect">
            <a:avLst/>
          </a:prstGeom>
          <a:noFill/>
        </p:spPr>
        <p:txBody>
          <a:bodyPr wrap="square" rtlCol="0">
            <a:spAutoFit/>
          </a:bodyPr>
          <a:lstStyle/>
          <a:p>
            <a:pPr algn="l"/>
            <a:r>
              <a:rPr kumimoji="1" lang="ja-JP" altLang="en-US" sz="2400" b="1" dirty="0">
                <a:latin typeface="+mn-ea"/>
                <a:ea typeface="+mn-ea"/>
              </a:rPr>
              <a:t>案</a:t>
            </a:r>
            <a:r>
              <a:rPr kumimoji="1" lang="en-US" altLang="ja-JP" sz="2400" b="1" dirty="0">
                <a:latin typeface="+mn-ea"/>
                <a:ea typeface="+mn-ea"/>
              </a:rPr>
              <a:t>1</a:t>
            </a:r>
            <a:endParaRPr kumimoji="1" lang="ja-JP" altLang="en-US" sz="2400" b="1" dirty="0">
              <a:latin typeface="+mn-ea"/>
              <a:ea typeface="+mn-ea"/>
            </a:endParaRPr>
          </a:p>
        </p:txBody>
      </p:sp>
      <p:sp>
        <p:nvSpPr>
          <p:cNvPr id="9" name="テキスト ボックス 8">
            <a:extLst>
              <a:ext uri="{FF2B5EF4-FFF2-40B4-BE49-F238E27FC236}">
                <a16:creationId xmlns:a16="http://schemas.microsoft.com/office/drawing/2014/main" id="{699D488C-477D-46F9-9E28-D1FD1D5A49CB}"/>
              </a:ext>
            </a:extLst>
          </p:cNvPr>
          <p:cNvSpPr txBox="1"/>
          <p:nvPr/>
        </p:nvSpPr>
        <p:spPr>
          <a:xfrm>
            <a:off x="3506446" y="5207398"/>
            <a:ext cx="1080120" cy="461665"/>
          </a:xfrm>
          <a:prstGeom prst="rect">
            <a:avLst/>
          </a:prstGeom>
          <a:noFill/>
        </p:spPr>
        <p:txBody>
          <a:bodyPr wrap="square" rtlCol="0">
            <a:spAutoFit/>
          </a:bodyPr>
          <a:lstStyle/>
          <a:p>
            <a:pPr algn="l"/>
            <a:r>
              <a:rPr kumimoji="1" lang="ja-JP" altLang="en-US" sz="2400" b="1" dirty="0">
                <a:latin typeface="+mn-ea"/>
                <a:ea typeface="+mn-ea"/>
              </a:rPr>
              <a:t>案</a:t>
            </a:r>
            <a:r>
              <a:rPr kumimoji="1" lang="en-US" altLang="ja-JP" sz="2400" b="1" dirty="0">
                <a:latin typeface="+mn-ea"/>
                <a:ea typeface="+mn-ea"/>
              </a:rPr>
              <a:t>2</a:t>
            </a:r>
            <a:endParaRPr kumimoji="1" lang="ja-JP" altLang="en-US" sz="2400" b="1" dirty="0">
              <a:latin typeface="+mn-ea"/>
              <a:ea typeface="+mn-ea"/>
            </a:endParaRPr>
          </a:p>
        </p:txBody>
      </p:sp>
      <p:pic>
        <p:nvPicPr>
          <p:cNvPr id="10" name="図 9">
            <a:extLst>
              <a:ext uri="{FF2B5EF4-FFF2-40B4-BE49-F238E27FC236}">
                <a16:creationId xmlns:a16="http://schemas.microsoft.com/office/drawing/2014/main" id="{75A82DB3-B69A-40B7-ABC7-1E41410D9C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58854" y="2465597"/>
            <a:ext cx="2789474" cy="1569079"/>
          </a:xfrm>
          <a:prstGeom prst="rect">
            <a:avLst/>
          </a:prstGeom>
        </p:spPr>
      </p:pic>
      <p:pic>
        <p:nvPicPr>
          <p:cNvPr id="11" name="図 10">
            <a:extLst>
              <a:ext uri="{FF2B5EF4-FFF2-40B4-BE49-F238E27FC236}">
                <a16:creationId xmlns:a16="http://schemas.microsoft.com/office/drawing/2014/main" id="{B18C5856-A080-4642-A0CF-CD7C890BC2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58855" y="4507939"/>
            <a:ext cx="2789473" cy="1860584"/>
          </a:xfrm>
          <a:prstGeom prst="rect">
            <a:avLst/>
          </a:prstGeom>
        </p:spPr>
      </p:pic>
      <p:sp>
        <p:nvSpPr>
          <p:cNvPr id="12" name="テキスト ボックス 11">
            <a:extLst>
              <a:ext uri="{FF2B5EF4-FFF2-40B4-BE49-F238E27FC236}">
                <a16:creationId xmlns:a16="http://schemas.microsoft.com/office/drawing/2014/main" id="{E9B5DF93-A490-4FA1-B699-8AB44502CAE0}"/>
              </a:ext>
            </a:extLst>
          </p:cNvPr>
          <p:cNvSpPr txBox="1"/>
          <p:nvPr/>
        </p:nvSpPr>
        <p:spPr>
          <a:xfrm>
            <a:off x="7781468" y="3019303"/>
            <a:ext cx="1080120" cy="461665"/>
          </a:xfrm>
          <a:prstGeom prst="rect">
            <a:avLst/>
          </a:prstGeom>
          <a:noFill/>
        </p:spPr>
        <p:txBody>
          <a:bodyPr wrap="square" rtlCol="0">
            <a:spAutoFit/>
          </a:bodyPr>
          <a:lstStyle/>
          <a:p>
            <a:pPr algn="l"/>
            <a:r>
              <a:rPr kumimoji="1" lang="ja-JP" altLang="en-US" sz="2400" b="1" dirty="0">
                <a:latin typeface="+mn-ea"/>
                <a:ea typeface="+mn-ea"/>
              </a:rPr>
              <a:t>案</a:t>
            </a:r>
            <a:r>
              <a:rPr kumimoji="1" lang="en-US" altLang="ja-JP" sz="2400" b="1" dirty="0">
                <a:latin typeface="+mn-ea"/>
                <a:ea typeface="+mn-ea"/>
              </a:rPr>
              <a:t>3</a:t>
            </a:r>
            <a:endParaRPr kumimoji="1" lang="ja-JP" altLang="en-US" sz="2400" b="1" dirty="0">
              <a:latin typeface="+mn-ea"/>
              <a:ea typeface="+mn-ea"/>
            </a:endParaRPr>
          </a:p>
        </p:txBody>
      </p:sp>
      <p:sp>
        <p:nvSpPr>
          <p:cNvPr id="13" name="テキスト ボックス 12">
            <a:extLst>
              <a:ext uri="{FF2B5EF4-FFF2-40B4-BE49-F238E27FC236}">
                <a16:creationId xmlns:a16="http://schemas.microsoft.com/office/drawing/2014/main" id="{B91CE20D-1671-454D-B45F-C731221B7080}"/>
              </a:ext>
            </a:extLst>
          </p:cNvPr>
          <p:cNvSpPr txBox="1"/>
          <p:nvPr/>
        </p:nvSpPr>
        <p:spPr>
          <a:xfrm>
            <a:off x="7781468" y="5207398"/>
            <a:ext cx="1080120" cy="461665"/>
          </a:xfrm>
          <a:prstGeom prst="rect">
            <a:avLst/>
          </a:prstGeom>
          <a:noFill/>
        </p:spPr>
        <p:txBody>
          <a:bodyPr wrap="square" rtlCol="0">
            <a:spAutoFit/>
          </a:bodyPr>
          <a:lstStyle/>
          <a:p>
            <a:pPr algn="l"/>
            <a:r>
              <a:rPr kumimoji="1" lang="ja-JP" altLang="en-US" sz="2400" b="1" dirty="0">
                <a:latin typeface="+mn-ea"/>
                <a:ea typeface="+mn-ea"/>
              </a:rPr>
              <a:t>案</a:t>
            </a:r>
            <a:r>
              <a:rPr kumimoji="1" lang="en-US" altLang="ja-JP" sz="2400" b="1" dirty="0">
                <a:latin typeface="+mn-ea"/>
                <a:ea typeface="+mn-ea"/>
              </a:rPr>
              <a:t>4</a:t>
            </a:r>
            <a:endParaRPr kumimoji="1" lang="ja-JP" altLang="en-US" sz="2400" b="1" dirty="0">
              <a:latin typeface="+mn-ea"/>
              <a:ea typeface="+mn-ea"/>
            </a:endParaRPr>
          </a:p>
        </p:txBody>
      </p:sp>
      <p:sp>
        <p:nvSpPr>
          <p:cNvPr id="14" name="フローチャート: 代替処理 13">
            <a:extLst>
              <a:ext uri="{FF2B5EF4-FFF2-40B4-BE49-F238E27FC236}">
                <a16:creationId xmlns:a16="http://schemas.microsoft.com/office/drawing/2014/main" id="{6B4626CA-A959-46EE-9ABF-40DBB650C576}"/>
              </a:ext>
            </a:extLst>
          </p:cNvPr>
          <p:cNvSpPr/>
          <p:nvPr/>
        </p:nvSpPr>
        <p:spPr bwMode="auto">
          <a:xfrm>
            <a:off x="4989340" y="3526989"/>
            <a:ext cx="2042764" cy="334059"/>
          </a:xfrm>
          <a:prstGeom prst="flowChartAlternateProcess">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ja-JP" altLang="en-US" sz="1600" b="1" dirty="0">
                <a:solidFill>
                  <a:schemeClr val="bg1"/>
                </a:solidFill>
                <a:latin typeface="+mn-ea"/>
                <a:ea typeface="+mn-ea"/>
              </a:rPr>
              <a:t>今すぐ購入</a:t>
            </a:r>
          </a:p>
        </p:txBody>
      </p:sp>
      <p:sp>
        <p:nvSpPr>
          <p:cNvPr id="15" name="フローチャート: 代替処理 14">
            <a:extLst>
              <a:ext uri="{FF2B5EF4-FFF2-40B4-BE49-F238E27FC236}">
                <a16:creationId xmlns:a16="http://schemas.microsoft.com/office/drawing/2014/main" id="{981D19B8-5726-4D24-A644-BB9BD9ECB4D8}"/>
              </a:ext>
            </a:extLst>
          </p:cNvPr>
          <p:cNvSpPr/>
          <p:nvPr/>
        </p:nvSpPr>
        <p:spPr bwMode="auto">
          <a:xfrm>
            <a:off x="4989340" y="5805264"/>
            <a:ext cx="2042764" cy="334059"/>
          </a:xfrm>
          <a:prstGeom prst="flowChartAlternateProcess">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ja-JP" altLang="en-US" sz="1600" b="1" dirty="0">
                <a:solidFill>
                  <a:schemeClr val="bg1"/>
                </a:solidFill>
                <a:latin typeface="+mn-ea"/>
                <a:ea typeface="+mn-ea"/>
              </a:rPr>
              <a:t>今すぐ購入</a:t>
            </a:r>
          </a:p>
        </p:txBody>
      </p:sp>
      <p:sp>
        <p:nvSpPr>
          <p:cNvPr id="16" name="フローチャート: 代替処理 15">
            <a:extLst>
              <a:ext uri="{FF2B5EF4-FFF2-40B4-BE49-F238E27FC236}">
                <a16:creationId xmlns:a16="http://schemas.microsoft.com/office/drawing/2014/main" id="{957BC893-B06E-4264-90BC-7FBE89C4E8C1}"/>
              </a:ext>
            </a:extLst>
          </p:cNvPr>
          <p:cNvSpPr/>
          <p:nvPr/>
        </p:nvSpPr>
        <p:spPr bwMode="auto">
          <a:xfrm>
            <a:off x="9269750" y="3526989"/>
            <a:ext cx="2042764" cy="334059"/>
          </a:xfrm>
          <a:prstGeom prst="flowChartAlternateProcess">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ja-JP" altLang="en-US" sz="1600" b="1" dirty="0">
                <a:solidFill>
                  <a:schemeClr val="bg1"/>
                </a:solidFill>
                <a:latin typeface="+mn-ea"/>
                <a:ea typeface="+mn-ea"/>
              </a:rPr>
              <a:t>詳しく見る</a:t>
            </a:r>
          </a:p>
        </p:txBody>
      </p:sp>
      <p:sp>
        <p:nvSpPr>
          <p:cNvPr id="17" name="フローチャート: 代替処理 16">
            <a:extLst>
              <a:ext uri="{FF2B5EF4-FFF2-40B4-BE49-F238E27FC236}">
                <a16:creationId xmlns:a16="http://schemas.microsoft.com/office/drawing/2014/main" id="{5D2923EC-9BA1-451D-93E9-C763D252FEFE}"/>
              </a:ext>
            </a:extLst>
          </p:cNvPr>
          <p:cNvSpPr/>
          <p:nvPr/>
        </p:nvSpPr>
        <p:spPr bwMode="auto">
          <a:xfrm>
            <a:off x="9269750" y="5805264"/>
            <a:ext cx="2042764" cy="334059"/>
          </a:xfrm>
          <a:prstGeom prst="flowChartAlternateProcess">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ja-JP" altLang="en-US" sz="1600" b="1" dirty="0">
                <a:solidFill>
                  <a:schemeClr val="bg1"/>
                </a:solidFill>
                <a:latin typeface="+mn-ea"/>
                <a:ea typeface="+mn-ea"/>
              </a:rPr>
              <a:t>詳しく見る</a:t>
            </a:r>
          </a:p>
        </p:txBody>
      </p:sp>
      <p:sp>
        <p:nvSpPr>
          <p:cNvPr id="18" name="吹き出し: 角を丸めた四角形 17">
            <a:extLst>
              <a:ext uri="{FF2B5EF4-FFF2-40B4-BE49-F238E27FC236}">
                <a16:creationId xmlns:a16="http://schemas.microsoft.com/office/drawing/2014/main" id="{9C4C538C-1005-4BCA-823D-59E24B3505D8}"/>
              </a:ext>
            </a:extLst>
          </p:cNvPr>
          <p:cNvSpPr/>
          <p:nvPr/>
        </p:nvSpPr>
        <p:spPr bwMode="auto">
          <a:xfrm>
            <a:off x="288031" y="2204864"/>
            <a:ext cx="3071665" cy="1829812"/>
          </a:xfrm>
          <a:prstGeom prst="wedgeRoundRectCallout">
            <a:avLst>
              <a:gd name="adj1" fmla="val 14518"/>
              <a:gd name="adj2" fmla="val 68535"/>
              <a:gd name="adj3" fmla="val 16667"/>
            </a:avLst>
          </a:prstGeom>
          <a:solidFill>
            <a:schemeClr val="bg1"/>
          </a:solidFill>
          <a:ln w="9525" cap="flat" cmpd="sng" algn="ctr">
            <a:solidFill>
              <a:schemeClr val="tx1"/>
            </a:solid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ja-JP" altLang="en-US" sz="1600" dirty="0">
                <a:latin typeface="+mn-ea"/>
                <a:ea typeface="+mn-ea"/>
              </a:rPr>
              <a:t>カメラのランディングページに</a:t>
            </a:r>
            <a:endParaRPr kumimoji="1" lang="en-US" altLang="ja-JP" sz="1600" dirty="0">
              <a:latin typeface="+mn-ea"/>
              <a:ea typeface="+mn-ea"/>
            </a:endParaRPr>
          </a:p>
          <a:p>
            <a:pPr algn="ctr">
              <a:spcBef>
                <a:spcPts val="600"/>
              </a:spcBef>
              <a:buClr>
                <a:srgbClr val="BFBFBF"/>
              </a:buClr>
            </a:pPr>
            <a:r>
              <a:rPr kumimoji="1" lang="ja-JP" altLang="en-US" sz="1600" dirty="0">
                <a:latin typeface="+mn-ea"/>
                <a:ea typeface="+mn-ea"/>
              </a:rPr>
              <a:t>載せる写真と</a:t>
            </a:r>
            <a:r>
              <a:rPr kumimoji="1" lang="en-US" altLang="ja-JP" sz="1600" dirty="0">
                <a:latin typeface="+mn-ea"/>
                <a:ea typeface="+mn-ea"/>
              </a:rPr>
              <a:t>CTA</a:t>
            </a:r>
            <a:r>
              <a:rPr kumimoji="1" lang="ja-JP" altLang="en-US" sz="1600" dirty="0">
                <a:latin typeface="+mn-ea"/>
                <a:ea typeface="+mn-ea"/>
              </a:rPr>
              <a:t>ボタン</a:t>
            </a:r>
            <a:r>
              <a:rPr kumimoji="1" lang="en-US" altLang="ja-JP" sz="1200" dirty="0">
                <a:latin typeface="+mn-ea"/>
                <a:ea typeface="+mn-ea"/>
              </a:rPr>
              <a:t>※</a:t>
            </a:r>
            <a:r>
              <a:rPr kumimoji="1" lang="ja-JP" altLang="en-US" sz="1600" dirty="0">
                <a:latin typeface="+mn-ea"/>
                <a:ea typeface="+mn-ea"/>
              </a:rPr>
              <a:t>は</a:t>
            </a:r>
            <a:endParaRPr kumimoji="1" lang="en-US" altLang="ja-JP" sz="1600" dirty="0">
              <a:latin typeface="+mn-ea"/>
              <a:ea typeface="+mn-ea"/>
            </a:endParaRPr>
          </a:p>
          <a:p>
            <a:pPr algn="ctr">
              <a:spcBef>
                <a:spcPts val="600"/>
              </a:spcBef>
              <a:buClr>
                <a:srgbClr val="BFBFBF"/>
              </a:buClr>
            </a:pPr>
            <a:r>
              <a:rPr kumimoji="1" lang="ja-JP" altLang="en-US" sz="1600" dirty="0">
                <a:latin typeface="+mn-ea"/>
                <a:ea typeface="+mn-ea"/>
              </a:rPr>
              <a:t>どの組み合わせがよいだろう？</a:t>
            </a:r>
          </a:p>
        </p:txBody>
      </p:sp>
      <p:sp>
        <p:nvSpPr>
          <p:cNvPr id="19" name="テキスト ボックス 18">
            <a:extLst>
              <a:ext uri="{FF2B5EF4-FFF2-40B4-BE49-F238E27FC236}">
                <a16:creationId xmlns:a16="http://schemas.microsoft.com/office/drawing/2014/main" id="{671B0216-22E5-4848-A377-8A19AF273A83}"/>
              </a:ext>
            </a:extLst>
          </p:cNvPr>
          <p:cNvSpPr txBox="1"/>
          <p:nvPr/>
        </p:nvSpPr>
        <p:spPr>
          <a:xfrm>
            <a:off x="565779" y="6483502"/>
            <a:ext cx="8698573" cy="276999"/>
          </a:xfrm>
          <a:prstGeom prst="rect">
            <a:avLst/>
          </a:prstGeom>
          <a:noFill/>
        </p:spPr>
        <p:txBody>
          <a:bodyPr wrap="square" rtlCol="0">
            <a:spAutoFit/>
          </a:bodyPr>
          <a:lstStyle/>
          <a:p>
            <a:pPr algn="l"/>
            <a:r>
              <a:rPr kumimoji="1" lang="en-US" altLang="ja-JP" sz="1200" dirty="0">
                <a:latin typeface="+mn-ea"/>
                <a:ea typeface="+mn-ea"/>
              </a:rPr>
              <a:t>※CTA</a:t>
            </a:r>
            <a:r>
              <a:rPr kumimoji="1" lang="ja-JP" altLang="en-US" sz="1200" dirty="0">
                <a:latin typeface="+mn-ea"/>
                <a:ea typeface="+mn-ea"/>
              </a:rPr>
              <a:t>ボタン：</a:t>
            </a:r>
            <a:r>
              <a:rPr kumimoji="1" lang="en-US" altLang="ja-JP" sz="1200" dirty="0">
                <a:latin typeface="+mn-ea"/>
                <a:ea typeface="+mn-ea"/>
              </a:rPr>
              <a:t>CTA</a:t>
            </a:r>
            <a:r>
              <a:rPr kumimoji="1" lang="ja-JP" altLang="en-US" sz="1200" dirty="0">
                <a:latin typeface="+mn-ea"/>
                <a:ea typeface="+mn-ea"/>
              </a:rPr>
              <a:t>は </a:t>
            </a:r>
            <a:r>
              <a:rPr kumimoji="1" lang="en-US" altLang="ja-JP" sz="1200" dirty="0">
                <a:latin typeface="+mn-ea"/>
                <a:ea typeface="+mn-ea"/>
              </a:rPr>
              <a:t>call-to-action </a:t>
            </a:r>
            <a:r>
              <a:rPr kumimoji="1" lang="ja-JP" altLang="en-US" sz="1200" dirty="0">
                <a:latin typeface="+mn-ea"/>
                <a:ea typeface="+mn-ea"/>
              </a:rPr>
              <a:t>の略</a:t>
            </a:r>
            <a:r>
              <a:rPr kumimoji="1" lang="en-US" altLang="ja-JP" sz="1200" dirty="0">
                <a:latin typeface="+mn-ea"/>
                <a:ea typeface="+mn-ea"/>
              </a:rPr>
              <a:t>. </a:t>
            </a:r>
            <a:r>
              <a:rPr kumimoji="1" lang="ja-JP" altLang="en-US" sz="1200" dirty="0">
                <a:latin typeface="+mn-ea"/>
                <a:ea typeface="+mn-ea"/>
              </a:rPr>
              <a:t>商品の購入ボタンなど、ユーザーにとってほしい行動を表すボタン</a:t>
            </a:r>
          </a:p>
        </p:txBody>
      </p:sp>
    </p:spTree>
    <p:extLst>
      <p:ext uri="{BB962C8B-B14F-4D97-AF65-F5344CB8AC3E}">
        <p14:creationId xmlns:p14="http://schemas.microsoft.com/office/powerpoint/2010/main" val="6147109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D102D5C-5CFC-4440-870E-6419F08144F2}"/>
              </a:ext>
            </a:extLst>
          </p:cNvPr>
          <p:cNvSpPr>
            <a:spLocks noGrp="1"/>
          </p:cNvSpPr>
          <p:nvPr>
            <p:ph type="title"/>
          </p:nvPr>
        </p:nvSpPr>
        <p:spPr/>
        <p:txBody>
          <a:bodyPr/>
          <a:lstStyle/>
          <a:p>
            <a:r>
              <a:rPr kumimoji="1" lang="ja-JP" altLang="en-US" dirty="0"/>
              <a:t>文脈付きバンディット問題</a:t>
            </a:r>
          </a:p>
        </p:txBody>
      </p:sp>
      <p:sp>
        <p:nvSpPr>
          <p:cNvPr id="3" name="コンテンツ プレースホルダー 2">
            <a:extLst>
              <a:ext uri="{FF2B5EF4-FFF2-40B4-BE49-F238E27FC236}">
                <a16:creationId xmlns:a16="http://schemas.microsoft.com/office/drawing/2014/main" id="{512A6F56-584B-46E6-9811-AC4EB42736DB}"/>
              </a:ext>
            </a:extLst>
          </p:cNvPr>
          <p:cNvSpPr>
            <a:spLocks noGrp="1"/>
          </p:cNvSpPr>
          <p:nvPr>
            <p:ph idx="1"/>
          </p:nvPr>
        </p:nvSpPr>
        <p:spPr/>
        <p:txBody>
          <a:bodyPr/>
          <a:lstStyle/>
          <a:p>
            <a:r>
              <a:rPr kumimoji="1" lang="ja-JP" altLang="en-US" dirty="0"/>
              <a:t>組み合わせを持つ場合、特徴量を各腕が持つと考える。</a:t>
            </a:r>
            <a:endParaRPr kumimoji="1" lang="en-US" altLang="ja-JP" dirty="0"/>
          </a:p>
          <a:p>
            <a:r>
              <a:rPr kumimoji="1" lang="ja-JP" altLang="en-US" dirty="0"/>
              <a:t>このような問題を文脈付きバンディット問題と呼ぶ</a:t>
            </a:r>
          </a:p>
        </p:txBody>
      </p:sp>
      <p:sp>
        <p:nvSpPr>
          <p:cNvPr id="4" name="スライド番号プレースホルダー 3">
            <a:extLst>
              <a:ext uri="{FF2B5EF4-FFF2-40B4-BE49-F238E27FC236}">
                <a16:creationId xmlns:a16="http://schemas.microsoft.com/office/drawing/2014/main" id="{2920CB31-CA1E-456D-AE28-F9E50E0C97DF}"/>
              </a:ext>
            </a:extLst>
          </p:cNvPr>
          <p:cNvSpPr>
            <a:spLocks noGrp="1"/>
          </p:cNvSpPr>
          <p:nvPr>
            <p:ph type="sldNum" sz="quarter" idx="10"/>
          </p:nvPr>
        </p:nvSpPr>
        <p:spPr/>
        <p:txBody>
          <a:bodyPr/>
          <a:lstStyle/>
          <a:p>
            <a:fld id="{F7D9C81F-6F51-475F-ABDF-7FEE4B0A1340}" type="slidenum">
              <a:rPr lang="en-US" altLang="ja-JP" smtClean="0"/>
              <a:pPr/>
              <a:t>22</a:t>
            </a:fld>
            <a:endParaRPr lang="en-US" altLang="ja-JP" dirty="0"/>
          </a:p>
        </p:txBody>
      </p:sp>
      <mc:AlternateContent xmlns:mc="http://schemas.openxmlformats.org/markup-compatibility/2006" xmlns:a14="http://schemas.microsoft.com/office/drawing/2010/main">
        <mc:Choice Requires="a14">
          <p:sp>
            <p:nvSpPr>
              <p:cNvPr id="52" name="テキスト ボックス 51">
                <a:extLst>
                  <a:ext uri="{FF2B5EF4-FFF2-40B4-BE49-F238E27FC236}">
                    <a16:creationId xmlns:a16="http://schemas.microsoft.com/office/drawing/2014/main" id="{477962F1-4531-489C-9D2E-8E6228A6F28A}"/>
                  </a:ext>
                </a:extLst>
              </p:cNvPr>
              <p:cNvSpPr txBox="1"/>
              <p:nvPr/>
            </p:nvSpPr>
            <p:spPr>
              <a:xfrm>
                <a:off x="4426123" y="4598936"/>
                <a:ext cx="1957908" cy="400110"/>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r>
                        <a:rPr kumimoji="1" lang="en-US" altLang="ja-JP" sz="2000" b="0" i="1" smtClean="0">
                          <a:latin typeface="Cambria Math" panose="02040503050406030204" pitchFamily="18" charset="0"/>
                          <a:ea typeface="+mn-ea"/>
                        </a:rPr>
                        <m:t>𝑟</m:t>
                      </m:r>
                      <m:r>
                        <a:rPr kumimoji="1" lang="en-US" altLang="ja-JP" sz="2000" b="0" i="1" smtClean="0">
                          <a:latin typeface="Cambria Math" panose="02040503050406030204" pitchFamily="18" charset="0"/>
                          <a:ea typeface="+mn-ea"/>
                        </a:rPr>
                        <m:t>~</m:t>
                      </m:r>
                      <m:r>
                        <m:rPr>
                          <m:nor/>
                        </m:rPr>
                        <a:rPr kumimoji="1" lang="en-US" altLang="ja-JP" sz="2000" b="0" i="0" smtClean="0">
                          <a:latin typeface="Cambria Math" panose="02040503050406030204" pitchFamily="18" charset="0"/>
                          <a:ea typeface="+mn-ea"/>
                        </a:rPr>
                        <m:t>Bernoulli</m:t>
                      </m:r>
                      <m:r>
                        <a:rPr kumimoji="1" lang="en-US" altLang="ja-JP" sz="2000" b="0" i="1" smtClean="0">
                          <a:latin typeface="Cambria Math" panose="02040503050406030204" pitchFamily="18" charset="0"/>
                          <a:ea typeface="+mn-ea"/>
                        </a:rPr>
                        <m:t>(</m:t>
                      </m:r>
                      <m:sSub>
                        <m:sSubPr>
                          <m:ctrlPr>
                            <a:rPr kumimoji="1" lang="en-US" altLang="ja-JP" sz="2000" b="0" i="1" smtClean="0">
                              <a:latin typeface="Cambria Math" panose="02040503050406030204" pitchFamily="18" charset="0"/>
                              <a:ea typeface="+mn-ea"/>
                            </a:rPr>
                          </m:ctrlPr>
                        </m:sSubPr>
                        <m:e>
                          <m:r>
                            <a:rPr kumimoji="1" lang="ja-JP" altLang="en-US" sz="2000" b="0" i="1" smtClean="0">
                              <a:latin typeface="Cambria Math" panose="02040503050406030204" pitchFamily="18" charset="0"/>
                              <a:ea typeface="+mn-ea"/>
                            </a:rPr>
                            <m:t>𝜃</m:t>
                          </m:r>
                        </m:e>
                        <m:sub>
                          <m:r>
                            <a:rPr kumimoji="1" lang="en-US" altLang="ja-JP" sz="2000" b="0" i="1" smtClean="0">
                              <a:latin typeface="Cambria Math" panose="02040503050406030204" pitchFamily="18" charset="0"/>
                              <a:ea typeface="+mn-ea"/>
                            </a:rPr>
                            <m:t>𝑥</m:t>
                          </m:r>
                        </m:sub>
                      </m:sSub>
                      <m:r>
                        <a:rPr kumimoji="1" lang="en-US" altLang="ja-JP" sz="2000" b="0" i="1" smtClean="0">
                          <a:latin typeface="Cambria Math" panose="02040503050406030204" pitchFamily="18" charset="0"/>
                          <a:ea typeface="+mn-ea"/>
                        </a:rPr>
                        <m:t>)</m:t>
                      </m:r>
                    </m:oMath>
                  </m:oMathPara>
                </a14:m>
                <a:endParaRPr kumimoji="1" lang="ja-JP" altLang="en-US" sz="2000" dirty="0">
                  <a:latin typeface="+mn-ea"/>
                  <a:ea typeface="+mn-ea"/>
                </a:endParaRPr>
              </a:p>
            </p:txBody>
          </p:sp>
        </mc:Choice>
        <mc:Fallback xmlns="">
          <p:sp>
            <p:nvSpPr>
              <p:cNvPr id="52" name="テキスト ボックス 51">
                <a:extLst>
                  <a:ext uri="{FF2B5EF4-FFF2-40B4-BE49-F238E27FC236}">
                    <a16:creationId xmlns:a16="http://schemas.microsoft.com/office/drawing/2014/main" id="{477962F1-4531-489C-9D2E-8E6228A6F28A}"/>
                  </a:ext>
                </a:extLst>
              </p:cNvPr>
              <p:cNvSpPr txBox="1">
                <a:spLocks noRot="1" noChangeAspect="1" noMove="1" noResize="1" noEditPoints="1" noAdjustHandles="1" noChangeArrowheads="1" noChangeShapeType="1" noTextEdit="1"/>
              </p:cNvSpPr>
              <p:nvPr/>
            </p:nvSpPr>
            <p:spPr>
              <a:xfrm>
                <a:off x="4426123" y="4598936"/>
                <a:ext cx="1957908" cy="400110"/>
              </a:xfrm>
              <a:prstGeom prst="rect">
                <a:avLst/>
              </a:prstGeom>
              <a:blipFill>
                <a:blip r:embed="rId2"/>
                <a:stretch>
                  <a:fillRect r="-1869" b="-1060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4" name="テキスト ボックス 53">
                <a:extLst>
                  <a:ext uri="{FF2B5EF4-FFF2-40B4-BE49-F238E27FC236}">
                    <a16:creationId xmlns:a16="http://schemas.microsoft.com/office/drawing/2014/main" id="{C046F47F-AA44-4DC6-9B23-8D7B21CC1FE4}"/>
                  </a:ext>
                </a:extLst>
              </p:cNvPr>
              <p:cNvSpPr txBox="1"/>
              <p:nvPr/>
            </p:nvSpPr>
            <p:spPr>
              <a:xfrm>
                <a:off x="4079776" y="5693129"/>
                <a:ext cx="2523599" cy="400110"/>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r>
                        <a:rPr kumimoji="1" lang="en-US" altLang="ja-JP" sz="2000" b="0" i="1" smtClean="0">
                          <a:latin typeface="Cambria Math" panose="02040503050406030204" pitchFamily="18" charset="0"/>
                          <a:ea typeface="Cambria Math" panose="02040503050406030204" pitchFamily="18" charset="0"/>
                        </a:rPr>
                        <m:t>𝑟</m:t>
                      </m:r>
                      <m:r>
                        <a:rPr kumimoji="1" lang="en-US" altLang="ja-JP" sz="2000" b="0" i="1" smtClean="0">
                          <a:latin typeface="Cambria Math" panose="02040503050406030204" pitchFamily="18" charset="0"/>
                          <a:ea typeface="Cambria Math" panose="02040503050406030204" pitchFamily="18" charset="0"/>
                        </a:rPr>
                        <m:t>∈{0,1}</m:t>
                      </m:r>
                    </m:oMath>
                  </m:oMathPara>
                </a14:m>
                <a:endParaRPr kumimoji="1" lang="ja-JP" altLang="en-US" sz="2000" dirty="0">
                  <a:latin typeface="+mn-ea"/>
                  <a:ea typeface="+mn-ea"/>
                </a:endParaRPr>
              </a:p>
            </p:txBody>
          </p:sp>
        </mc:Choice>
        <mc:Fallback xmlns="">
          <p:sp>
            <p:nvSpPr>
              <p:cNvPr id="54" name="テキスト ボックス 53">
                <a:extLst>
                  <a:ext uri="{FF2B5EF4-FFF2-40B4-BE49-F238E27FC236}">
                    <a16:creationId xmlns:a16="http://schemas.microsoft.com/office/drawing/2014/main" id="{C046F47F-AA44-4DC6-9B23-8D7B21CC1FE4}"/>
                  </a:ext>
                </a:extLst>
              </p:cNvPr>
              <p:cNvSpPr txBox="1">
                <a:spLocks noRot="1" noChangeAspect="1" noMove="1" noResize="1" noEditPoints="1" noAdjustHandles="1" noChangeArrowheads="1" noChangeShapeType="1" noTextEdit="1"/>
              </p:cNvSpPr>
              <p:nvPr/>
            </p:nvSpPr>
            <p:spPr>
              <a:xfrm>
                <a:off x="4079776" y="5693129"/>
                <a:ext cx="2523599" cy="400110"/>
              </a:xfrm>
              <a:prstGeom prst="rect">
                <a:avLst/>
              </a:prstGeom>
              <a:blipFill>
                <a:blip r:embed="rId3"/>
                <a:stretch>
                  <a:fillRect b="-9091"/>
                </a:stretch>
              </a:blipFill>
            </p:spPr>
            <p:txBody>
              <a:bodyPr/>
              <a:lstStyle/>
              <a:p>
                <a:r>
                  <a:rPr lang="ja-JP" altLang="en-US">
                    <a:noFill/>
                  </a:rPr>
                  <a:t> </a:t>
                </a:r>
              </a:p>
            </p:txBody>
          </p:sp>
        </mc:Fallback>
      </mc:AlternateContent>
      <p:grpSp>
        <p:nvGrpSpPr>
          <p:cNvPr id="7" name="グループ化 6">
            <a:extLst>
              <a:ext uri="{FF2B5EF4-FFF2-40B4-BE49-F238E27FC236}">
                <a16:creationId xmlns:a16="http://schemas.microsoft.com/office/drawing/2014/main" id="{61D1AE02-1801-46B1-A969-AFD67C2AC575}"/>
              </a:ext>
            </a:extLst>
          </p:cNvPr>
          <p:cNvGrpSpPr/>
          <p:nvPr/>
        </p:nvGrpSpPr>
        <p:grpSpPr>
          <a:xfrm>
            <a:off x="695400" y="2703413"/>
            <a:ext cx="2016223" cy="3595173"/>
            <a:chOff x="695400" y="2703413"/>
            <a:chExt cx="2016223" cy="3595173"/>
          </a:xfrm>
        </p:grpSpPr>
        <p:pic>
          <p:nvPicPr>
            <p:cNvPr id="8" name="図 7">
              <a:extLst>
                <a:ext uri="{FF2B5EF4-FFF2-40B4-BE49-F238E27FC236}">
                  <a16:creationId xmlns:a16="http://schemas.microsoft.com/office/drawing/2014/main" id="{F8740B78-EFF3-4814-932F-A40B1B2DBF64}"/>
                </a:ext>
              </a:extLst>
            </p:cNvPr>
            <p:cNvPicPr>
              <a:picLocks noChangeAspect="1"/>
            </p:cNvPicPr>
            <p:nvPr/>
          </p:nvPicPr>
          <p:blipFill rotWithShape="1">
            <a:blip r:embed="rId4">
              <a:extLst>
                <a:ext uri="{28A0092B-C50C-407E-A947-70E740481C1C}">
                  <a14:useLocalDpi xmlns:a14="http://schemas.microsoft.com/office/drawing/2010/main" val="0"/>
                </a:ext>
              </a:extLst>
            </a:blip>
            <a:srcRect b="14300"/>
            <a:stretch/>
          </p:blipFill>
          <p:spPr>
            <a:xfrm>
              <a:off x="1177143" y="2804507"/>
              <a:ext cx="1457400" cy="1248985"/>
            </a:xfrm>
            <a:prstGeom prst="rect">
              <a:avLst/>
            </a:prstGeom>
          </p:spPr>
        </p:pic>
        <p:pic>
          <p:nvPicPr>
            <p:cNvPr id="13" name="図 12">
              <a:extLst>
                <a:ext uri="{FF2B5EF4-FFF2-40B4-BE49-F238E27FC236}">
                  <a16:creationId xmlns:a16="http://schemas.microsoft.com/office/drawing/2014/main" id="{9648500C-3434-48DE-B737-3F789CB25D3C}"/>
                </a:ext>
              </a:extLst>
            </p:cNvPr>
            <p:cNvPicPr>
              <a:picLocks noChangeAspect="1"/>
            </p:cNvPicPr>
            <p:nvPr/>
          </p:nvPicPr>
          <p:blipFill rotWithShape="1">
            <a:blip r:embed="rId5">
              <a:extLst>
                <a:ext uri="{28A0092B-C50C-407E-A947-70E740481C1C}">
                  <a14:useLocalDpi xmlns:a14="http://schemas.microsoft.com/office/drawing/2010/main" val="0"/>
                </a:ext>
              </a:extLst>
            </a:blip>
            <a:srcRect b="15350"/>
            <a:stretch/>
          </p:blipFill>
          <p:spPr>
            <a:xfrm>
              <a:off x="1401787" y="5445224"/>
              <a:ext cx="1008112" cy="853362"/>
            </a:xfrm>
            <a:prstGeom prst="rect">
              <a:avLst/>
            </a:prstGeom>
          </p:spPr>
        </p:pic>
        <p:cxnSp>
          <p:nvCxnSpPr>
            <p:cNvPr id="15" name="直線矢印コネクタ 14">
              <a:extLst>
                <a:ext uri="{FF2B5EF4-FFF2-40B4-BE49-F238E27FC236}">
                  <a16:creationId xmlns:a16="http://schemas.microsoft.com/office/drawing/2014/main" id="{0A3630F7-6255-4888-96C5-0017C3C5F256}"/>
                </a:ext>
              </a:extLst>
            </p:cNvPr>
            <p:cNvCxnSpPr>
              <a:cxnSpLocks/>
              <a:stCxn id="20" idx="2"/>
              <a:endCxn id="13" idx="0"/>
            </p:cNvCxnSpPr>
            <p:nvPr/>
          </p:nvCxnSpPr>
          <p:spPr bwMode="auto">
            <a:xfrm>
              <a:off x="1905843" y="4549303"/>
              <a:ext cx="0" cy="895921"/>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20" name="テキスト ボックス 19">
                  <a:extLst>
                    <a:ext uri="{FF2B5EF4-FFF2-40B4-BE49-F238E27FC236}">
                      <a16:creationId xmlns:a16="http://schemas.microsoft.com/office/drawing/2014/main" id="{655077A0-0137-489A-836C-3B7C7A8614C1}"/>
                    </a:ext>
                  </a:extLst>
                </p:cNvPr>
                <p:cNvSpPr txBox="1"/>
                <p:nvPr/>
              </p:nvSpPr>
              <p:spPr>
                <a:xfrm>
                  <a:off x="1100063" y="4149193"/>
                  <a:ext cx="1611560"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ea typeface="+mn-ea"/>
                              </a:rPr>
                            </m:ctrlPr>
                          </m:sSubPr>
                          <m:e>
                            <m:r>
                              <a:rPr kumimoji="1" lang="en-US" altLang="ja-JP" sz="2000" b="0" i="1" smtClean="0">
                                <a:latin typeface="Cambria Math" panose="02040503050406030204" pitchFamily="18" charset="0"/>
                                <a:ea typeface="+mn-ea"/>
                              </a:rPr>
                              <m:t>𝑥</m:t>
                            </m:r>
                          </m:e>
                          <m:sub>
                            <m:r>
                              <a:rPr kumimoji="1" lang="en-US" altLang="ja-JP" sz="2000" b="0" i="1" smtClean="0">
                                <a:latin typeface="Cambria Math" panose="02040503050406030204" pitchFamily="18" charset="0"/>
                                <a:ea typeface="+mn-ea"/>
                              </a:rPr>
                              <m:t>1</m:t>
                            </m:r>
                          </m:sub>
                        </m:sSub>
                        <m:r>
                          <a:rPr kumimoji="1" lang="en-US" altLang="ja-JP" sz="2000" b="0" i="1" smtClean="0">
                            <a:latin typeface="Cambria Math" panose="02040503050406030204" pitchFamily="18" charset="0"/>
                            <a:ea typeface="+mn-ea"/>
                          </a:rPr>
                          <m:t>=</m:t>
                        </m:r>
                        <m:sSup>
                          <m:sSupPr>
                            <m:ctrlPr>
                              <a:rPr kumimoji="1" lang="en-US" altLang="ja-JP" sz="2000" b="0" i="1" smtClean="0">
                                <a:latin typeface="Cambria Math" panose="02040503050406030204" pitchFamily="18" charset="0"/>
                                <a:ea typeface="+mn-ea"/>
                              </a:rPr>
                            </m:ctrlPr>
                          </m:sSupPr>
                          <m:e>
                            <m:r>
                              <a:rPr kumimoji="1" lang="en-US" altLang="ja-JP" sz="2000" i="1">
                                <a:latin typeface="Cambria Math" panose="02040503050406030204" pitchFamily="18" charset="0"/>
                              </a:rPr>
                              <m:t>(0, 1)</m:t>
                            </m:r>
                          </m:e>
                          <m:sup>
                            <m:r>
                              <a:rPr kumimoji="1" lang="en-US" altLang="ja-JP" sz="2000" b="0" i="1" smtClean="0">
                                <a:latin typeface="Cambria Math" panose="02040503050406030204" pitchFamily="18" charset="0"/>
                                <a:ea typeface="+mn-ea"/>
                              </a:rPr>
                              <m:t>𝑇</m:t>
                            </m:r>
                          </m:sup>
                        </m:sSup>
                      </m:oMath>
                    </m:oMathPara>
                  </a14:m>
                  <a:endParaRPr kumimoji="1" lang="ja-JP" altLang="en-US" sz="2000" dirty="0">
                    <a:latin typeface="+mn-ea"/>
                    <a:ea typeface="+mn-ea"/>
                  </a:endParaRPr>
                </a:p>
              </p:txBody>
            </p:sp>
          </mc:Choice>
          <mc:Fallback xmlns="">
            <p:sp>
              <p:nvSpPr>
                <p:cNvPr id="20" name="テキスト ボックス 19">
                  <a:extLst>
                    <a:ext uri="{FF2B5EF4-FFF2-40B4-BE49-F238E27FC236}">
                      <a16:creationId xmlns:a16="http://schemas.microsoft.com/office/drawing/2014/main" id="{655077A0-0137-489A-836C-3B7C7A8614C1}"/>
                    </a:ext>
                  </a:extLst>
                </p:cNvPr>
                <p:cNvSpPr txBox="1">
                  <a:spLocks noRot="1" noChangeAspect="1" noMove="1" noResize="1" noEditPoints="1" noAdjustHandles="1" noChangeArrowheads="1" noChangeShapeType="1" noTextEdit="1"/>
                </p:cNvSpPr>
                <p:nvPr/>
              </p:nvSpPr>
              <p:spPr>
                <a:xfrm>
                  <a:off x="1100063" y="4149193"/>
                  <a:ext cx="1611560" cy="400110"/>
                </a:xfrm>
                <a:prstGeom prst="rect">
                  <a:avLst/>
                </a:prstGeom>
                <a:blipFill>
                  <a:blip r:embed="rId6"/>
                  <a:stretch>
                    <a:fillRect b="-12308"/>
                  </a:stretch>
                </a:blipFill>
              </p:spPr>
              <p:txBody>
                <a:bodyPr/>
                <a:lstStyle/>
                <a:p>
                  <a:r>
                    <a:rPr lang="ja-JP" altLang="en-US">
                      <a:noFill/>
                    </a:rPr>
                    <a:t> </a:t>
                  </a:r>
                </a:p>
              </p:txBody>
            </p:sp>
          </mc:Fallback>
        </mc:AlternateContent>
        <p:sp>
          <p:nvSpPr>
            <p:cNvPr id="57" name="楕円 56">
              <a:extLst>
                <a:ext uri="{FF2B5EF4-FFF2-40B4-BE49-F238E27FC236}">
                  <a16:creationId xmlns:a16="http://schemas.microsoft.com/office/drawing/2014/main" id="{8813070D-715E-4F40-B13E-DEA6E94A7B25}"/>
                </a:ext>
              </a:extLst>
            </p:cNvPr>
            <p:cNvSpPr/>
            <p:nvPr/>
          </p:nvSpPr>
          <p:spPr bwMode="auto">
            <a:xfrm>
              <a:off x="695400" y="2703413"/>
              <a:ext cx="468000" cy="468000"/>
            </a:xfrm>
            <a:prstGeom prst="ellipse">
              <a:avLst/>
            </a:prstGeom>
            <a:solidFill>
              <a:schemeClr val="bg2"/>
            </a:solidFill>
            <a:ln w="9525" cap="flat" cmpd="sng" algn="ctr">
              <a:no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en-US" altLang="ja-JP" sz="1800" b="1" dirty="0">
                  <a:solidFill>
                    <a:schemeClr val="bg1"/>
                  </a:solidFill>
                  <a:latin typeface="+mn-ea"/>
                  <a:ea typeface="+mn-ea"/>
                </a:rPr>
                <a:t>1</a:t>
              </a:r>
              <a:endParaRPr kumimoji="1" lang="ja-JP" altLang="en-US" sz="3200" b="1" dirty="0">
                <a:solidFill>
                  <a:schemeClr val="bg1"/>
                </a:solidFill>
                <a:latin typeface="+mn-ea"/>
                <a:ea typeface="+mn-ea"/>
              </a:endParaRPr>
            </a:p>
          </p:txBody>
        </p:sp>
      </p:grpSp>
      <p:grpSp>
        <p:nvGrpSpPr>
          <p:cNvPr id="69" name="グループ化 68">
            <a:extLst>
              <a:ext uri="{FF2B5EF4-FFF2-40B4-BE49-F238E27FC236}">
                <a16:creationId xmlns:a16="http://schemas.microsoft.com/office/drawing/2014/main" id="{661D3041-0D1A-4950-AA53-06E9A1B7F02F}"/>
              </a:ext>
            </a:extLst>
          </p:cNvPr>
          <p:cNvGrpSpPr/>
          <p:nvPr/>
        </p:nvGrpSpPr>
        <p:grpSpPr>
          <a:xfrm>
            <a:off x="2711624" y="2703413"/>
            <a:ext cx="2016223" cy="3595173"/>
            <a:chOff x="695400" y="2703413"/>
            <a:chExt cx="2016223" cy="3595173"/>
          </a:xfrm>
        </p:grpSpPr>
        <p:pic>
          <p:nvPicPr>
            <p:cNvPr id="70" name="図 69">
              <a:extLst>
                <a:ext uri="{FF2B5EF4-FFF2-40B4-BE49-F238E27FC236}">
                  <a16:creationId xmlns:a16="http://schemas.microsoft.com/office/drawing/2014/main" id="{A7076C06-1610-441A-9E28-B33A30E9692A}"/>
                </a:ext>
              </a:extLst>
            </p:cNvPr>
            <p:cNvPicPr>
              <a:picLocks noChangeAspect="1"/>
            </p:cNvPicPr>
            <p:nvPr/>
          </p:nvPicPr>
          <p:blipFill rotWithShape="1">
            <a:blip r:embed="rId4">
              <a:extLst>
                <a:ext uri="{28A0092B-C50C-407E-A947-70E740481C1C}">
                  <a14:useLocalDpi xmlns:a14="http://schemas.microsoft.com/office/drawing/2010/main" val="0"/>
                </a:ext>
              </a:extLst>
            </a:blip>
            <a:srcRect b="14300"/>
            <a:stretch/>
          </p:blipFill>
          <p:spPr>
            <a:xfrm>
              <a:off x="1177143" y="2804507"/>
              <a:ext cx="1457400" cy="1248985"/>
            </a:xfrm>
            <a:prstGeom prst="rect">
              <a:avLst/>
            </a:prstGeom>
          </p:spPr>
        </p:pic>
        <p:pic>
          <p:nvPicPr>
            <p:cNvPr id="71" name="図 70">
              <a:extLst>
                <a:ext uri="{FF2B5EF4-FFF2-40B4-BE49-F238E27FC236}">
                  <a16:creationId xmlns:a16="http://schemas.microsoft.com/office/drawing/2014/main" id="{B6C14CF9-1173-4679-A0B5-CABC6CF3CA67}"/>
                </a:ext>
              </a:extLst>
            </p:cNvPr>
            <p:cNvPicPr>
              <a:picLocks noChangeAspect="1"/>
            </p:cNvPicPr>
            <p:nvPr/>
          </p:nvPicPr>
          <p:blipFill rotWithShape="1">
            <a:blip r:embed="rId5">
              <a:extLst>
                <a:ext uri="{28A0092B-C50C-407E-A947-70E740481C1C}">
                  <a14:useLocalDpi xmlns:a14="http://schemas.microsoft.com/office/drawing/2010/main" val="0"/>
                </a:ext>
              </a:extLst>
            </a:blip>
            <a:srcRect b="15350"/>
            <a:stretch/>
          </p:blipFill>
          <p:spPr>
            <a:xfrm>
              <a:off x="1401787" y="5445224"/>
              <a:ext cx="1008112" cy="853362"/>
            </a:xfrm>
            <a:prstGeom prst="rect">
              <a:avLst/>
            </a:prstGeom>
          </p:spPr>
        </p:pic>
        <p:cxnSp>
          <p:nvCxnSpPr>
            <p:cNvPr id="72" name="直線矢印コネクタ 71">
              <a:extLst>
                <a:ext uri="{FF2B5EF4-FFF2-40B4-BE49-F238E27FC236}">
                  <a16:creationId xmlns:a16="http://schemas.microsoft.com/office/drawing/2014/main" id="{1AF833BC-07C7-4DFB-B93D-171CB7CC850F}"/>
                </a:ext>
              </a:extLst>
            </p:cNvPr>
            <p:cNvCxnSpPr>
              <a:cxnSpLocks/>
              <a:stCxn id="73" idx="2"/>
              <a:endCxn id="71" idx="0"/>
            </p:cNvCxnSpPr>
            <p:nvPr/>
          </p:nvCxnSpPr>
          <p:spPr bwMode="auto">
            <a:xfrm>
              <a:off x="1905843" y="4549303"/>
              <a:ext cx="0" cy="895921"/>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73" name="テキスト ボックス 72">
                  <a:extLst>
                    <a:ext uri="{FF2B5EF4-FFF2-40B4-BE49-F238E27FC236}">
                      <a16:creationId xmlns:a16="http://schemas.microsoft.com/office/drawing/2014/main" id="{94743F8E-8620-4286-B1C6-4E2B8DFCD56C}"/>
                    </a:ext>
                  </a:extLst>
                </p:cNvPr>
                <p:cNvSpPr txBox="1"/>
                <p:nvPr/>
              </p:nvSpPr>
              <p:spPr>
                <a:xfrm>
                  <a:off x="1100063" y="4149193"/>
                  <a:ext cx="1611560"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ea typeface="+mn-ea"/>
                              </a:rPr>
                            </m:ctrlPr>
                          </m:sSubPr>
                          <m:e>
                            <m:r>
                              <a:rPr kumimoji="1" lang="en-US" altLang="ja-JP" sz="2000" b="0" i="1" smtClean="0">
                                <a:latin typeface="Cambria Math" panose="02040503050406030204" pitchFamily="18" charset="0"/>
                                <a:ea typeface="+mn-ea"/>
                              </a:rPr>
                              <m:t>𝑥</m:t>
                            </m:r>
                          </m:e>
                          <m:sub>
                            <m:r>
                              <a:rPr kumimoji="1" lang="en-US" altLang="ja-JP" sz="2000" b="0" i="1" smtClean="0">
                                <a:latin typeface="Cambria Math" panose="02040503050406030204" pitchFamily="18" charset="0"/>
                                <a:ea typeface="+mn-ea"/>
                              </a:rPr>
                              <m:t>2</m:t>
                            </m:r>
                          </m:sub>
                        </m:sSub>
                        <m:r>
                          <a:rPr kumimoji="1" lang="en-US" altLang="ja-JP" sz="2000" b="0" i="1" smtClean="0">
                            <a:latin typeface="Cambria Math" panose="02040503050406030204" pitchFamily="18" charset="0"/>
                            <a:ea typeface="+mn-ea"/>
                          </a:rPr>
                          <m:t>=</m:t>
                        </m:r>
                        <m:sSup>
                          <m:sSupPr>
                            <m:ctrlPr>
                              <a:rPr kumimoji="1" lang="en-US" altLang="ja-JP" sz="2000" b="0" i="1" smtClean="0">
                                <a:latin typeface="Cambria Math" panose="02040503050406030204" pitchFamily="18" charset="0"/>
                                <a:ea typeface="+mn-ea"/>
                              </a:rPr>
                            </m:ctrlPr>
                          </m:sSupPr>
                          <m:e>
                            <m:r>
                              <a:rPr kumimoji="1" lang="en-US" altLang="ja-JP" sz="2000" i="1">
                                <a:latin typeface="Cambria Math" panose="02040503050406030204" pitchFamily="18" charset="0"/>
                              </a:rPr>
                              <m:t>(</m:t>
                            </m:r>
                            <m:r>
                              <a:rPr kumimoji="1" lang="en-US" altLang="ja-JP" sz="2000" b="0" i="1" smtClean="0">
                                <a:latin typeface="Cambria Math" panose="02040503050406030204" pitchFamily="18" charset="0"/>
                              </a:rPr>
                              <m:t>1</m:t>
                            </m:r>
                            <m:r>
                              <a:rPr kumimoji="1" lang="en-US" altLang="ja-JP" sz="2000" i="1">
                                <a:latin typeface="Cambria Math" panose="02040503050406030204" pitchFamily="18" charset="0"/>
                              </a:rPr>
                              <m:t>, </m:t>
                            </m:r>
                            <m:r>
                              <a:rPr kumimoji="1" lang="en-US" altLang="ja-JP" sz="2000" b="0" i="1" smtClean="0">
                                <a:latin typeface="Cambria Math" panose="02040503050406030204" pitchFamily="18" charset="0"/>
                              </a:rPr>
                              <m:t>0</m:t>
                            </m:r>
                            <m:r>
                              <a:rPr kumimoji="1" lang="en-US" altLang="ja-JP" sz="2000" i="1">
                                <a:latin typeface="Cambria Math" panose="02040503050406030204" pitchFamily="18" charset="0"/>
                              </a:rPr>
                              <m:t>)</m:t>
                            </m:r>
                          </m:e>
                          <m:sup>
                            <m:r>
                              <a:rPr kumimoji="1" lang="en-US" altLang="ja-JP" sz="2000" b="0" i="1" smtClean="0">
                                <a:latin typeface="Cambria Math" panose="02040503050406030204" pitchFamily="18" charset="0"/>
                                <a:ea typeface="+mn-ea"/>
                              </a:rPr>
                              <m:t>𝑇</m:t>
                            </m:r>
                          </m:sup>
                        </m:sSup>
                      </m:oMath>
                    </m:oMathPara>
                  </a14:m>
                  <a:endParaRPr kumimoji="1" lang="ja-JP" altLang="en-US" sz="2000" dirty="0">
                    <a:latin typeface="+mn-ea"/>
                    <a:ea typeface="+mn-ea"/>
                  </a:endParaRPr>
                </a:p>
              </p:txBody>
            </p:sp>
          </mc:Choice>
          <mc:Fallback xmlns="">
            <p:sp>
              <p:nvSpPr>
                <p:cNvPr id="73" name="テキスト ボックス 72">
                  <a:extLst>
                    <a:ext uri="{FF2B5EF4-FFF2-40B4-BE49-F238E27FC236}">
                      <a16:creationId xmlns:a16="http://schemas.microsoft.com/office/drawing/2014/main" id="{94743F8E-8620-4286-B1C6-4E2B8DFCD56C}"/>
                    </a:ext>
                  </a:extLst>
                </p:cNvPr>
                <p:cNvSpPr txBox="1">
                  <a:spLocks noRot="1" noChangeAspect="1" noMove="1" noResize="1" noEditPoints="1" noAdjustHandles="1" noChangeArrowheads="1" noChangeShapeType="1" noTextEdit="1"/>
                </p:cNvSpPr>
                <p:nvPr/>
              </p:nvSpPr>
              <p:spPr>
                <a:xfrm>
                  <a:off x="1100063" y="4149193"/>
                  <a:ext cx="1611560" cy="400110"/>
                </a:xfrm>
                <a:prstGeom prst="rect">
                  <a:avLst/>
                </a:prstGeom>
                <a:blipFill>
                  <a:blip r:embed="rId7"/>
                  <a:stretch>
                    <a:fillRect b="-12308"/>
                  </a:stretch>
                </a:blipFill>
              </p:spPr>
              <p:txBody>
                <a:bodyPr/>
                <a:lstStyle/>
                <a:p>
                  <a:r>
                    <a:rPr lang="ja-JP" altLang="en-US">
                      <a:noFill/>
                    </a:rPr>
                    <a:t> </a:t>
                  </a:r>
                </a:p>
              </p:txBody>
            </p:sp>
          </mc:Fallback>
        </mc:AlternateContent>
        <p:sp>
          <p:nvSpPr>
            <p:cNvPr id="74" name="楕円 73">
              <a:extLst>
                <a:ext uri="{FF2B5EF4-FFF2-40B4-BE49-F238E27FC236}">
                  <a16:creationId xmlns:a16="http://schemas.microsoft.com/office/drawing/2014/main" id="{A75849A3-DC09-4B93-A7B6-DED9FC86688A}"/>
                </a:ext>
              </a:extLst>
            </p:cNvPr>
            <p:cNvSpPr/>
            <p:nvPr/>
          </p:nvSpPr>
          <p:spPr bwMode="auto">
            <a:xfrm>
              <a:off x="695400" y="2703413"/>
              <a:ext cx="468000" cy="468000"/>
            </a:xfrm>
            <a:prstGeom prst="ellipse">
              <a:avLst/>
            </a:prstGeom>
            <a:solidFill>
              <a:schemeClr val="bg2"/>
            </a:solidFill>
            <a:ln w="9525" cap="flat" cmpd="sng" algn="ctr">
              <a:no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en-US" altLang="ja-JP" sz="1800" b="1" dirty="0">
                  <a:solidFill>
                    <a:schemeClr val="bg1"/>
                  </a:solidFill>
                  <a:latin typeface="+mn-ea"/>
                  <a:ea typeface="+mn-ea"/>
                </a:rPr>
                <a:t>2</a:t>
              </a:r>
              <a:endParaRPr kumimoji="1" lang="ja-JP" altLang="en-US" sz="3200" b="1" dirty="0">
                <a:solidFill>
                  <a:schemeClr val="bg1"/>
                </a:solidFill>
                <a:latin typeface="+mn-ea"/>
                <a:ea typeface="+mn-ea"/>
              </a:endParaRPr>
            </a:p>
          </p:txBody>
        </p:sp>
      </p:grpSp>
      <mc:AlternateContent xmlns:mc="http://schemas.openxmlformats.org/markup-compatibility/2006" xmlns:a14="http://schemas.microsoft.com/office/drawing/2010/main">
        <mc:Choice Requires="a14">
          <p:sp>
            <p:nvSpPr>
              <p:cNvPr id="76" name="テキスト ボックス 75">
                <a:extLst>
                  <a:ext uri="{FF2B5EF4-FFF2-40B4-BE49-F238E27FC236}">
                    <a16:creationId xmlns:a16="http://schemas.microsoft.com/office/drawing/2014/main" id="{091364AE-D190-4C03-8D75-9F2CAAAA1C7A}"/>
                  </a:ext>
                </a:extLst>
              </p:cNvPr>
              <p:cNvSpPr txBox="1"/>
              <p:nvPr/>
            </p:nvSpPr>
            <p:spPr>
              <a:xfrm>
                <a:off x="4426122" y="4995481"/>
                <a:ext cx="5798337" cy="400110"/>
              </a:xfrm>
              <a:prstGeom prst="rect">
                <a:avLst/>
              </a:prstGeom>
              <a:noFill/>
            </p:spPr>
            <p:txBody>
              <a:bodyPr wrap="square" rtlCol="0">
                <a:spAutoFit/>
              </a:bodyPr>
              <a:lstStyle/>
              <a:p>
                <a:pPr algn="l"/>
                <a14:m>
                  <m:oMath xmlns:m="http://schemas.openxmlformats.org/officeDocument/2006/math">
                    <m:sSub>
                      <m:sSubPr>
                        <m:ctrlPr>
                          <a:rPr kumimoji="1" lang="en-US" altLang="ja-JP" sz="2000" b="0" i="1" smtClean="0">
                            <a:latin typeface="Cambria Math" panose="02040503050406030204" pitchFamily="18" charset="0"/>
                            <a:ea typeface="+mn-ea"/>
                          </a:rPr>
                        </m:ctrlPr>
                      </m:sSubPr>
                      <m:e>
                        <m:r>
                          <a:rPr kumimoji="1" lang="ja-JP" altLang="en-US" sz="2000" b="0" i="1" smtClean="0">
                            <a:latin typeface="Cambria Math" panose="02040503050406030204" pitchFamily="18" charset="0"/>
                            <a:ea typeface="+mn-ea"/>
                          </a:rPr>
                          <m:t>𝜃</m:t>
                        </m:r>
                      </m:e>
                      <m:sub>
                        <m:r>
                          <a:rPr kumimoji="1" lang="en-US" altLang="ja-JP" sz="2000" b="0" i="1" smtClean="0">
                            <a:latin typeface="Cambria Math" panose="02040503050406030204" pitchFamily="18" charset="0"/>
                            <a:ea typeface="+mn-ea"/>
                          </a:rPr>
                          <m:t>𝑥</m:t>
                        </m:r>
                      </m:sub>
                    </m:sSub>
                  </m:oMath>
                </a14:m>
                <a:r>
                  <a:rPr kumimoji="1" lang="en-US" altLang="ja-JP" sz="2000" dirty="0">
                    <a:latin typeface="+mn-ea"/>
                    <a:ea typeface="+mn-ea"/>
                  </a:rPr>
                  <a:t>:</a:t>
                </a:r>
                <a:r>
                  <a:rPr kumimoji="1" lang="ja-JP" altLang="en-US" sz="2000" dirty="0">
                    <a:latin typeface="+mn-ea"/>
                    <a:ea typeface="+mn-ea"/>
                  </a:rPr>
                  <a:t>特徴量</a:t>
                </a:r>
                <a14:m>
                  <m:oMath xmlns:m="http://schemas.openxmlformats.org/officeDocument/2006/math">
                    <m:r>
                      <a:rPr kumimoji="1" lang="en-US" altLang="ja-JP" sz="2000" b="0" i="1" smtClean="0">
                        <a:latin typeface="Cambria Math" panose="02040503050406030204" pitchFamily="18" charset="0"/>
                        <a:ea typeface="+mn-ea"/>
                      </a:rPr>
                      <m:t>𝑥</m:t>
                    </m:r>
                  </m:oMath>
                </a14:m>
                <a:r>
                  <a:rPr kumimoji="1" lang="ja-JP" altLang="en-US" sz="2000" dirty="0">
                    <a:latin typeface="+mn-ea"/>
                    <a:ea typeface="+mn-ea"/>
                  </a:rPr>
                  <a:t>によって異なる値を与えるパラメータ</a:t>
                </a:r>
              </a:p>
            </p:txBody>
          </p:sp>
        </mc:Choice>
        <mc:Fallback xmlns="">
          <p:sp>
            <p:nvSpPr>
              <p:cNvPr id="76" name="テキスト ボックス 75">
                <a:extLst>
                  <a:ext uri="{FF2B5EF4-FFF2-40B4-BE49-F238E27FC236}">
                    <a16:creationId xmlns:a16="http://schemas.microsoft.com/office/drawing/2014/main" id="{091364AE-D190-4C03-8D75-9F2CAAAA1C7A}"/>
                  </a:ext>
                </a:extLst>
              </p:cNvPr>
              <p:cNvSpPr txBox="1">
                <a:spLocks noRot="1" noChangeAspect="1" noMove="1" noResize="1" noEditPoints="1" noAdjustHandles="1" noChangeArrowheads="1" noChangeShapeType="1" noTextEdit="1"/>
              </p:cNvSpPr>
              <p:nvPr/>
            </p:nvSpPr>
            <p:spPr>
              <a:xfrm>
                <a:off x="4426122" y="4995481"/>
                <a:ext cx="5798337" cy="400110"/>
              </a:xfrm>
              <a:prstGeom prst="rect">
                <a:avLst/>
              </a:prstGeom>
              <a:blipFill>
                <a:blip r:embed="rId8"/>
                <a:stretch>
                  <a:fillRect t="-7576" r="-946" b="-2575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7" name="吹き出し: 四角形 76">
                <a:extLst>
                  <a:ext uri="{FF2B5EF4-FFF2-40B4-BE49-F238E27FC236}">
                    <a16:creationId xmlns:a16="http://schemas.microsoft.com/office/drawing/2014/main" id="{FC32BCE1-F40B-4CAF-B53F-D42E848B1871}"/>
                  </a:ext>
                </a:extLst>
              </p:cNvPr>
              <p:cNvSpPr/>
              <p:nvPr/>
            </p:nvSpPr>
            <p:spPr bwMode="auto">
              <a:xfrm>
                <a:off x="5132511" y="2661278"/>
                <a:ext cx="6940153" cy="1852721"/>
              </a:xfrm>
              <a:prstGeom prst="wedgeRectCallout">
                <a:avLst>
                  <a:gd name="adj1" fmla="val -57689"/>
                  <a:gd name="adj2" fmla="val 40317"/>
                </a:avLst>
              </a:prstGeom>
              <a:solidFill>
                <a:schemeClr val="bg2"/>
              </a:solidFill>
              <a:ln w="9525" cap="flat" cmpd="sng" algn="ctr">
                <a:no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spcBef>
                    <a:spcPts val="600"/>
                  </a:spcBef>
                  <a:buClr>
                    <a:srgbClr val="BFBFBF"/>
                  </a:buClr>
                </a:pPr>
                <a14:m>
                  <m:oMath xmlns:m="http://schemas.openxmlformats.org/officeDocument/2006/math">
                    <m:r>
                      <a:rPr kumimoji="1" lang="en-US" altLang="ja-JP" sz="1800" b="1" i="1" smtClean="0">
                        <a:solidFill>
                          <a:schemeClr val="bg1"/>
                        </a:solidFill>
                        <a:latin typeface="Cambria Math" panose="02040503050406030204" pitchFamily="18" charset="0"/>
                        <a:ea typeface="+mn-ea"/>
                      </a:rPr>
                      <m:t>𝒙</m:t>
                    </m:r>
                  </m:oMath>
                </a14:m>
                <a:r>
                  <a:rPr kumimoji="1" lang="ja-JP" altLang="en-US" sz="1800" b="1" dirty="0">
                    <a:solidFill>
                      <a:schemeClr val="bg1"/>
                    </a:solidFill>
                    <a:latin typeface="+mn-ea"/>
                    <a:ea typeface="+mn-ea"/>
                  </a:rPr>
                  <a:t>には、各腕に固有のパラメータ（スロットマシンの大きさなど）</a:t>
                </a:r>
                <a:endParaRPr kumimoji="1" lang="en-US" altLang="ja-JP" sz="1800" b="1" dirty="0">
                  <a:solidFill>
                    <a:schemeClr val="bg1"/>
                  </a:solidFill>
                  <a:latin typeface="+mn-ea"/>
                  <a:ea typeface="+mn-ea"/>
                </a:endParaRPr>
              </a:p>
              <a:p>
                <a:pPr>
                  <a:spcBef>
                    <a:spcPts val="600"/>
                  </a:spcBef>
                  <a:buClr>
                    <a:srgbClr val="BFBFBF"/>
                  </a:buClr>
                </a:pPr>
                <a:r>
                  <a:rPr kumimoji="1" lang="ja-JP" altLang="en-US" sz="1800" b="1" dirty="0">
                    <a:solidFill>
                      <a:schemeClr val="bg1"/>
                    </a:solidFill>
                    <a:latin typeface="+mn-ea"/>
                    <a:ea typeface="+mn-ea"/>
                  </a:rPr>
                  <a:t>以外にも、反復回数に依存するパラメータ</a:t>
                </a:r>
                <a:endParaRPr kumimoji="1" lang="en-US" altLang="ja-JP" sz="1800" b="1" dirty="0">
                  <a:solidFill>
                    <a:schemeClr val="bg1"/>
                  </a:solidFill>
                  <a:latin typeface="+mn-ea"/>
                  <a:ea typeface="+mn-ea"/>
                </a:endParaRPr>
              </a:p>
              <a:p>
                <a:pPr>
                  <a:spcBef>
                    <a:spcPts val="600"/>
                  </a:spcBef>
                  <a:buClr>
                    <a:srgbClr val="BFBFBF"/>
                  </a:buClr>
                </a:pPr>
                <a:r>
                  <a:rPr kumimoji="1" lang="ja-JP" altLang="en-US" sz="1800" b="1" dirty="0">
                    <a:solidFill>
                      <a:schemeClr val="bg1"/>
                    </a:solidFill>
                    <a:latin typeface="+mn-ea"/>
                    <a:ea typeface="+mn-ea"/>
                  </a:rPr>
                  <a:t>（腕を引いた日の天気など）やその組み合わせも使用できる</a:t>
                </a:r>
                <a:endParaRPr kumimoji="1" lang="en-US" altLang="ja-JP" sz="1800" b="1" dirty="0">
                  <a:solidFill>
                    <a:schemeClr val="bg1"/>
                  </a:solidFill>
                  <a:latin typeface="+mn-ea"/>
                  <a:ea typeface="+mn-ea"/>
                </a:endParaRPr>
              </a:p>
            </p:txBody>
          </p:sp>
        </mc:Choice>
        <mc:Fallback xmlns="">
          <p:sp>
            <p:nvSpPr>
              <p:cNvPr id="77" name="吹き出し: 四角形 76">
                <a:extLst>
                  <a:ext uri="{FF2B5EF4-FFF2-40B4-BE49-F238E27FC236}">
                    <a16:creationId xmlns:a16="http://schemas.microsoft.com/office/drawing/2014/main" id="{FC32BCE1-F40B-4CAF-B53F-D42E848B1871}"/>
                  </a:ext>
                </a:extLst>
              </p:cNvPr>
              <p:cNvSpPr>
                <a:spLocks noRot="1" noChangeAspect="1" noMove="1" noResize="1" noEditPoints="1" noAdjustHandles="1" noChangeArrowheads="1" noChangeShapeType="1" noTextEdit="1"/>
              </p:cNvSpPr>
              <p:nvPr/>
            </p:nvSpPr>
            <p:spPr bwMode="auto">
              <a:xfrm>
                <a:off x="5132511" y="2661278"/>
                <a:ext cx="6940153" cy="1852721"/>
              </a:xfrm>
              <a:prstGeom prst="wedgeRectCallout">
                <a:avLst>
                  <a:gd name="adj1" fmla="val -57689"/>
                  <a:gd name="adj2" fmla="val 40317"/>
                </a:avLst>
              </a:prstGeom>
              <a:blipFill>
                <a:blip r:embed="rId9"/>
                <a:stretch>
                  <a:fillRect r="-326"/>
                </a:stretch>
              </a:blipFill>
              <a:ln w="9525" cap="flat" cmpd="sng" algn="ctr">
                <a:noFill/>
                <a:prstDash val="solid"/>
                <a:round/>
                <a:headEnd type="none" w="med" len="med"/>
                <a:tailEnd type="triangle" w="med" len="med"/>
              </a:ln>
              <a:effectLst/>
            </p:spPr>
            <p:txBody>
              <a:bodyPr/>
              <a:lstStyle/>
              <a:p>
                <a:r>
                  <a:rPr lang="ja-JP" altLang="en-US">
                    <a:noFill/>
                  </a:rPr>
                  <a:t> </a:t>
                </a:r>
              </a:p>
            </p:txBody>
          </p:sp>
        </mc:Fallback>
      </mc:AlternateContent>
    </p:spTree>
    <p:extLst>
      <p:ext uri="{BB962C8B-B14F-4D97-AF65-F5344CB8AC3E}">
        <p14:creationId xmlns:p14="http://schemas.microsoft.com/office/powerpoint/2010/main" val="175652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519FF18-FD7A-451A-9D43-E52C0C911ABD}"/>
              </a:ext>
            </a:extLst>
          </p:cNvPr>
          <p:cNvSpPr>
            <a:spLocks noGrp="1"/>
          </p:cNvSpPr>
          <p:nvPr>
            <p:ph type="title"/>
          </p:nvPr>
        </p:nvSpPr>
        <p:spPr/>
        <p:txBody>
          <a:bodyPr/>
          <a:lstStyle/>
          <a:p>
            <a:r>
              <a:rPr kumimoji="1" lang="en-US" altLang="ja-JP" dirty="0" err="1"/>
              <a:t>LinUCB</a:t>
            </a:r>
            <a:r>
              <a:rPr kumimoji="1" lang="ja-JP" altLang="en-US" dirty="0"/>
              <a:t>方策</a:t>
            </a:r>
          </a:p>
        </p:txBody>
      </p:sp>
      <p:sp>
        <p:nvSpPr>
          <p:cNvPr id="3" name="コンテンツ プレースホルダー 2">
            <a:extLst>
              <a:ext uri="{FF2B5EF4-FFF2-40B4-BE49-F238E27FC236}">
                <a16:creationId xmlns:a16="http://schemas.microsoft.com/office/drawing/2014/main" id="{F7BDF7D8-439D-4009-8813-78A9F284AAA1}"/>
              </a:ext>
            </a:extLst>
          </p:cNvPr>
          <p:cNvSpPr>
            <a:spLocks noGrp="1"/>
          </p:cNvSpPr>
          <p:nvPr>
            <p:ph idx="1"/>
          </p:nvPr>
        </p:nvSpPr>
        <p:spPr/>
        <p:txBody>
          <a:bodyPr/>
          <a:lstStyle/>
          <a:p>
            <a:r>
              <a:rPr kumimoji="1" lang="ja-JP" altLang="en-US" dirty="0"/>
              <a:t>報酬が正規分布に従うとして線形回帰モデルにかける</a:t>
            </a:r>
          </a:p>
        </p:txBody>
      </p:sp>
      <p:sp>
        <p:nvSpPr>
          <p:cNvPr id="4" name="スライド番号プレースホルダー 3">
            <a:extLst>
              <a:ext uri="{FF2B5EF4-FFF2-40B4-BE49-F238E27FC236}">
                <a16:creationId xmlns:a16="http://schemas.microsoft.com/office/drawing/2014/main" id="{F9949B1B-E25D-485D-B48E-D186A1E0427B}"/>
              </a:ext>
            </a:extLst>
          </p:cNvPr>
          <p:cNvSpPr>
            <a:spLocks noGrp="1"/>
          </p:cNvSpPr>
          <p:nvPr>
            <p:ph type="sldNum" sz="quarter" idx="10"/>
          </p:nvPr>
        </p:nvSpPr>
        <p:spPr/>
        <p:txBody>
          <a:bodyPr/>
          <a:lstStyle/>
          <a:p>
            <a:fld id="{F7D9C81F-6F51-475F-ABDF-7FEE4B0A1340}" type="slidenum">
              <a:rPr lang="en-US" altLang="ja-JP" smtClean="0"/>
              <a:pPr/>
              <a:t>23</a:t>
            </a:fld>
            <a:endParaRPr lang="en-US" altLang="ja-JP" dirty="0"/>
          </a:p>
        </p:txBody>
      </p:sp>
      <p:sp>
        <p:nvSpPr>
          <p:cNvPr id="5" name="正方形/長方形 4">
            <a:extLst>
              <a:ext uri="{FF2B5EF4-FFF2-40B4-BE49-F238E27FC236}">
                <a16:creationId xmlns:a16="http://schemas.microsoft.com/office/drawing/2014/main" id="{BE1CE02C-59C7-4729-B67D-32B12012FA3E}"/>
              </a:ext>
            </a:extLst>
          </p:cNvPr>
          <p:cNvSpPr/>
          <p:nvPr/>
        </p:nvSpPr>
        <p:spPr bwMode="auto">
          <a:xfrm>
            <a:off x="911424" y="1930466"/>
            <a:ext cx="4666125" cy="548795"/>
          </a:xfrm>
          <a:prstGeom prst="rect">
            <a:avLst/>
          </a:prstGeom>
          <a:solidFill>
            <a:schemeClr val="bg2"/>
          </a:solidFill>
          <a:ln w="9525" cap="flat" cmpd="sng" algn="ctr">
            <a:no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ja-JP" altLang="en-US" sz="2400" b="1" dirty="0">
                <a:solidFill>
                  <a:schemeClr val="bg1"/>
                </a:solidFill>
                <a:latin typeface="+mn-ea"/>
                <a:ea typeface="+mn-ea"/>
              </a:rPr>
              <a:t>イメージ</a:t>
            </a:r>
          </a:p>
        </p:txBody>
      </p:sp>
      <p:sp>
        <p:nvSpPr>
          <p:cNvPr id="6" name="正方形/長方形 5">
            <a:extLst>
              <a:ext uri="{FF2B5EF4-FFF2-40B4-BE49-F238E27FC236}">
                <a16:creationId xmlns:a16="http://schemas.microsoft.com/office/drawing/2014/main" id="{C82E9874-D597-49C1-A7F3-B15732118439}"/>
              </a:ext>
            </a:extLst>
          </p:cNvPr>
          <p:cNvSpPr/>
          <p:nvPr/>
        </p:nvSpPr>
        <p:spPr bwMode="auto">
          <a:xfrm>
            <a:off x="6614451" y="1930466"/>
            <a:ext cx="4666125" cy="548795"/>
          </a:xfrm>
          <a:prstGeom prst="rect">
            <a:avLst/>
          </a:prstGeom>
          <a:solidFill>
            <a:schemeClr val="bg2"/>
          </a:solidFill>
          <a:ln w="9525" cap="flat" cmpd="sng" algn="ctr">
            <a:no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ja-JP" altLang="en-US" sz="2400" b="1" dirty="0">
                <a:solidFill>
                  <a:schemeClr val="bg1"/>
                </a:solidFill>
                <a:latin typeface="+mn-ea"/>
                <a:ea typeface="+mn-ea"/>
              </a:rPr>
              <a:t>アルゴリズム</a:t>
            </a:r>
          </a:p>
        </p:txBody>
      </p:sp>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9DA6DBB6-7483-46FC-9134-D5A66F494FC1}"/>
                  </a:ext>
                </a:extLst>
              </p:cNvPr>
              <p:cNvSpPr txBox="1"/>
              <p:nvPr/>
            </p:nvSpPr>
            <p:spPr>
              <a:xfrm>
                <a:off x="6618051" y="2728198"/>
                <a:ext cx="4662526" cy="4150303"/>
              </a:xfrm>
              <a:prstGeom prst="rect">
                <a:avLst/>
              </a:prstGeom>
              <a:noFill/>
            </p:spPr>
            <p:txBody>
              <a:bodyPr wrap="square" rtlCol="0">
                <a:spAutoFit/>
              </a:bodyPr>
              <a:lstStyle/>
              <a:p>
                <a:r>
                  <a:rPr kumimoji="1" lang="ja-JP" altLang="en-US" sz="1800" dirty="0">
                    <a:latin typeface="+mn-ea"/>
                    <a:ea typeface="+mn-ea"/>
                  </a:rPr>
                  <a:t>入力：誤差項の分散</a:t>
                </a:r>
                <a14:m>
                  <m:oMath xmlns:m="http://schemas.openxmlformats.org/officeDocument/2006/math">
                    <m:sSup>
                      <m:sSupPr>
                        <m:ctrlPr>
                          <a:rPr kumimoji="1" lang="en-US" altLang="ja-JP" sz="1800" b="0" i="1" smtClean="0">
                            <a:latin typeface="Cambria Math" panose="02040503050406030204" pitchFamily="18" charset="0"/>
                          </a:rPr>
                        </m:ctrlPr>
                      </m:sSupPr>
                      <m:e>
                        <m:r>
                          <a:rPr kumimoji="1" lang="ja-JP" altLang="en-US" sz="1800" b="0" i="1" smtClean="0">
                            <a:latin typeface="Cambria Math" panose="02040503050406030204" pitchFamily="18" charset="0"/>
                          </a:rPr>
                          <m:t>𝜎</m:t>
                        </m:r>
                      </m:e>
                      <m:sup>
                        <m:r>
                          <a:rPr kumimoji="1" lang="en-US" altLang="ja-JP" sz="1800" b="0" i="1" smtClean="0">
                            <a:latin typeface="Cambria Math" panose="02040503050406030204" pitchFamily="18" charset="0"/>
                          </a:rPr>
                          <m:t>2</m:t>
                        </m:r>
                      </m:sup>
                    </m:sSup>
                  </m:oMath>
                </a14:m>
                <a:endParaRPr kumimoji="1" lang="en-US" altLang="ja-JP" sz="1800" dirty="0">
                  <a:latin typeface="+mn-ea"/>
                  <a:ea typeface="+mn-ea"/>
                </a:endParaRPr>
              </a:p>
              <a:p>
                <a:r>
                  <a:rPr kumimoji="1" lang="ja-JP" altLang="en-US" sz="1800" dirty="0">
                    <a:latin typeface="+mn-ea"/>
                    <a:ea typeface="+mn-ea"/>
                  </a:rPr>
                  <a:t>パラメータ：</a:t>
                </a:r>
                <a14:m>
                  <m:oMath xmlns:m="http://schemas.openxmlformats.org/officeDocument/2006/math">
                    <m:sSubSup>
                      <m:sSubSupPr>
                        <m:ctrlPr>
                          <a:rPr kumimoji="1" lang="en-US" altLang="ja-JP" sz="1800" i="1" smtClean="0">
                            <a:latin typeface="Cambria Math" panose="02040503050406030204" pitchFamily="18" charset="0"/>
                            <a:ea typeface="+mn-ea"/>
                          </a:rPr>
                        </m:ctrlPr>
                      </m:sSubSupPr>
                      <m:e>
                        <m:r>
                          <a:rPr kumimoji="1" lang="ja-JP" altLang="en-US" sz="1800" i="1" smtClean="0">
                            <a:latin typeface="Cambria Math" panose="02040503050406030204" pitchFamily="18" charset="0"/>
                            <a:ea typeface="+mn-ea"/>
                          </a:rPr>
                          <m:t>𝜎</m:t>
                        </m:r>
                      </m:e>
                      <m:sub>
                        <m:r>
                          <a:rPr kumimoji="1" lang="en-US" altLang="ja-JP" sz="1800" b="0" i="1" smtClean="0">
                            <a:latin typeface="Cambria Math" panose="02040503050406030204" pitchFamily="18" charset="0"/>
                            <a:ea typeface="+mn-ea"/>
                          </a:rPr>
                          <m:t>0</m:t>
                        </m:r>
                      </m:sub>
                      <m:sup>
                        <m:r>
                          <a:rPr kumimoji="1" lang="en-US" altLang="ja-JP" sz="1800" b="0" i="1" smtClean="0">
                            <a:latin typeface="Cambria Math" panose="02040503050406030204" pitchFamily="18" charset="0"/>
                            <a:ea typeface="+mn-ea"/>
                          </a:rPr>
                          <m:t>2</m:t>
                        </m:r>
                      </m:sup>
                    </m:sSubSup>
                    <m:r>
                      <a:rPr kumimoji="1" lang="en-US" altLang="ja-JP" sz="1800" b="0" i="1" smtClean="0">
                        <a:latin typeface="Cambria Math" panose="02040503050406030204" pitchFamily="18" charset="0"/>
                        <a:ea typeface="+mn-ea"/>
                      </a:rPr>
                      <m:t>, </m:t>
                    </m:r>
                    <m:r>
                      <a:rPr kumimoji="1" lang="ja-JP" altLang="en-US" sz="1800" b="0" i="1" smtClean="0">
                        <a:latin typeface="Cambria Math" panose="02040503050406030204" pitchFamily="18" charset="0"/>
                        <a:ea typeface="+mn-ea"/>
                      </a:rPr>
                      <m:t>𝛼</m:t>
                    </m:r>
                    <m:r>
                      <a:rPr kumimoji="1" lang="en-US" altLang="ja-JP" sz="1800" b="0" i="1" smtClean="0">
                        <a:latin typeface="Cambria Math" panose="02040503050406030204" pitchFamily="18" charset="0"/>
                        <a:ea typeface="+mn-ea"/>
                      </a:rPr>
                      <m:t>&gt;0</m:t>
                    </m:r>
                  </m:oMath>
                </a14:m>
                <a:endParaRPr kumimoji="1" lang="en-US" altLang="ja-JP" sz="1800" dirty="0">
                  <a:latin typeface="+mn-ea"/>
                  <a:ea typeface="+mn-ea"/>
                </a:endParaRPr>
              </a:p>
              <a:p>
                <a:pPr marL="342900" indent="-342900">
                  <a:buFont typeface="+mj-lt"/>
                  <a:buAutoNum type="arabicPeriod"/>
                </a:pPr>
                <a:r>
                  <a:rPr kumimoji="1" lang="en-US" altLang="ja-JP" sz="1800" dirty="0">
                    <a:latin typeface="+mn-ea"/>
                    <a:ea typeface="+mn-ea"/>
                  </a:rPr>
                  <a:t> </a:t>
                </a:r>
                <a14:m>
                  <m:oMath xmlns:m="http://schemas.openxmlformats.org/officeDocument/2006/math">
                    <m:r>
                      <a:rPr kumimoji="1" lang="en-US" altLang="ja-JP" sz="1800" b="0" i="1" dirty="0" smtClean="0">
                        <a:latin typeface="Cambria Math" panose="02040503050406030204" pitchFamily="18" charset="0"/>
                        <a:ea typeface="+mn-ea"/>
                      </a:rPr>
                      <m:t>𝑡</m:t>
                    </m:r>
                    <m:r>
                      <a:rPr kumimoji="1" lang="en-US" altLang="ja-JP" sz="1800" b="0" i="1" dirty="0" smtClean="0">
                        <a:latin typeface="Cambria Math" panose="02040503050406030204" pitchFamily="18" charset="0"/>
                        <a:ea typeface="Cambria Math" panose="02040503050406030204" pitchFamily="18" charset="0"/>
                      </a:rPr>
                      <m:t>←1</m:t>
                    </m:r>
                  </m:oMath>
                </a14:m>
                <a:endParaRPr kumimoji="1" lang="en-US" altLang="ja-JP" sz="1800" dirty="0">
                  <a:latin typeface="+mn-ea"/>
                  <a:ea typeface="+mn-ea"/>
                </a:endParaRPr>
              </a:p>
              <a:p>
                <a:pPr marL="342900" indent="-342900">
                  <a:buFont typeface="+mj-lt"/>
                  <a:buAutoNum type="arabicPeriod"/>
                </a:pPr>
                <a:r>
                  <a:rPr kumimoji="1" lang="en-US" altLang="ja-JP" sz="1800" dirty="0">
                    <a:latin typeface="+mn-ea"/>
                    <a:ea typeface="+mn-ea"/>
                  </a:rPr>
                  <a:t> </a:t>
                </a:r>
                <a14:m>
                  <m:oMath xmlns:m="http://schemas.openxmlformats.org/officeDocument/2006/math">
                    <m:sSup>
                      <m:sSupPr>
                        <m:ctrlPr>
                          <a:rPr kumimoji="1" lang="en-US" altLang="ja-JP" sz="1800" i="1" smtClean="0">
                            <a:latin typeface="Cambria Math" panose="02040503050406030204" pitchFamily="18" charset="0"/>
                            <a:ea typeface="+mn-ea"/>
                          </a:rPr>
                        </m:ctrlPr>
                      </m:sSupPr>
                      <m:e>
                        <m:r>
                          <a:rPr kumimoji="1" lang="en-US" altLang="ja-JP" sz="1800" b="0" i="1" smtClean="0">
                            <a:latin typeface="Cambria Math" panose="02040503050406030204" pitchFamily="18" charset="0"/>
                            <a:ea typeface="+mn-ea"/>
                          </a:rPr>
                          <m:t>𝐴</m:t>
                        </m:r>
                      </m:e>
                      <m:sup>
                        <m:r>
                          <a:rPr kumimoji="1" lang="en-US" altLang="ja-JP" sz="1800" b="0" i="1" smtClean="0">
                            <a:latin typeface="Cambria Math" panose="02040503050406030204" pitchFamily="18" charset="0"/>
                            <a:ea typeface="+mn-ea"/>
                          </a:rPr>
                          <m:t>−1</m:t>
                        </m:r>
                      </m:sup>
                    </m:sSup>
                    <m:r>
                      <a:rPr kumimoji="1" lang="en-US" altLang="ja-JP" sz="1800" i="1" smtClean="0">
                        <a:latin typeface="Cambria Math" panose="02040503050406030204" pitchFamily="18" charset="0"/>
                        <a:ea typeface="Cambria Math" panose="02040503050406030204" pitchFamily="18" charset="0"/>
                      </a:rPr>
                      <m:t>←</m:t>
                    </m:r>
                    <m:f>
                      <m:fPr>
                        <m:ctrlPr>
                          <a:rPr kumimoji="1" lang="en-US" altLang="ja-JP" sz="1800" i="1" smtClean="0">
                            <a:latin typeface="Cambria Math" panose="02040503050406030204" pitchFamily="18" charset="0"/>
                            <a:ea typeface="Cambria Math" panose="02040503050406030204" pitchFamily="18" charset="0"/>
                          </a:rPr>
                        </m:ctrlPr>
                      </m:fPr>
                      <m:num>
                        <m:sSubSup>
                          <m:sSubSupPr>
                            <m:ctrlPr>
                              <a:rPr kumimoji="1" lang="en-US" altLang="ja-JP" sz="1800" i="1">
                                <a:latin typeface="Cambria Math" panose="02040503050406030204" pitchFamily="18" charset="0"/>
                              </a:rPr>
                            </m:ctrlPr>
                          </m:sSubSupPr>
                          <m:e>
                            <m:r>
                              <a:rPr kumimoji="1" lang="ja-JP" altLang="en-US" sz="1800" i="1">
                                <a:latin typeface="Cambria Math" panose="02040503050406030204" pitchFamily="18" charset="0"/>
                              </a:rPr>
                              <m:t>𝜎</m:t>
                            </m:r>
                          </m:e>
                          <m:sub>
                            <m:r>
                              <a:rPr kumimoji="1" lang="en-US" altLang="ja-JP" sz="1800" i="1">
                                <a:latin typeface="Cambria Math" panose="02040503050406030204" pitchFamily="18" charset="0"/>
                              </a:rPr>
                              <m:t>0</m:t>
                            </m:r>
                          </m:sub>
                          <m:sup>
                            <m:r>
                              <a:rPr kumimoji="1" lang="en-US" altLang="ja-JP" sz="1800" i="1">
                                <a:latin typeface="Cambria Math" panose="02040503050406030204" pitchFamily="18" charset="0"/>
                              </a:rPr>
                              <m:t>2</m:t>
                            </m:r>
                          </m:sup>
                        </m:sSubSup>
                      </m:num>
                      <m:den>
                        <m:sSup>
                          <m:sSupPr>
                            <m:ctrlPr>
                              <a:rPr kumimoji="1" lang="en-US" altLang="ja-JP" sz="1800" i="1">
                                <a:latin typeface="Cambria Math" panose="02040503050406030204" pitchFamily="18" charset="0"/>
                              </a:rPr>
                            </m:ctrlPr>
                          </m:sSupPr>
                          <m:e>
                            <m:r>
                              <a:rPr kumimoji="1" lang="ja-JP" altLang="en-US" sz="1800" i="1">
                                <a:latin typeface="Cambria Math" panose="02040503050406030204" pitchFamily="18" charset="0"/>
                              </a:rPr>
                              <m:t>𝜎</m:t>
                            </m:r>
                          </m:e>
                          <m:sup>
                            <m:r>
                              <a:rPr kumimoji="1" lang="en-US" altLang="ja-JP" sz="1800" i="1">
                                <a:latin typeface="Cambria Math" panose="02040503050406030204" pitchFamily="18" charset="0"/>
                              </a:rPr>
                              <m:t>2</m:t>
                            </m:r>
                          </m:sup>
                        </m:sSup>
                      </m:den>
                    </m:f>
                    <m:sSub>
                      <m:sSubPr>
                        <m:ctrlPr>
                          <a:rPr kumimoji="1" lang="en-US" altLang="ja-JP" sz="1800" i="1" smtClean="0">
                            <a:latin typeface="Cambria Math" panose="02040503050406030204" pitchFamily="18" charset="0"/>
                            <a:ea typeface="Cambria Math" panose="02040503050406030204" pitchFamily="18" charset="0"/>
                          </a:rPr>
                        </m:ctrlPr>
                      </m:sSubPr>
                      <m:e>
                        <m:r>
                          <a:rPr kumimoji="1" lang="en-US" altLang="ja-JP" sz="1800" b="0" i="1" smtClean="0">
                            <a:latin typeface="Cambria Math" panose="02040503050406030204" pitchFamily="18" charset="0"/>
                            <a:ea typeface="Cambria Math" panose="02040503050406030204" pitchFamily="18" charset="0"/>
                          </a:rPr>
                          <m:t>𝐼</m:t>
                        </m:r>
                      </m:e>
                      <m:sub>
                        <m:r>
                          <a:rPr kumimoji="1" lang="en-US" altLang="ja-JP" sz="1800" b="0" i="1" smtClean="0">
                            <a:latin typeface="Cambria Math" panose="02040503050406030204" pitchFamily="18" charset="0"/>
                            <a:ea typeface="Cambria Math" panose="02040503050406030204" pitchFamily="18" charset="0"/>
                          </a:rPr>
                          <m:t>𝑑</m:t>
                        </m:r>
                      </m:sub>
                    </m:sSub>
                    <m:r>
                      <a:rPr kumimoji="1" lang="en-US" altLang="ja-JP" sz="1800" b="0" i="1" smtClean="0">
                        <a:latin typeface="Cambria Math" panose="02040503050406030204" pitchFamily="18" charset="0"/>
                        <a:ea typeface="Cambria Math" panose="02040503050406030204" pitchFamily="18" charset="0"/>
                      </a:rPr>
                      <m:t>, </m:t>
                    </m:r>
                    <m:r>
                      <a:rPr kumimoji="1" lang="en-US" altLang="ja-JP" sz="1800" b="0" i="1" smtClean="0">
                        <a:latin typeface="Cambria Math" panose="02040503050406030204" pitchFamily="18" charset="0"/>
                        <a:ea typeface="Cambria Math" panose="02040503050406030204" pitchFamily="18" charset="0"/>
                      </a:rPr>
                      <m:t>𝑏</m:t>
                    </m:r>
                    <m:r>
                      <a:rPr kumimoji="1" lang="en-US" altLang="ja-JP" sz="1800" b="0" i="1" smtClean="0">
                        <a:latin typeface="Cambria Math" panose="02040503050406030204" pitchFamily="18" charset="0"/>
                        <a:ea typeface="Cambria Math" panose="02040503050406030204" pitchFamily="18" charset="0"/>
                      </a:rPr>
                      <m:t>←</m:t>
                    </m:r>
                    <m:r>
                      <a:rPr kumimoji="1" lang="en-US" altLang="ja-JP" sz="1800" b="1" i="1" smtClean="0">
                        <a:latin typeface="Cambria Math" panose="02040503050406030204" pitchFamily="18" charset="0"/>
                        <a:ea typeface="Cambria Math" panose="02040503050406030204" pitchFamily="18" charset="0"/>
                      </a:rPr>
                      <m:t>𝟎</m:t>
                    </m:r>
                  </m:oMath>
                </a14:m>
                <a:endParaRPr kumimoji="1" lang="en-US" altLang="ja-JP" sz="1800" b="1" dirty="0">
                  <a:latin typeface="+mn-ea"/>
                  <a:ea typeface="+mn-ea"/>
                </a:endParaRPr>
              </a:p>
              <a:p>
                <a:pPr marL="342900" indent="-342900">
                  <a:buFont typeface="+mj-lt"/>
                  <a:buAutoNum type="arabicPeriod"/>
                </a:pPr>
                <a:r>
                  <a:rPr kumimoji="1" lang="en-US" altLang="ja-JP" sz="1800" dirty="0">
                    <a:latin typeface="+mn-ea"/>
                    <a:ea typeface="+mn-ea"/>
                  </a:rPr>
                  <a:t> </a:t>
                </a:r>
                <a14:m>
                  <m:oMath xmlns:m="http://schemas.openxmlformats.org/officeDocument/2006/math">
                    <m:acc>
                      <m:accPr>
                        <m:chr m:val="̂"/>
                        <m:ctrlPr>
                          <a:rPr kumimoji="1" lang="en-US" altLang="ja-JP" sz="1800" i="1" smtClean="0">
                            <a:latin typeface="Cambria Math" panose="02040503050406030204" pitchFamily="18" charset="0"/>
                            <a:ea typeface="+mn-ea"/>
                          </a:rPr>
                        </m:ctrlPr>
                      </m:accPr>
                      <m:e>
                        <m:r>
                          <a:rPr kumimoji="1" lang="ja-JP" altLang="en-US" sz="1800" b="1" i="1" smtClean="0">
                            <a:latin typeface="Cambria Math" panose="02040503050406030204" pitchFamily="18" charset="0"/>
                            <a:ea typeface="+mn-ea"/>
                          </a:rPr>
                          <m:t>𝜽</m:t>
                        </m:r>
                      </m:e>
                    </m:acc>
                    <m:r>
                      <a:rPr kumimoji="1" lang="en-US" altLang="ja-JP" sz="1800" b="0" i="1" smtClean="0">
                        <a:latin typeface="Cambria Math" panose="02040503050406030204" pitchFamily="18" charset="0"/>
                        <a:ea typeface="Cambria Math" panose="02040503050406030204" pitchFamily="18" charset="0"/>
                      </a:rPr>
                      <m:t>←</m:t>
                    </m:r>
                    <m:sSup>
                      <m:sSupPr>
                        <m:ctrlPr>
                          <a:rPr kumimoji="1" lang="en-US" altLang="ja-JP" sz="1800" i="1">
                            <a:latin typeface="Cambria Math" panose="02040503050406030204" pitchFamily="18" charset="0"/>
                          </a:rPr>
                        </m:ctrlPr>
                      </m:sSupPr>
                      <m:e>
                        <m:r>
                          <a:rPr kumimoji="1" lang="en-US" altLang="ja-JP" sz="1800" i="1">
                            <a:latin typeface="Cambria Math" panose="02040503050406030204" pitchFamily="18" charset="0"/>
                          </a:rPr>
                          <m:t>𝐴</m:t>
                        </m:r>
                      </m:e>
                      <m:sup>
                        <m:r>
                          <a:rPr kumimoji="1" lang="en-US" altLang="ja-JP" sz="1800" i="1">
                            <a:latin typeface="Cambria Math" panose="02040503050406030204" pitchFamily="18" charset="0"/>
                          </a:rPr>
                          <m:t>−1</m:t>
                        </m:r>
                      </m:sup>
                    </m:sSup>
                    <m:r>
                      <a:rPr kumimoji="1" lang="en-US" altLang="ja-JP" sz="1800" i="1">
                        <a:latin typeface="Cambria Math" panose="02040503050406030204" pitchFamily="18" charset="0"/>
                        <a:ea typeface="Cambria Math" panose="02040503050406030204" pitchFamily="18" charset="0"/>
                      </a:rPr>
                      <m:t>𝑏</m:t>
                    </m:r>
                  </m:oMath>
                </a14:m>
                <a:endParaRPr kumimoji="1" lang="en-US" altLang="ja-JP" sz="1800" dirty="0">
                  <a:latin typeface="+mn-ea"/>
                  <a:ea typeface="+mn-ea"/>
                </a:endParaRPr>
              </a:p>
              <a:p>
                <a:pPr marL="342900" indent="-342900">
                  <a:buFont typeface="+mj-lt"/>
                  <a:buAutoNum type="arabicPeriod"/>
                </a:pPr>
                <a:r>
                  <a:rPr kumimoji="1" lang="ja-JP" altLang="en-US" sz="1800" dirty="0">
                    <a:latin typeface="+mn-ea"/>
                    <a:ea typeface="+mn-ea"/>
                  </a:rPr>
                  <a:t>各腕</a:t>
                </a:r>
                <a14:m>
                  <m:oMath xmlns:m="http://schemas.openxmlformats.org/officeDocument/2006/math">
                    <m:r>
                      <a:rPr kumimoji="1" lang="en-US" altLang="ja-JP" sz="1800" b="0" i="1" smtClean="0">
                        <a:latin typeface="Cambria Math" panose="02040503050406030204" pitchFamily="18" charset="0"/>
                        <a:ea typeface="+mn-ea"/>
                      </a:rPr>
                      <m:t>𝑖</m:t>
                    </m:r>
                  </m:oMath>
                </a14:m>
                <a:r>
                  <a:rPr kumimoji="1" lang="ja-JP" altLang="en-US" sz="1800" dirty="0">
                    <a:latin typeface="+mn-ea"/>
                    <a:ea typeface="+mn-ea"/>
                  </a:rPr>
                  <a:t>の</a:t>
                </a:r>
                <a:r>
                  <a:rPr kumimoji="1" lang="en-US" altLang="ja-JP" sz="1800" dirty="0">
                    <a:latin typeface="+mn-ea"/>
                    <a:ea typeface="+mn-ea"/>
                  </a:rPr>
                  <a:t>UCB</a:t>
                </a:r>
                <a:r>
                  <a:rPr kumimoji="1" lang="ja-JP" altLang="en-US" sz="1800" dirty="0">
                    <a:latin typeface="+mn-ea"/>
                    <a:ea typeface="+mn-ea"/>
                  </a:rPr>
                  <a:t>スコア</a:t>
                </a:r>
                <a14:m>
                  <m:oMath xmlns:m="http://schemas.openxmlformats.org/officeDocument/2006/math">
                    <m:sSub>
                      <m:sSubPr>
                        <m:ctrlPr>
                          <a:rPr kumimoji="1" lang="en-US" altLang="ja-JP" sz="1800" i="1" smtClean="0">
                            <a:latin typeface="Cambria Math" panose="02040503050406030204" pitchFamily="18" charset="0"/>
                            <a:ea typeface="+mn-ea"/>
                          </a:rPr>
                        </m:ctrlPr>
                      </m:sSubPr>
                      <m:e>
                        <m:acc>
                          <m:accPr>
                            <m:chr m:val="̃"/>
                            <m:ctrlPr>
                              <a:rPr kumimoji="1" lang="en-US" altLang="ja-JP" sz="1800" i="1" smtClean="0">
                                <a:latin typeface="Cambria Math" panose="02040503050406030204" pitchFamily="18" charset="0"/>
                                <a:ea typeface="+mn-ea"/>
                              </a:rPr>
                            </m:ctrlPr>
                          </m:accPr>
                          <m:e>
                            <m:r>
                              <a:rPr kumimoji="1" lang="ja-JP" altLang="en-US" sz="1800" i="1" smtClean="0">
                                <a:latin typeface="Cambria Math" panose="02040503050406030204" pitchFamily="18" charset="0"/>
                                <a:ea typeface="+mn-ea"/>
                              </a:rPr>
                              <m:t>𝜃</m:t>
                            </m:r>
                          </m:e>
                        </m:acc>
                      </m:e>
                      <m:sub>
                        <m:r>
                          <a:rPr kumimoji="1" lang="en-US" altLang="ja-JP" sz="1800" b="0" i="1" smtClean="0">
                            <a:latin typeface="Cambria Math" panose="02040503050406030204" pitchFamily="18" charset="0"/>
                            <a:ea typeface="+mn-ea"/>
                          </a:rPr>
                          <m:t>𝑖</m:t>
                        </m:r>
                      </m:sub>
                    </m:sSub>
                    <m:d>
                      <m:dPr>
                        <m:ctrlPr>
                          <a:rPr kumimoji="1" lang="en-US" altLang="ja-JP" sz="1800" b="0" i="1" smtClean="0">
                            <a:latin typeface="Cambria Math" panose="02040503050406030204" pitchFamily="18" charset="0"/>
                            <a:ea typeface="+mn-ea"/>
                          </a:rPr>
                        </m:ctrlPr>
                      </m:dPr>
                      <m:e>
                        <m:r>
                          <a:rPr kumimoji="1" lang="en-US" altLang="ja-JP" sz="1800" b="0" i="1" smtClean="0">
                            <a:latin typeface="Cambria Math" panose="02040503050406030204" pitchFamily="18" charset="0"/>
                            <a:ea typeface="+mn-ea"/>
                          </a:rPr>
                          <m:t>𝑡</m:t>
                        </m:r>
                      </m:e>
                    </m:d>
                    <m:r>
                      <a:rPr kumimoji="1" lang="en-US" altLang="ja-JP" sz="1800" b="0" i="1" smtClean="0">
                        <a:latin typeface="Cambria Math" panose="02040503050406030204" pitchFamily="18" charset="0"/>
                        <a:ea typeface="+mn-ea"/>
                      </a:rPr>
                      <m:t>=</m:t>
                    </m:r>
                    <m:sSup>
                      <m:sSupPr>
                        <m:ctrlPr>
                          <a:rPr kumimoji="1" lang="en-US" altLang="ja-JP" sz="1800" i="1">
                            <a:latin typeface="Cambria Math" panose="02040503050406030204" pitchFamily="18" charset="0"/>
                          </a:rPr>
                        </m:ctrlPr>
                      </m:sSupPr>
                      <m:e>
                        <m:r>
                          <a:rPr kumimoji="1" lang="ja-JP" altLang="en-US" sz="1800" i="1">
                            <a:latin typeface="Cambria Math" panose="02040503050406030204" pitchFamily="18" charset="0"/>
                          </a:rPr>
                          <m:t>𝜙</m:t>
                        </m:r>
                        <m:d>
                          <m:dPr>
                            <m:ctrlPr>
                              <a:rPr kumimoji="1" lang="en-US" altLang="ja-JP" sz="1800" i="1">
                                <a:latin typeface="Cambria Math" panose="02040503050406030204" pitchFamily="18" charset="0"/>
                              </a:rPr>
                            </m:ctrlPr>
                          </m:dPr>
                          <m:e>
                            <m:sSub>
                              <m:sSubPr>
                                <m:ctrlPr>
                                  <a:rPr kumimoji="1" lang="en-US" altLang="ja-JP" sz="1800" i="1" smtClean="0">
                                    <a:latin typeface="Cambria Math" panose="02040503050406030204" pitchFamily="18" charset="0"/>
                                  </a:rPr>
                                </m:ctrlPr>
                              </m:sSubPr>
                              <m:e>
                                <m:r>
                                  <a:rPr kumimoji="1" lang="en-US" altLang="ja-JP" sz="1800" b="0" i="1" smtClean="0">
                                    <a:latin typeface="Cambria Math" panose="02040503050406030204" pitchFamily="18" charset="0"/>
                                  </a:rPr>
                                  <m:t>𝑥</m:t>
                                </m:r>
                              </m:e>
                              <m:sub>
                                <m:r>
                                  <a:rPr kumimoji="1" lang="en-US" altLang="ja-JP" sz="1800" b="0" i="1" smtClean="0">
                                    <a:latin typeface="Cambria Math" panose="02040503050406030204" pitchFamily="18" charset="0"/>
                                  </a:rPr>
                                  <m:t>𝑖</m:t>
                                </m:r>
                              </m:sub>
                            </m:sSub>
                          </m:e>
                        </m:d>
                      </m:e>
                      <m:sup>
                        <m:r>
                          <a:rPr kumimoji="1" lang="en-US" altLang="ja-JP" sz="1800" i="1">
                            <a:latin typeface="Cambria Math" panose="02040503050406030204" pitchFamily="18" charset="0"/>
                          </a:rPr>
                          <m:t>𝑇</m:t>
                        </m:r>
                      </m:sup>
                    </m:sSup>
                    <m:acc>
                      <m:accPr>
                        <m:chr m:val="̂"/>
                        <m:ctrlPr>
                          <a:rPr kumimoji="1" lang="en-US" altLang="ja-JP" sz="1800" i="1">
                            <a:latin typeface="Cambria Math" panose="02040503050406030204" pitchFamily="18" charset="0"/>
                          </a:rPr>
                        </m:ctrlPr>
                      </m:accPr>
                      <m:e>
                        <m:r>
                          <a:rPr kumimoji="1" lang="ja-JP" altLang="en-US" sz="1800" b="1" i="1">
                            <a:latin typeface="Cambria Math" panose="02040503050406030204" pitchFamily="18" charset="0"/>
                          </a:rPr>
                          <m:t>𝜽</m:t>
                        </m:r>
                      </m:e>
                    </m:acc>
                    <m:d>
                      <m:dPr>
                        <m:ctrlPr>
                          <a:rPr kumimoji="1" lang="en-US" altLang="ja-JP" sz="1800" b="0" i="1" smtClean="0">
                            <a:latin typeface="Cambria Math" panose="02040503050406030204" pitchFamily="18" charset="0"/>
                            <a:ea typeface="+mn-ea"/>
                          </a:rPr>
                        </m:ctrlPr>
                      </m:dPr>
                      <m:e>
                        <m:r>
                          <a:rPr kumimoji="1" lang="en-US" altLang="ja-JP" sz="1800" b="0" i="1" smtClean="0">
                            <a:latin typeface="Cambria Math" panose="02040503050406030204" pitchFamily="18" charset="0"/>
                            <a:ea typeface="+mn-ea"/>
                          </a:rPr>
                          <m:t>𝑡</m:t>
                        </m:r>
                      </m:e>
                    </m:d>
                    <m:r>
                      <a:rPr kumimoji="1" lang="en-US" altLang="ja-JP" sz="1800" b="0" i="1" smtClean="0">
                        <a:latin typeface="Cambria Math" panose="02040503050406030204" pitchFamily="18" charset="0"/>
                        <a:ea typeface="+mn-ea"/>
                      </a:rPr>
                      <m:t>+</m:t>
                    </m:r>
                    <m:r>
                      <a:rPr kumimoji="1" lang="ja-JP" altLang="en-US" sz="1800" b="0" i="1" smtClean="0">
                        <a:latin typeface="Cambria Math" panose="02040503050406030204" pitchFamily="18" charset="0"/>
                        <a:ea typeface="+mn-ea"/>
                      </a:rPr>
                      <m:t>𝛼</m:t>
                    </m:r>
                    <m:rad>
                      <m:radPr>
                        <m:degHide m:val="on"/>
                        <m:ctrlPr>
                          <a:rPr kumimoji="1" lang="en-US" altLang="ja-JP" sz="1800" b="0" i="1" smtClean="0">
                            <a:latin typeface="Cambria Math" panose="02040503050406030204" pitchFamily="18" charset="0"/>
                            <a:ea typeface="+mn-ea"/>
                          </a:rPr>
                        </m:ctrlPr>
                      </m:radPr>
                      <m:deg/>
                      <m:e>
                        <m:sSup>
                          <m:sSupPr>
                            <m:ctrlPr>
                              <a:rPr kumimoji="1" lang="en-US" altLang="ja-JP" sz="1800" i="1">
                                <a:latin typeface="Cambria Math" panose="02040503050406030204" pitchFamily="18" charset="0"/>
                              </a:rPr>
                            </m:ctrlPr>
                          </m:sSupPr>
                          <m:e>
                            <m:r>
                              <a:rPr kumimoji="1" lang="ja-JP" altLang="en-US" sz="1800" i="1">
                                <a:latin typeface="Cambria Math" panose="02040503050406030204" pitchFamily="18" charset="0"/>
                              </a:rPr>
                              <m:t>𝜙</m:t>
                            </m:r>
                            <m:d>
                              <m:dPr>
                                <m:ctrlPr>
                                  <a:rPr kumimoji="1" lang="en-US" altLang="ja-JP" sz="1800" i="1">
                                    <a:latin typeface="Cambria Math" panose="02040503050406030204" pitchFamily="18" charset="0"/>
                                  </a:rPr>
                                </m:ctrlPr>
                              </m:dPr>
                              <m:e>
                                <m:sSub>
                                  <m:sSubPr>
                                    <m:ctrlPr>
                                      <a:rPr kumimoji="1" lang="en-US" altLang="ja-JP" sz="1800" i="1">
                                        <a:latin typeface="Cambria Math" panose="02040503050406030204" pitchFamily="18" charset="0"/>
                                      </a:rPr>
                                    </m:ctrlPr>
                                  </m:sSubPr>
                                  <m:e>
                                    <m:r>
                                      <a:rPr kumimoji="1" lang="en-US" altLang="ja-JP" sz="1800" i="1">
                                        <a:latin typeface="Cambria Math" panose="02040503050406030204" pitchFamily="18" charset="0"/>
                                      </a:rPr>
                                      <m:t>𝑥</m:t>
                                    </m:r>
                                  </m:e>
                                  <m:sub>
                                    <m:r>
                                      <a:rPr kumimoji="1" lang="en-US" altLang="ja-JP" sz="1800" i="1">
                                        <a:latin typeface="Cambria Math" panose="02040503050406030204" pitchFamily="18" charset="0"/>
                                      </a:rPr>
                                      <m:t>𝑖</m:t>
                                    </m:r>
                                  </m:sub>
                                </m:sSub>
                              </m:e>
                            </m:d>
                          </m:e>
                          <m:sup>
                            <m:r>
                              <a:rPr kumimoji="1" lang="en-US" altLang="ja-JP" sz="1800" i="1">
                                <a:latin typeface="Cambria Math" panose="02040503050406030204" pitchFamily="18" charset="0"/>
                              </a:rPr>
                              <m:t>𝑇</m:t>
                            </m:r>
                          </m:sup>
                        </m:sSup>
                        <m:sSup>
                          <m:sSupPr>
                            <m:ctrlPr>
                              <a:rPr kumimoji="1" lang="en-US" altLang="ja-JP" sz="1800" i="1">
                                <a:latin typeface="Cambria Math" panose="02040503050406030204" pitchFamily="18" charset="0"/>
                              </a:rPr>
                            </m:ctrlPr>
                          </m:sSupPr>
                          <m:e>
                            <m:r>
                              <a:rPr kumimoji="1" lang="en-US" altLang="ja-JP" sz="1800" i="1">
                                <a:latin typeface="Cambria Math" panose="02040503050406030204" pitchFamily="18" charset="0"/>
                              </a:rPr>
                              <m:t>𝐴</m:t>
                            </m:r>
                          </m:e>
                          <m:sup>
                            <m:r>
                              <a:rPr kumimoji="1" lang="en-US" altLang="ja-JP" sz="1800" i="1">
                                <a:latin typeface="Cambria Math" panose="02040503050406030204" pitchFamily="18" charset="0"/>
                              </a:rPr>
                              <m:t>−1</m:t>
                            </m:r>
                          </m:sup>
                        </m:sSup>
                        <m:r>
                          <a:rPr kumimoji="1" lang="ja-JP" altLang="en-US" sz="1800" i="1">
                            <a:latin typeface="Cambria Math" panose="02040503050406030204" pitchFamily="18" charset="0"/>
                          </a:rPr>
                          <m:t>𝜙</m:t>
                        </m:r>
                        <m:d>
                          <m:dPr>
                            <m:ctrlPr>
                              <a:rPr kumimoji="1" lang="en-US" altLang="ja-JP" sz="1800" i="1">
                                <a:latin typeface="Cambria Math" panose="02040503050406030204" pitchFamily="18" charset="0"/>
                              </a:rPr>
                            </m:ctrlPr>
                          </m:dPr>
                          <m:e>
                            <m:sSub>
                              <m:sSubPr>
                                <m:ctrlPr>
                                  <a:rPr kumimoji="1" lang="en-US" altLang="ja-JP" sz="1800" i="1">
                                    <a:latin typeface="Cambria Math" panose="02040503050406030204" pitchFamily="18" charset="0"/>
                                  </a:rPr>
                                </m:ctrlPr>
                              </m:sSubPr>
                              <m:e>
                                <m:r>
                                  <a:rPr kumimoji="1" lang="en-US" altLang="ja-JP" sz="1800" i="1">
                                    <a:latin typeface="Cambria Math" panose="02040503050406030204" pitchFamily="18" charset="0"/>
                                  </a:rPr>
                                  <m:t>𝑥</m:t>
                                </m:r>
                              </m:e>
                              <m:sub>
                                <m:r>
                                  <a:rPr kumimoji="1" lang="en-US" altLang="ja-JP" sz="1800" i="1">
                                    <a:latin typeface="Cambria Math" panose="02040503050406030204" pitchFamily="18" charset="0"/>
                                  </a:rPr>
                                  <m:t>𝑖</m:t>
                                </m:r>
                              </m:sub>
                            </m:sSub>
                          </m:e>
                        </m:d>
                      </m:e>
                    </m:rad>
                  </m:oMath>
                </a14:m>
                <a:r>
                  <a:rPr kumimoji="1" lang="ja-JP" altLang="en-US" sz="1800" dirty="0">
                    <a:latin typeface="+mn-ea"/>
                    <a:ea typeface="+mn-ea"/>
                  </a:rPr>
                  <a:t>を計算</a:t>
                </a:r>
                <a:endParaRPr kumimoji="1" lang="en-US" altLang="ja-JP" sz="1800" dirty="0">
                  <a:latin typeface="+mn-ea"/>
                  <a:ea typeface="+mn-ea"/>
                </a:endParaRPr>
              </a:p>
              <a:p>
                <a:pPr marL="342900" lvl="0" indent="-342900">
                  <a:buFont typeface="+mj-lt"/>
                  <a:buAutoNum type="arabicPeriod"/>
                </a:pPr>
                <a:r>
                  <a:rPr kumimoji="1" lang="en-US" altLang="ja-JP" sz="1800" dirty="0">
                    <a:solidFill>
                      <a:srgbClr val="333333"/>
                    </a:solidFill>
                    <a:latin typeface="メイリオ"/>
                    <a:ea typeface="メイリオ"/>
                  </a:rPr>
                  <a:t> </a:t>
                </a:r>
                <a14:m>
                  <m:oMath xmlns:m="http://schemas.openxmlformats.org/officeDocument/2006/math">
                    <m:r>
                      <a:rPr kumimoji="1" lang="en-US" altLang="ja-JP" sz="1800" i="1">
                        <a:solidFill>
                          <a:srgbClr val="333333"/>
                        </a:solidFill>
                        <a:latin typeface="Cambria Math" panose="02040503050406030204" pitchFamily="18" charset="0"/>
                        <a:ea typeface="+mn-ea"/>
                      </a:rPr>
                      <m:t>𝑖</m:t>
                    </m:r>
                    <m:r>
                      <a:rPr kumimoji="1" lang="en-US" altLang="ja-JP" sz="1800" i="1">
                        <a:solidFill>
                          <a:srgbClr val="333333"/>
                        </a:solidFill>
                        <a:latin typeface="Cambria Math" panose="02040503050406030204" pitchFamily="18" charset="0"/>
                        <a:ea typeface="Cambria Math" panose="02040503050406030204" pitchFamily="18" charset="0"/>
                      </a:rPr>
                      <m:t>←</m:t>
                    </m:r>
                    <m:sSub>
                      <m:sSubPr>
                        <m:ctrlPr>
                          <a:rPr kumimoji="1" lang="en-US" altLang="ja-JP" sz="1800" i="1">
                            <a:solidFill>
                              <a:srgbClr val="333333"/>
                            </a:solidFill>
                            <a:latin typeface="Cambria Math" panose="02040503050406030204" pitchFamily="18" charset="0"/>
                            <a:ea typeface="Cambria Math" panose="02040503050406030204" pitchFamily="18" charset="0"/>
                          </a:rPr>
                        </m:ctrlPr>
                      </m:sSubPr>
                      <m:e>
                        <m:r>
                          <m:rPr>
                            <m:nor/>
                          </m:rPr>
                          <a:rPr kumimoji="1" lang="en-US" altLang="ja-JP" sz="1800">
                            <a:solidFill>
                              <a:srgbClr val="333333"/>
                            </a:solidFill>
                            <a:latin typeface="Cambria Math" panose="02040503050406030204" pitchFamily="18" charset="0"/>
                            <a:ea typeface="Cambria Math" panose="02040503050406030204" pitchFamily="18" charset="0"/>
                          </a:rPr>
                          <m:t>argmax</m:t>
                        </m:r>
                      </m:e>
                      <m:sub>
                        <m:r>
                          <a:rPr kumimoji="1" lang="en-US" altLang="ja-JP" sz="1800" i="1">
                            <a:solidFill>
                              <a:srgbClr val="333333"/>
                            </a:solidFill>
                            <a:latin typeface="Cambria Math" panose="02040503050406030204" pitchFamily="18" charset="0"/>
                            <a:ea typeface="Cambria Math" panose="02040503050406030204" pitchFamily="18" charset="0"/>
                          </a:rPr>
                          <m:t>𝑖</m:t>
                        </m:r>
                        <m:r>
                          <a:rPr kumimoji="1" lang="en-US" altLang="ja-JP" sz="1800" i="1">
                            <a:solidFill>
                              <a:srgbClr val="333333"/>
                            </a:solidFill>
                            <a:latin typeface="Cambria Math" panose="02040503050406030204" pitchFamily="18" charset="0"/>
                            <a:ea typeface="Cambria Math" panose="02040503050406030204" pitchFamily="18" charset="0"/>
                          </a:rPr>
                          <m:t>∈{1,2,…,</m:t>
                        </m:r>
                        <m:r>
                          <a:rPr kumimoji="1" lang="en-US" altLang="ja-JP" sz="1800" i="1">
                            <a:solidFill>
                              <a:srgbClr val="333333"/>
                            </a:solidFill>
                            <a:latin typeface="Cambria Math" panose="02040503050406030204" pitchFamily="18" charset="0"/>
                            <a:ea typeface="Cambria Math" panose="02040503050406030204" pitchFamily="18" charset="0"/>
                          </a:rPr>
                          <m:t>𝐾</m:t>
                        </m:r>
                        <m:r>
                          <a:rPr kumimoji="1" lang="en-US" altLang="ja-JP" sz="1800" i="1">
                            <a:solidFill>
                              <a:srgbClr val="333333"/>
                            </a:solidFill>
                            <a:latin typeface="Cambria Math" panose="02040503050406030204" pitchFamily="18" charset="0"/>
                            <a:ea typeface="Cambria Math" panose="02040503050406030204" pitchFamily="18" charset="0"/>
                          </a:rPr>
                          <m:t>}</m:t>
                        </m:r>
                      </m:sub>
                    </m:sSub>
                    <m:sSub>
                      <m:sSubPr>
                        <m:ctrlPr>
                          <a:rPr kumimoji="1" lang="en-US" altLang="ja-JP" sz="1800" i="1">
                            <a:solidFill>
                              <a:srgbClr val="333333"/>
                            </a:solidFill>
                            <a:latin typeface="Cambria Math" panose="02040503050406030204" pitchFamily="18" charset="0"/>
                          </a:rPr>
                        </m:ctrlPr>
                      </m:sSubPr>
                      <m:e>
                        <m:acc>
                          <m:accPr>
                            <m:chr m:val="̃"/>
                            <m:ctrlPr>
                              <a:rPr kumimoji="1" lang="en-US" altLang="ja-JP" sz="1800" i="1">
                                <a:solidFill>
                                  <a:srgbClr val="333333"/>
                                </a:solidFill>
                                <a:latin typeface="Cambria Math" panose="02040503050406030204" pitchFamily="18" charset="0"/>
                              </a:rPr>
                            </m:ctrlPr>
                          </m:accPr>
                          <m:e>
                            <m:r>
                              <a:rPr kumimoji="1" lang="ja-JP" altLang="en-US" sz="1800" i="1">
                                <a:solidFill>
                                  <a:srgbClr val="333333"/>
                                </a:solidFill>
                                <a:latin typeface="Cambria Math" panose="02040503050406030204" pitchFamily="18" charset="0"/>
                              </a:rPr>
                              <m:t>𝜃</m:t>
                            </m:r>
                          </m:e>
                        </m:acc>
                      </m:e>
                      <m:sub>
                        <m:r>
                          <a:rPr kumimoji="1" lang="en-US" altLang="ja-JP" sz="1800" i="1">
                            <a:solidFill>
                              <a:srgbClr val="333333"/>
                            </a:solidFill>
                            <a:latin typeface="Cambria Math" panose="02040503050406030204" pitchFamily="18" charset="0"/>
                          </a:rPr>
                          <m:t>𝑖</m:t>
                        </m:r>
                      </m:sub>
                    </m:sSub>
                  </m:oMath>
                </a14:m>
                <a:endParaRPr kumimoji="1" lang="en-US" altLang="ja-JP" sz="1800" dirty="0">
                  <a:solidFill>
                    <a:srgbClr val="333333"/>
                  </a:solidFill>
                  <a:latin typeface="メイリオ"/>
                  <a:ea typeface="メイリオ"/>
                </a:endParaRPr>
              </a:p>
              <a:p>
                <a:pPr marL="342900" lvl="0" indent="-342900">
                  <a:buFont typeface="+mj-lt"/>
                  <a:buAutoNum type="arabicPeriod"/>
                </a:pPr>
                <a:r>
                  <a:rPr kumimoji="1" lang="ja-JP" altLang="en-US" sz="1800" dirty="0">
                    <a:solidFill>
                      <a:srgbClr val="333333"/>
                    </a:solidFill>
                    <a:latin typeface="メイリオ"/>
                    <a:ea typeface="メイリオ"/>
                  </a:rPr>
                  <a:t>腕</a:t>
                </a:r>
                <a14:m>
                  <m:oMath xmlns:m="http://schemas.openxmlformats.org/officeDocument/2006/math">
                    <m:r>
                      <a:rPr kumimoji="1" lang="en-US" altLang="ja-JP" sz="1800" i="1">
                        <a:solidFill>
                          <a:srgbClr val="333333"/>
                        </a:solidFill>
                        <a:latin typeface="Cambria Math" panose="02040503050406030204" pitchFamily="18" charset="0"/>
                        <a:ea typeface="+mn-ea"/>
                      </a:rPr>
                      <m:t>𝑖</m:t>
                    </m:r>
                  </m:oMath>
                </a14:m>
                <a:r>
                  <a:rPr kumimoji="1" lang="ja-JP" altLang="en-US" sz="1800" dirty="0">
                    <a:solidFill>
                      <a:srgbClr val="333333"/>
                    </a:solidFill>
                    <a:latin typeface="メイリオ"/>
                    <a:ea typeface="メイリオ"/>
                  </a:rPr>
                  <a:t>を引いて報酬</a:t>
                </a:r>
                <a14:m>
                  <m:oMath xmlns:m="http://schemas.openxmlformats.org/officeDocument/2006/math">
                    <m:sSub>
                      <m:sSubPr>
                        <m:ctrlPr>
                          <a:rPr kumimoji="1" lang="en-US" altLang="ja-JP" sz="1800" i="1">
                            <a:solidFill>
                              <a:srgbClr val="333333"/>
                            </a:solidFill>
                            <a:latin typeface="Cambria Math" panose="02040503050406030204" pitchFamily="18" charset="0"/>
                            <a:ea typeface="+mn-ea"/>
                          </a:rPr>
                        </m:ctrlPr>
                      </m:sSubPr>
                      <m:e>
                        <m:r>
                          <a:rPr kumimoji="1" lang="en-US" altLang="ja-JP" sz="1800" i="1">
                            <a:solidFill>
                              <a:srgbClr val="333333"/>
                            </a:solidFill>
                            <a:latin typeface="Cambria Math" panose="02040503050406030204" pitchFamily="18" charset="0"/>
                            <a:ea typeface="+mn-ea"/>
                          </a:rPr>
                          <m:t>𝑋</m:t>
                        </m:r>
                      </m:e>
                      <m:sub>
                        <m:r>
                          <a:rPr kumimoji="1" lang="en-US" altLang="ja-JP" sz="1800" i="1">
                            <a:solidFill>
                              <a:srgbClr val="333333"/>
                            </a:solidFill>
                            <a:latin typeface="Cambria Math" panose="02040503050406030204" pitchFamily="18" charset="0"/>
                            <a:ea typeface="+mn-ea"/>
                          </a:rPr>
                          <m:t>𝑖</m:t>
                        </m:r>
                      </m:sub>
                    </m:sSub>
                    <m:d>
                      <m:dPr>
                        <m:ctrlPr>
                          <a:rPr kumimoji="1" lang="en-US" altLang="ja-JP" sz="1800" i="1">
                            <a:solidFill>
                              <a:srgbClr val="333333"/>
                            </a:solidFill>
                            <a:latin typeface="Cambria Math" panose="02040503050406030204" pitchFamily="18" charset="0"/>
                            <a:ea typeface="+mn-ea"/>
                          </a:rPr>
                        </m:ctrlPr>
                      </m:dPr>
                      <m:e>
                        <m:r>
                          <a:rPr kumimoji="1" lang="en-US" altLang="ja-JP" sz="1800" i="1">
                            <a:solidFill>
                              <a:srgbClr val="333333"/>
                            </a:solidFill>
                            <a:latin typeface="Cambria Math" panose="02040503050406030204" pitchFamily="18" charset="0"/>
                            <a:ea typeface="+mn-ea"/>
                          </a:rPr>
                          <m:t>𝑡</m:t>
                        </m:r>
                      </m:e>
                    </m:d>
                    <m:r>
                      <a:rPr kumimoji="1" lang="en-US" altLang="ja-JP" sz="1800" i="1">
                        <a:solidFill>
                          <a:srgbClr val="333333"/>
                        </a:solidFill>
                        <a:latin typeface="Cambria Math" panose="02040503050406030204" pitchFamily="18" charset="0"/>
                        <a:ea typeface="Cambria Math" panose="02040503050406030204" pitchFamily="18" charset="0"/>
                      </a:rPr>
                      <m:t>∈{0,1}</m:t>
                    </m:r>
                  </m:oMath>
                </a14:m>
                <a:r>
                  <a:rPr kumimoji="1" lang="ja-JP" altLang="en-US" sz="1800" dirty="0">
                    <a:solidFill>
                      <a:srgbClr val="333333"/>
                    </a:solidFill>
                    <a:latin typeface="メイリオ"/>
                    <a:ea typeface="メイリオ"/>
                  </a:rPr>
                  <a:t>を観測</a:t>
                </a:r>
                <a:endParaRPr kumimoji="1" lang="en-US" altLang="ja-JP" sz="1800" dirty="0">
                  <a:solidFill>
                    <a:srgbClr val="333333"/>
                  </a:solidFill>
                  <a:latin typeface="メイリオ"/>
                  <a:ea typeface="メイリオ"/>
                </a:endParaRPr>
              </a:p>
              <a:p>
                <a:pPr marL="342900" lvl="0" indent="-342900">
                  <a:buFont typeface="+mj-lt"/>
                  <a:buAutoNum type="arabicPeriod"/>
                </a:pPr>
                <a:r>
                  <a:rPr kumimoji="1" lang="en-US" altLang="ja-JP" sz="1800" dirty="0">
                    <a:solidFill>
                      <a:srgbClr val="333333"/>
                    </a:solidFill>
                    <a:latin typeface="メイリオ"/>
                    <a:ea typeface="メイリオ"/>
                  </a:rPr>
                  <a:t> </a:t>
                </a:r>
                <a14:m>
                  <m:oMath xmlns:m="http://schemas.openxmlformats.org/officeDocument/2006/math">
                    <m:sSup>
                      <m:sSupPr>
                        <m:ctrlPr>
                          <a:rPr kumimoji="1" lang="en-US" altLang="ja-JP" sz="1800" i="1" smtClean="0">
                            <a:solidFill>
                              <a:srgbClr val="333333"/>
                            </a:solidFill>
                            <a:latin typeface="Cambria Math" panose="02040503050406030204" pitchFamily="18" charset="0"/>
                            <a:ea typeface="メイリオ"/>
                          </a:rPr>
                        </m:ctrlPr>
                      </m:sSupPr>
                      <m:e>
                        <m:r>
                          <a:rPr kumimoji="1" lang="en-US" altLang="ja-JP" sz="1800" b="0" i="1" smtClean="0">
                            <a:solidFill>
                              <a:srgbClr val="333333"/>
                            </a:solidFill>
                            <a:latin typeface="Cambria Math" panose="02040503050406030204" pitchFamily="18" charset="0"/>
                            <a:ea typeface="メイリオ"/>
                          </a:rPr>
                          <m:t>𝐴</m:t>
                        </m:r>
                      </m:e>
                      <m:sup>
                        <m:r>
                          <a:rPr kumimoji="1" lang="en-US" altLang="ja-JP" sz="1800" b="0" i="1" smtClean="0">
                            <a:solidFill>
                              <a:srgbClr val="333333"/>
                            </a:solidFill>
                            <a:latin typeface="Cambria Math" panose="02040503050406030204" pitchFamily="18" charset="0"/>
                            <a:ea typeface="メイリオ"/>
                          </a:rPr>
                          <m:t>−1</m:t>
                        </m:r>
                      </m:sup>
                    </m:sSup>
                    <m:r>
                      <a:rPr kumimoji="1" lang="en-US" altLang="ja-JP" sz="1800" i="1" smtClean="0">
                        <a:solidFill>
                          <a:srgbClr val="333333"/>
                        </a:solidFill>
                        <a:latin typeface="Cambria Math" panose="02040503050406030204" pitchFamily="18" charset="0"/>
                        <a:ea typeface="Cambria Math" panose="02040503050406030204" pitchFamily="18" charset="0"/>
                      </a:rPr>
                      <m:t>←</m:t>
                    </m:r>
                    <m:sSup>
                      <m:sSupPr>
                        <m:ctrlPr>
                          <a:rPr kumimoji="1" lang="en-US" altLang="ja-JP" sz="1800" i="1">
                            <a:solidFill>
                              <a:srgbClr val="333333"/>
                            </a:solidFill>
                            <a:latin typeface="Cambria Math" panose="02040503050406030204" pitchFamily="18" charset="0"/>
                            <a:ea typeface="メイリオ"/>
                          </a:rPr>
                        </m:ctrlPr>
                      </m:sSupPr>
                      <m:e>
                        <m:r>
                          <a:rPr kumimoji="1" lang="en-US" altLang="ja-JP" sz="1800" i="1">
                            <a:solidFill>
                              <a:srgbClr val="333333"/>
                            </a:solidFill>
                            <a:latin typeface="Cambria Math" panose="02040503050406030204" pitchFamily="18" charset="0"/>
                            <a:ea typeface="メイリオ"/>
                          </a:rPr>
                          <m:t>𝐴</m:t>
                        </m:r>
                      </m:e>
                      <m:sup>
                        <m:r>
                          <a:rPr kumimoji="1" lang="en-US" altLang="ja-JP" sz="1800" i="1">
                            <a:solidFill>
                              <a:srgbClr val="333333"/>
                            </a:solidFill>
                            <a:latin typeface="Cambria Math" panose="02040503050406030204" pitchFamily="18" charset="0"/>
                            <a:ea typeface="メイリオ"/>
                          </a:rPr>
                          <m:t>−1</m:t>
                        </m:r>
                      </m:sup>
                    </m:sSup>
                    <m:r>
                      <a:rPr kumimoji="1" lang="en-US" altLang="ja-JP" sz="1800" b="0" i="1" smtClean="0">
                        <a:solidFill>
                          <a:srgbClr val="333333"/>
                        </a:solidFill>
                        <a:latin typeface="Cambria Math" panose="02040503050406030204" pitchFamily="18" charset="0"/>
                        <a:ea typeface="メイリオ"/>
                      </a:rPr>
                      <m:t>−</m:t>
                    </m:r>
                    <m:f>
                      <m:fPr>
                        <m:ctrlPr>
                          <a:rPr kumimoji="1" lang="en-US" altLang="ja-JP" sz="1800" b="0" i="1" smtClean="0">
                            <a:solidFill>
                              <a:srgbClr val="333333"/>
                            </a:solidFill>
                            <a:latin typeface="Cambria Math" panose="02040503050406030204" pitchFamily="18" charset="0"/>
                            <a:ea typeface="メイリオ"/>
                          </a:rPr>
                        </m:ctrlPr>
                      </m:fPr>
                      <m:num>
                        <m:sSup>
                          <m:sSupPr>
                            <m:ctrlPr>
                              <a:rPr kumimoji="1" lang="en-US" altLang="ja-JP" sz="1800" i="1">
                                <a:solidFill>
                                  <a:srgbClr val="333333"/>
                                </a:solidFill>
                                <a:latin typeface="Cambria Math" panose="02040503050406030204" pitchFamily="18" charset="0"/>
                                <a:ea typeface="メイリオ"/>
                              </a:rPr>
                            </m:ctrlPr>
                          </m:sSupPr>
                          <m:e>
                            <m:r>
                              <a:rPr kumimoji="1" lang="en-US" altLang="ja-JP" sz="1800" i="1">
                                <a:solidFill>
                                  <a:srgbClr val="333333"/>
                                </a:solidFill>
                                <a:latin typeface="Cambria Math" panose="02040503050406030204" pitchFamily="18" charset="0"/>
                                <a:ea typeface="メイリオ"/>
                              </a:rPr>
                              <m:t>𝐴</m:t>
                            </m:r>
                          </m:e>
                          <m:sup>
                            <m:r>
                              <a:rPr kumimoji="1" lang="en-US" altLang="ja-JP" sz="1800" i="1">
                                <a:solidFill>
                                  <a:srgbClr val="333333"/>
                                </a:solidFill>
                                <a:latin typeface="Cambria Math" panose="02040503050406030204" pitchFamily="18" charset="0"/>
                                <a:ea typeface="メイリオ"/>
                              </a:rPr>
                              <m:t>−1</m:t>
                            </m:r>
                          </m:sup>
                        </m:sSup>
                        <m:r>
                          <a:rPr kumimoji="1" lang="ja-JP" altLang="en-US" sz="1800" i="1">
                            <a:latin typeface="Cambria Math" panose="02040503050406030204" pitchFamily="18" charset="0"/>
                          </a:rPr>
                          <m:t>𝜙</m:t>
                        </m:r>
                        <m:d>
                          <m:dPr>
                            <m:ctrlPr>
                              <a:rPr kumimoji="1" lang="en-US" altLang="ja-JP" sz="1800" i="1">
                                <a:latin typeface="Cambria Math" panose="02040503050406030204" pitchFamily="18" charset="0"/>
                              </a:rPr>
                            </m:ctrlPr>
                          </m:dPr>
                          <m:e>
                            <m:sSub>
                              <m:sSubPr>
                                <m:ctrlPr>
                                  <a:rPr kumimoji="1" lang="en-US" altLang="ja-JP" sz="1800" i="1">
                                    <a:latin typeface="Cambria Math" panose="02040503050406030204" pitchFamily="18" charset="0"/>
                                  </a:rPr>
                                </m:ctrlPr>
                              </m:sSubPr>
                              <m:e>
                                <m:r>
                                  <a:rPr kumimoji="1" lang="en-US" altLang="ja-JP" sz="1800" i="1">
                                    <a:latin typeface="Cambria Math" panose="02040503050406030204" pitchFamily="18" charset="0"/>
                                  </a:rPr>
                                  <m:t>𝑥</m:t>
                                </m:r>
                              </m:e>
                              <m:sub>
                                <m:r>
                                  <a:rPr kumimoji="1" lang="en-US" altLang="ja-JP" sz="1800" i="1">
                                    <a:latin typeface="Cambria Math" panose="02040503050406030204" pitchFamily="18" charset="0"/>
                                  </a:rPr>
                                  <m:t>𝑖</m:t>
                                </m:r>
                              </m:sub>
                            </m:sSub>
                          </m:e>
                        </m:d>
                        <m:sSup>
                          <m:sSupPr>
                            <m:ctrlPr>
                              <a:rPr kumimoji="1" lang="en-US" altLang="ja-JP" sz="1800" i="1">
                                <a:latin typeface="Cambria Math" panose="02040503050406030204" pitchFamily="18" charset="0"/>
                              </a:rPr>
                            </m:ctrlPr>
                          </m:sSupPr>
                          <m:e>
                            <m:r>
                              <a:rPr kumimoji="1" lang="ja-JP" altLang="en-US" sz="1800" i="1">
                                <a:latin typeface="Cambria Math" panose="02040503050406030204" pitchFamily="18" charset="0"/>
                              </a:rPr>
                              <m:t>𝜙</m:t>
                            </m:r>
                            <m:d>
                              <m:dPr>
                                <m:ctrlPr>
                                  <a:rPr kumimoji="1" lang="en-US" altLang="ja-JP" sz="1800" i="1">
                                    <a:latin typeface="Cambria Math" panose="02040503050406030204" pitchFamily="18" charset="0"/>
                                  </a:rPr>
                                </m:ctrlPr>
                              </m:dPr>
                              <m:e>
                                <m:sSub>
                                  <m:sSubPr>
                                    <m:ctrlPr>
                                      <a:rPr kumimoji="1" lang="en-US" altLang="ja-JP" sz="1800" i="1">
                                        <a:latin typeface="Cambria Math" panose="02040503050406030204" pitchFamily="18" charset="0"/>
                                      </a:rPr>
                                    </m:ctrlPr>
                                  </m:sSubPr>
                                  <m:e>
                                    <m:r>
                                      <a:rPr kumimoji="1" lang="en-US" altLang="ja-JP" sz="1800" i="1">
                                        <a:latin typeface="Cambria Math" panose="02040503050406030204" pitchFamily="18" charset="0"/>
                                      </a:rPr>
                                      <m:t>𝑥</m:t>
                                    </m:r>
                                  </m:e>
                                  <m:sub>
                                    <m:r>
                                      <a:rPr kumimoji="1" lang="en-US" altLang="ja-JP" sz="1800" i="1">
                                        <a:latin typeface="Cambria Math" panose="02040503050406030204" pitchFamily="18" charset="0"/>
                                      </a:rPr>
                                      <m:t>𝑖</m:t>
                                    </m:r>
                                  </m:sub>
                                </m:sSub>
                              </m:e>
                            </m:d>
                          </m:e>
                          <m:sup>
                            <m:r>
                              <a:rPr kumimoji="1" lang="en-US" altLang="ja-JP" sz="1800" i="1">
                                <a:latin typeface="Cambria Math" panose="02040503050406030204" pitchFamily="18" charset="0"/>
                              </a:rPr>
                              <m:t>𝑇</m:t>
                            </m:r>
                          </m:sup>
                        </m:sSup>
                        <m:sSup>
                          <m:sSupPr>
                            <m:ctrlPr>
                              <a:rPr kumimoji="1" lang="en-US" altLang="ja-JP" sz="1800" i="1">
                                <a:solidFill>
                                  <a:srgbClr val="333333"/>
                                </a:solidFill>
                                <a:latin typeface="Cambria Math" panose="02040503050406030204" pitchFamily="18" charset="0"/>
                                <a:ea typeface="メイリオ"/>
                              </a:rPr>
                            </m:ctrlPr>
                          </m:sSupPr>
                          <m:e>
                            <m:r>
                              <a:rPr kumimoji="1" lang="en-US" altLang="ja-JP" sz="1800" i="1">
                                <a:solidFill>
                                  <a:srgbClr val="333333"/>
                                </a:solidFill>
                                <a:latin typeface="Cambria Math" panose="02040503050406030204" pitchFamily="18" charset="0"/>
                                <a:ea typeface="メイリオ"/>
                              </a:rPr>
                              <m:t>𝐴</m:t>
                            </m:r>
                          </m:e>
                          <m:sup>
                            <m:r>
                              <a:rPr kumimoji="1" lang="en-US" altLang="ja-JP" sz="1800" i="1">
                                <a:solidFill>
                                  <a:srgbClr val="333333"/>
                                </a:solidFill>
                                <a:latin typeface="Cambria Math" panose="02040503050406030204" pitchFamily="18" charset="0"/>
                                <a:ea typeface="メイリオ"/>
                              </a:rPr>
                              <m:t>−1</m:t>
                            </m:r>
                          </m:sup>
                        </m:sSup>
                      </m:num>
                      <m:den>
                        <m:sSup>
                          <m:sSupPr>
                            <m:ctrlPr>
                              <a:rPr kumimoji="1" lang="en-US" altLang="ja-JP" sz="1800" i="1">
                                <a:latin typeface="Cambria Math" panose="02040503050406030204" pitchFamily="18" charset="0"/>
                              </a:rPr>
                            </m:ctrlPr>
                          </m:sSupPr>
                          <m:e>
                            <m:r>
                              <a:rPr kumimoji="1" lang="ja-JP" altLang="en-US" sz="1800" i="1">
                                <a:latin typeface="Cambria Math" panose="02040503050406030204" pitchFamily="18" charset="0"/>
                              </a:rPr>
                              <m:t>𝜎</m:t>
                            </m:r>
                          </m:e>
                          <m:sup>
                            <m:r>
                              <a:rPr kumimoji="1" lang="en-US" altLang="ja-JP" sz="1800" i="1">
                                <a:latin typeface="Cambria Math" panose="02040503050406030204" pitchFamily="18" charset="0"/>
                              </a:rPr>
                              <m:t>2</m:t>
                            </m:r>
                          </m:sup>
                        </m:sSup>
                        <m:r>
                          <a:rPr kumimoji="1" lang="en-US" altLang="ja-JP" sz="1800" b="0" i="1" smtClean="0">
                            <a:solidFill>
                              <a:srgbClr val="333333"/>
                            </a:solidFill>
                            <a:latin typeface="Cambria Math" panose="02040503050406030204" pitchFamily="18" charset="0"/>
                            <a:ea typeface="メイリオ"/>
                          </a:rPr>
                          <m:t>+</m:t>
                        </m:r>
                        <m:sSup>
                          <m:sSupPr>
                            <m:ctrlPr>
                              <a:rPr kumimoji="1" lang="en-US" altLang="ja-JP" sz="1800" i="1">
                                <a:latin typeface="Cambria Math" panose="02040503050406030204" pitchFamily="18" charset="0"/>
                              </a:rPr>
                            </m:ctrlPr>
                          </m:sSupPr>
                          <m:e>
                            <m:r>
                              <a:rPr kumimoji="1" lang="ja-JP" altLang="en-US" sz="1800" i="1">
                                <a:latin typeface="Cambria Math" panose="02040503050406030204" pitchFamily="18" charset="0"/>
                              </a:rPr>
                              <m:t>𝜙</m:t>
                            </m:r>
                            <m:d>
                              <m:dPr>
                                <m:ctrlPr>
                                  <a:rPr kumimoji="1" lang="en-US" altLang="ja-JP" sz="1800" i="1">
                                    <a:latin typeface="Cambria Math" panose="02040503050406030204" pitchFamily="18" charset="0"/>
                                  </a:rPr>
                                </m:ctrlPr>
                              </m:dPr>
                              <m:e>
                                <m:sSub>
                                  <m:sSubPr>
                                    <m:ctrlPr>
                                      <a:rPr kumimoji="1" lang="en-US" altLang="ja-JP" sz="1800" i="1">
                                        <a:latin typeface="Cambria Math" panose="02040503050406030204" pitchFamily="18" charset="0"/>
                                      </a:rPr>
                                    </m:ctrlPr>
                                  </m:sSubPr>
                                  <m:e>
                                    <m:r>
                                      <a:rPr kumimoji="1" lang="en-US" altLang="ja-JP" sz="1800" i="1">
                                        <a:latin typeface="Cambria Math" panose="02040503050406030204" pitchFamily="18" charset="0"/>
                                      </a:rPr>
                                      <m:t>𝑥</m:t>
                                    </m:r>
                                  </m:e>
                                  <m:sub>
                                    <m:r>
                                      <a:rPr kumimoji="1" lang="en-US" altLang="ja-JP" sz="1800" i="1">
                                        <a:latin typeface="Cambria Math" panose="02040503050406030204" pitchFamily="18" charset="0"/>
                                      </a:rPr>
                                      <m:t>𝑖</m:t>
                                    </m:r>
                                  </m:sub>
                                </m:sSub>
                              </m:e>
                            </m:d>
                          </m:e>
                          <m:sup>
                            <m:r>
                              <a:rPr kumimoji="1" lang="en-US" altLang="ja-JP" sz="1800" i="1">
                                <a:latin typeface="Cambria Math" panose="02040503050406030204" pitchFamily="18" charset="0"/>
                              </a:rPr>
                              <m:t>𝑇</m:t>
                            </m:r>
                          </m:sup>
                        </m:sSup>
                        <m:sSup>
                          <m:sSupPr>
                            <m:ctrlPr>
                              <a:rPr kumimoji="1" lang="en-US" altLang="ja-JP" sz="1800" i="1">
                                <a:solidFill>
                                  <a:srgbClr val="333333"/>
                                </a:solidFill>
                                <a:latin typeface="Cambria Math" panose="02040503050406030204" pitchFamily="18" charset="0"/>
                                <a:ea typeface="メイリオ"/>
                              </a:rPr>
                            </m:ctrlPr>
                          </m:sSupPr>
                          <m:e>
                            <m:r>
                              <a:rPr kumimoji="1" lang="en-US" altLang="ja-JP" sz="1800" i="1">
                                <a:solidFill>
                                  <a:srgbClr val="333333"/>
                                </a:solidFill>
                                <a:latin typeface="Cambria Math" panose="02040503050406030204" pitchFamily="18" charset="0"/>
                                <a:ea typeface="メイリオ"/>
                              </a:rPr>
                              <m:t>𝐴</m:t>
                            </m:r>
                          </m:e>
                          <m:sup>
                            <m:r>
                              <a:rPr kumimoji="1" lang="en-US" altLang="ja-JP" sz="1800" i="1">
                                <a:solidFill>
                                  <a:srgbClr val="333333"/>
                                </a:solidFill>
                                <a:latin typeface="Cambria Math" panose="02040503050406030204" pitchFamily="18" charset="0"/>
                                <a:ea typeface="メイリオ"/>
                              </a:rPr>
                              <m:t>−1</m:t>
                            </m:r>
                          </m:sup>
                        </m:sSup>
                        <m:r>
                          <a:rPr kumimoji="1" lang="ja-JP" altLang="en-US" sz="1800" i="1" smtClean="0">
                            <a:latin typeface="Cambria Math" panose="02040503050406030204" pitchFamily="18" charset="0"/>
                          </a:rPr>
                          <m:t>𝜙</m:t>
                        </m:r>
                        <m:d>
                          <m:dPr>
                            <m:ctrlPr>
                              <a:rPr kumimoji="1" lang="en-US" altLang="ja-JP" sz="1800" i="1">
                                <a:latin typeface="Cambria Math" panose="02040503050406030204" pitchFamily="18" charset="0"/>
                              </a:rPr>
                            </m:ctrlPr>
                          </m:dPr>
                          <m:e>
                            <m:sSub>
                              <m:sSubPr>
                                <m:ctrlPr>
                                  <a:rPr kumimoji="1" lang="en-US" altLang="ja-JP" sz="1800" i="1">
                                    <a:latin typeface="Cambria Math" panose="02040503050406030204" pitchFamily="18" charset="0"/>
                                  </a:rPr>
                                </m:ctrlPr>
                              </m:sSubPr>
                              <m:e>
                                <m:r>
                                  <a:rPr kumimoji="1" lang="en-US" altLang="ja-JP" sz="1800" i="1">
                                    <a:latin typeface="Cambria Math" panose="02040503050406030204" pitchFamily="18" charset="0"/>
                                  </a:rPr>
                                  <m:t>𝑥</m:t>
                                </m:r>
                              </m:e>
                              <m:sub>
                                <m:r>
                                  <a:rPr kumimoji="1" lang="en-US" altLang="ja-JP" sz="1800" i="1">
                                    <a:latin typeface="Cambria Math" panose="02040503050406030204" pitchFamily="18" charset="0"/>
                                  </a:rPr>
                                  <m:t>𝑖</m:t>
                                </m:r>
                              </m:sub>
                            </m:sSub>
                          </m:e>
                        </m:d>
                      </m:den>
                    </m:f>
                    <m:r>
                      <a:rPr kumimoji="1" lang="en-US" altLang="ja-JP" sz="1800" b="0" i="1" smtClean="0">
                        <a:solidFill>
                          <a:srgbClr val="333333"/>
                        </a:solidFill>
                        <a:latin typeface="Cambria Math" panose="02040503050406030204" pitchFamily="18" charset="0"/>
                        <a:ea typeface="メイリオ"/>
                      </a:rPr>
                      <m:t>,</m:t>
                    </m:r>
                  </m:oMath>
                </a14:m>
                <a:br>
                  <a:rPr kumimoji="1" lang="en-US" altLang="ja-JP" sz="1800" b="0" i="1" dirty="0">
                    <a:solidFill>
                      <a:srgbClr val="333333"/>
                    </a:solidFill>
                    <a:latin typeface="Cambria Math" panose="02040503050406030204" pitchFamily="18" charset="0"/>
                    <a:ea typeface="メイリオ"/>
                  </a:rPr>
                </a:br>
                <a:r>
                  <a:rPr kumimoji="1" lang="en-US" altLang="ja-JP" sz="1800" b="0" i="1" dirty="0">
                    <a:solidFill>
                      <a:srgbClr val="333333"/>
                    </a:solidFill>
                    <a:latin typeface="Cambria Math" panose="02040503050406030204" pitchFamily="18" charset="0"/>
                    <a:ea typeface="メイリオ"/>
                  </a:rPr>
                  <a:t> </a:t>
                </a:r>
                <a14:m>
                  <m:oMath xmlns:m="http://schemas.openxmlformats.org/officeDocument/2006/math">
                    <m:r>
                      <a:rPr kumimoji="1" lang="en-US" altLang="ja-JP" sz="1800" i="1">
                        <a:latin typeface="Cambria Math" panose="02040503050406030204" pitchFamily="18" charset="0"/>
                        <a:ea typeface="Cambria Math" panose="02040503050406030204" pitchFamily="18" charset="0"/>
                      </a:rPr>
                      <m:t>𝑏</m:t>
                    </m:r>
                    <m:r>
                      <a:rPr kumimoji="1" lang="en-US" altLang="ja-JP" sz="1800" i="1">
                        <a:latin typeface="Cambria Math" panose="02040503050406030204" pitchFamily="18" charset="0"/>
                        <a:ea typeface="Cambria Math" panose="02040503050406030204" pitchFamily="18" charset="0"/>
                      </a:rPr>
                      <m:t>←</m:t>
                    </m:r>
                    <m:r>
                      <a:rPr kumimoji="1" lang="en-US" altLang="ja-JP" sz="1800" b="0" i="1" smtClean="0">
                        <a:latin typeface="Cambria Math" panose="02040503050406030204" pitchFamily="18" charset="0"/>
                        <a:ea typeface="Cambria Math" panose="02040503050406030204" pitchFamily="18" charset="0"/>
                      </a:rPr>
                      <m:t>𝑏</m:t>
                    </m:r>
                    <m:r>
                      <a:rPr kumimoji="1" lang="en-US" altLang="ja-JP" sz="1800" b="0" i="1" smtClean="0">
                        <a:latin typeface="Cambria Math" panose="02040503050406030204" pitchFamily="18" charset="0"/>
                        <a:ea typeface="Cambria Math" panose="02040503050406030204" pitchFamily="18" charset="0"/>
                      </a:rPr>
                      <m:t>+</m:t>
                    </m:r>
                    <m:f>
                      <m:fPr>
                        <m:ctrlPr>
                          <a:rPr kumimoji="1" lang="en-US" altLang="ja-JP" sz="1800" b="0" i="1" smtClean="0">
                            <a:latin typeface="Cambria Math" panose="02040503050406030204" pitchFamily="18" charset="0"/>
                            <a:ea typeface="Cambria Math" panose="02040503050406030204" pitchFamily="18" charset="0"/>
                          </a:rPr>
                        </m:ctrlPr>
                      </m:fPr>
                      <m:num>
                        <m:r>
                          <a:rPr kumimoji="1" lang="en-US" altLang="ja-JP" sz="1800" b="0" i="1" smtClean="0">
                            <a:latin typeface="Cambria Math" panose="02040503050406030204" pitchFamily="18" charset="0"/>
                            <a:ea typeface="Cambria Math" panose="02040503050406030204" pitchFamily="18" charset="0"/>
                          </a:rPr>
                          <m:t>1</m:t>
                        </m:r>
                      </m:num>
                      <m:den>
                        <m:sSup>
                          <m:sSupPr>
                            <m:ctrlPr>
                              <a:rPr kumimoji="1" lang="en-US" altLang="ja-JP" sz="1800" i="1">
                                <a:latin typeface="Cambria Math" panose="02040503050406030204" pitchFamily="18" charset="0"/>
                              </a:rPr>
                            </m:ctrlPr>
                          </m:sSupPr>
                          <m:e>
                            <m:r>
                              <a:rPr kumimoji="1" lang="ja-JP" altLang="en-US" sz="1800" i="1">
                                <a:latin typeface="Cambria Math" panose="02040503050406030204" pitchFamily="18" charset="0"/>
                              </a:rPr>
                              <m:t>𝜎</m:t>
                            </m:r>
                          </m:e>
                          <m:sup>
                            <m:r>
                              <a:rPr kumimoji="1" lang="en-US" altLang="ja-JP" sz="1800" i="1">
                                <a:latin typeface="Cambria Math" panose="02040503050406030204" pitchFamily="18" charset="0"/>
                              </a:rPr>
                              <m:t>2</m:t>
                            </m:r>
                          </m:sup>
                        </m:sSup>
                      </m:den>
                    </m:f>
                    <m:r>
                      <a:rPr kumimoji="1" lang="ja-JP" altLang="en-US" sz="1800" i="1">
                        <a:latin typeface="Cambria Math" panose="02040503050406030204" pitchFamily="18" charset="0"/>
                      </a:rPr>
                      <m:t>𝜙</m:t>
                    </m:r>
                    <m:d>
                      <m:dPr>
                        <m:ctrlPr>
                          <a:rPr kumimoji="1" lang="en-US" altLang="ja-JP" sz="1800" i="1">
                            <a:latin typeface="Cambria Math" panose="02040503050406030204" pitchFamily="18" charset="0"/>
                          </a:rPr>
                        </m:ctrlPr>
                      </m:dPr>
                      <m:e>
                        <m:sSub>
                          <m:sSubPr>
                            <m:ctrlPr>
                              <a:rPr kumimoji="1" lang="en-US" altLang="ja-JP" sz="1800" i="1">
                                <a:latin typeface="Cambria Math" panose="02040503050406030204" pitchFamily="18" charset="0"/>
                              </a:rPr>
                            </m:ctrlPr>
                          </m:sSubPr>
                          <m:e>
                            <m:r>
                              <a:rPr kumimoji="1" lang="en-US" altLang="ja-JP" sz="1800" i="1">
                                <a:latin typeface="Cambria Math" panose="02040503050406030204" pitchFamily="18" charset="0"/>
                              </a:rPr>
                              <m:t>𝑥</m:t>
                            </m:r>
                          </m:e>
                          <m:sub>
                            <m:r>
                              <a:rPr kumimoji="1" lang="en-US" altLang="ja-JP" sz="1800" i="1">
                                <a:latin typeface="Cambria Math" panose="02040503050406030204" pitchFamily="18" charset="0"/>
                              </a:rPr>
                              <m:t>𝑖</m:t>
                            </m:r>
                          </m:sub>
                        </m:sSub>
                      </m:e>
                    </m:d>
                    <m:sSub>
                      <m:sSubPr>
                        <m:ctrlPr>
                          <a:rPr kumimoji="1" lang="en-US" altLang="ja-JP" sz="1800" i="1">
                            <a:solidFill>
                              <a:srgbClr val="333333"/>
                            </a:solidFill>
                            <a:latin typeface="Cambria Math" panose="02040503050406030204" pitchFamily="18" charset="0"/>
                          </a:rPr>
                        </m:ctrlPr>
                      </m:sSubPr>
                      <m:e>
                        <m:r>
                          <a:rPr kumimoji="1" lang="en-US" altLang="ja-JP" sz="1800" i="1">
                            <a:solidFill>
                              <a:srgbClr val="333333"/>
                            </a:solidFill>
                            <a:latin typeface="Cambria Math" panose="02040503050406030204" pitchFamily="18" charset="0"/>
                          </a:rPr>
                          <m:t>𝑋</m:t>
                        </m:r>
                      </m:e>
                      <m:sub>
                        <m:r>
                          <a:rPr kumimoji="1" lang="en-US" altLang="ja-JP" sz="1800" i="1">
                            <a:solidFill>
                              <a:srgbClr val="333333"/>
                            </a:solidFill>
                            <a:latin typeface="Cambria Math" panose="02040503050406030204" pitchFamily="18" charset="0"/>
                          </a:rPr>
                          <m:t>𝑖</m:t>
                        </m:r>
                      </m:sub>
                    </m:sSub>
                    <m:d>
                      <m:dPr>
                        <m:ctrlPr>
                          <a:rPr kumimoji="1" lang="en-US" altLang="ja-JP" sz="1800" i="1">
                            <a:solidFill>
                              <a:srgbClr val="333333"/>
                            </a:solidFill>
                            <a:latin typeface="Cambria Math" panose="02040503050406030204" pitchFamily="18" charset="0"/>
                          </a:rPr>
                        </m:ctrlPr>
                      </m:dPr>
                      <m:e>
                        <m:r>
                          <a:rPr kumimoji="1" lang="en-US" altLang="ja-JP" sz="1800" i="1">
                            <a:solidFill>
                              <a:srgbClr val="333333"/>
                            </a:solidFill>
                            <a:latin typeface="Cambria Math" panose="02040503050406030204" pitchFamily="18" charset="0"/>
                          </a:rPr>
                          <m:t>𝑡</m:t>
                        </m:r>
                      </m:e>
                    </m:d>
                  </m:oMath>
                </a14:m>
                <a:endParaRPr kumimoji="1" lang="en-US" altLang="ja-JP" sz="1800" dirty="0">
                  <a:solidFill>
                    <a:srgbClr val="333333"/>
                  </a:solidFill>
                  <a:latin typeface="メイリオ"/>
                  <a:ea typeface="メイリオ"/>
                </a:endParaRPr>
              </a:p>
              <a:p>
                <a:pPr marL="342900" indent="-342900">
                  <a:buFont typeface="+mj-lt"/>
                  <a:buAutoNum type="arabicPeriod"/>
                </a:pPr>
                <a:r>
                  <a:rPr kumimoji="1" lang="en-US" altLang="ja-JP" sz="1800" dirty="0">
                    <a:latin typeface="+mn-ea"/>
                    <a:ea typeface="+mn-ea"/>
                  </a:rPr>
                  <a:t> </a:t>
                </a:r>
                <a14:m>
                  <m:oMath xmlns:m="http://schemas.openxmlformats.org/officeDocument/2006/math">
                    <m:r>
                      <a:rPr kumimoji="1" lang="en-US" altLang="ja-JP" sz="1800" b="0" i="1" dirty="0" smtClean="0">
                        <a:latin typeface="Cambria Math" panose="02040503050406030204" pitchFamily="18" charset="0"/>
                        <a:ea typeface="+mn-ea"/>
                      </a:rPr>
                      <m:t>𝑡</m:t>
                    </m:r>
                    <m:r>
                      <a:rPr kumimoji="1" lang="en-US" altLang="ja-JP" sz="1800" b="0" i="1" dirty="0" smtClean="0">
                        <a:latin typeface="Cambria Math" panose="02040503050406030204" pitchFamily="18" charset="0"/>
                        <a:ea typeface="Cambria Math" panose="02040503050406030204" pitchFamily="18" charset="0"/>
                      </a:rPr>
                      <m:t>←</m:t>
                    </m:r>
                    <m:r>
                      <a:rPr kumimoji="1" lang="en-US" altLang="ja-JP" sz="1800" b="0" i="1" dirty="0" smtClean="0">
                        <a:latin typeface="Cambria Math" panose="02040503050406030204" pitchFamily="18" charset="0"/>
                        <a:ea typeface="Cambria Math" panose="02040503050406030204" pitchFamily="18" charset="0"/>
                      </a:rPr>
                      <m:t>𝑡</m:t>
                    </m:r>
                    <m:r>
                      <a:rPr kumimoji="1" lang="en-US" altLang="ja-JP" sz="1800" b="0" i="1" dirty="0" smtClean="0">
                        <a:latin typeface="Cambria Math" panose="02040503050406030204" pitchFamily="18" charset="0"/>
                        <a:ea typeface="Cambria Math" panose="02040503050406030204" pitchFamily="18" charset="0"/>
                      </a:rPr>
                      <m:t>+1</m:t>
                    </m:r>
                  </m:oMath>
                </a14:m>
                <a:r>
                  <a:rPr kumimoji="1" lang="ja-JP" altLang="en-US" sz="1800" dirty="0">
                    <a:latin typeface="+mn-ea"/>
                    <a:ea typeface="+mn-ea"/>
                  </a:rPr>
                  <a:t>として</a:t>
                </a:r>
                <a:r>
                  <a:rPr kumimoji="1" lang="en-US" altLang="ja-JP" sz="1800" dirty="0">
                    <a:latin typeface="+mn-ea"/>
                    <a:ea typeface="+mn-ea"/>
                  </a:rPr>
                  <a:t>3</a:t>
                </a:r>
                <a:r>
                  <a:rPr kumimoji="1" lang="ja-JP" altLang="en-US" sz="1800" dirty="0">
                    <a:latin typeface="+mn-ea"/>
                    <a:ea typeface="+mn-ea"/>
                  </a:rPr>
                  <a:t>へ戻る</a:t>
                </a:r>
              </a:p>
            </p:txBody>
          </p:sp>
        </mc:Choice>
        <mc:Fallback xmlns="">
          <p:sp>
            <p:nvSpPr>
              <p:cNvPr id="7" name="テキスト ボックス 6">
                <a:extLst>
                  <a:ext uri="{FF2B5EF4-FFF2-40B4-BE49-F238E27FC236}">
                    <a16:creationId xmlns:a16="http://schemas.microsoft.com/office/drawing/2014/main" id="{9DA6DBB6-7483-46FC-9134-D5A66F494FC1}"/>
                  </a:ext>
                </a:extLst>
              </p:cNvPr>
              <p:cNvSpPr txBox="1">
                <a:spLocks noRot="1" noChangeAspect="1" noMove="1" noResize="1" noEditPoints="1" noAdjustHandles="1" noChangeArrowheads="1" noChangeShapeType="1" noTextEdit="1"/>
              </p:cNvSpPr>
              <p:nvPr/>
            </p:nvSpPr>
            <p:spPr>
              <a:xfrm>
                <a:off x="6618051" y="2728198"/>
                <a:ext cx="4662526" cy="4150303"/>
              </a:xfrm>
              <a:prstGeom prst="rect">
                <a:avLst/>
              </a:prstGeom>
              <a:blipFill>
                <a:blip r:embed="rId2"/>
                <a:stretch>
                  <a:fillRect l="-1832" t="-588"/>
                </a:stretch>
              </a:blipFill>
            </p:spPr>
            <p:txBody>
              <a:bodyPr/>
              <a:lstStyle/>
              <a:p>
                <a:r>
                  <a:rPr lang="ja-JP" altLang="en-US">
                    <a:noFill/>
                  </a:rPr>
                  <a:t> </a:t>
                </a:r>
              </a:p>
            </p:txBody>
          </p:sp>
        </mc:Fallback>
      </mc:AlternateContent>
      <p:cxnSp>
        <p:nvCxnSpPr>
          <p:cNvPr id="21" name="直線矢印コネクタ 20">
            <a:extLst>
              <a:ext uri="{FF2B5EF4-FFF2-40B4-BE49-F238E27FC236}">
                <a16:creationId xmlns:a16="http://schemas.microsoft.com/office/drawing/2014/main" id="{1044B306-5686-4F29-B4D3-42059A83073A}"/>
              </a:ext>
            </a:extLst>
          </p:cNvPr>
          <p:cNvCxnSpPr>
            <a:stCxn id="42" idx="2"/>
            <a:endCxn id="30" idx="0"/>
          </p:cNvCxnSpPr>
          <p:nvPr/>
        </p:nvCxnSpPr>
        <p:spPr bwMode="auto">
          <a:xfrm>
            <a:off x="1581808" y="3463310"/>
            <a:ext cx="1" cy="51603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 name="直線矢印コネクタ 21">
            <a:extLst>
              <a:ext uri="{FF2B5EF4-FFF2-40B4-BE49-F238E27FC236}">
                <a16:creationId xmlns:a16="http://schemas.microsoft.com/office/drawing/2014/main" id="{C6FAE421-A35A-4313-8C9B-5DB5FDB98384}"/>
              </a:ext>
            </a:extLst>
          </p:cNvPr>
          <p:cNvCxnSpPr>
            <a:stCxn id="30" idx="2"/>
            <a:endCxn id="27" idx="0"/>
          </p:cNvCxnSpPr>
          <p:nvPr/>
        </p:nvCxnSpPr>
        <p:spPr bwMode="auto">
          <a:xfrm>
            <a:off x="1581809" y="4758110"/>
            <a:ext cx="0" cy="594664"/>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25" name="テキスト ボックス 24">
                <a:extLst>
                  <a:ext uri="{FF2B5EF4-FFF2-40B4-BE49-F238E27FC236}">
                    <a16:creationId xmlns:a16="http://schemas.microsoft.com/office/drawing/2014/main" id="{2807FAAA-0BC1-446D-A618-24A9AB49A0FD}"/>
                  </a:ext>
                </a:extLst>
              </p:cNvPr>
              <p:cNvSpPr txBox="1"/>
              <p:nvPr/>
            </p:nvSpPr>
            <p:spPr>
              <a:xfrm>
                <a:off x="2036169" y="4875046"/>
                <a:ext cx="1651872"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ja-JP" sz="2000" b="0" i="1" smtClean="0">
                          <a:latin typeface="Cambria Math" panose="02040503050406030204" pitchFamily="18" charset="0"/>
                          <a:ea typeface="+mn-ea"/>
                        </a:rPr>
                        <m:t>𝑟</m:t>
                      </m:r>
                      <m:r>
                        <a:rPr kumimoji="1" lang="en-US" altLang="ja-JP" sz="2000" b="0" i="1" smtClean="0">
                          <a:latin typeface="Cambria Math" panose="02040503050406030204" pitchFamily="18" charset="0"/>
                          <a:ea typeface="+mn-ea"/>
                        </a:rPr>
                        <m:t>~</m:t>
                      </m:r>
                      <m:r>
                        <a:rPr kumimoji="1" lang="ja-JP" altLang="en-US" sz="2000" i="1">
                          <a:latin typeface="Cambria Math" panose="02040503050406030204" pitchFamily="18" charset="0"/>
                        </a:rPr>
                        <m:t>𝒩</m:t>
                      </m:r>
                      <m:r>
                        <a:rPr kumimoji="1" lang="en-US" altLang="ja-JP" sz="2000" b="0" i="1" smtClean="0">
                          <a:latin typeface="Cambria Math" panose="02040503050406030204" pitchFamily="18" charset="0"/>
                          <a:ea typeface="+mn-ea"/>
                        </a:rPr>
                        <m:t>(</m:t>
                      </m:r>
                      <m:sSub>
                        <m:sSubPr>
                          <m:ctrlPr>
                            <a:rPr kumimoji="1" lang="en-US" altLang="ja-JP" sz="2000" i="1">
                              <a:latin typeface="Cambria Math" panose="02040503050406030204" pitchFamily="18" charset="0"/>
                            </a:rPr>
                          </m:ctrlPr>
                        </m:sSubPr>
                        <m:e>
                          <m:r>
                            <a:rPr kumimoji="1" lang="ja-JP" altLang="en-US" sz="2000" i="1">
                              <a:latin typeface="Cambria Math" panose="02040503050406030204" pitchFamily="18" charset="0"/>
                            </a:rPr>
                            <m:t>𝜃</m:t>
                          </m:r>
                        </m:e>
                        <m:sub>
                          <m:r>
                            <a:rPr kumimoji="1" lang="en-US" altLang="ja-JP" sz="2000" i="1">
                              <a:latin typeface="Cambria Math" panose="02040503050406030204" pitchFamily="18" charset="0"/>
                            </a:rPr>
                            <m:t>𝑥</m:t>
                          </m:r>
                        </m:sub>
                      </m:sSub>
                      <m:r>
                        <a:rPr kumimoji="1" lang="en-US" altLang="ja-JP" sz="2000" b="0" i="1" smtClean="0">
                          <a:latin typeface="Cambria Math" panose="02040503050406030204" pitchFamily="18" charset="0"/>
                        </a:rPr>
                        <m:t>, </m:t>
                      </m:r>
                      <m:sSup>
                        <m:sSupPr>
                          <m:ctrlPr>
                            <a:rPr kumimoji="1" lang="en-US" altLang="ja-JP" sz="2000" b="0" i="1" smtClean="0">
                              <a:latin typeface="Cambria Math" panose="02040503050406030204" pitchFamily="18" charset="0"/>
                            </a:rPr>
                          </m:ctrlPr>
                        </m:sSupPr>
                        <m:e>
                          <m:r>
                            <a:rPr kumimoji="1" lang="ja-JP" altLang="en-US" sz="2000" b="0" i="1" smtClean="0">
                              <a:latin typeface="Cambria Math" panose="02040503050406030204" pitchFamily="18" charset="0"/>
                            </a:rPr>
                            <m:t>𝜎</m:t>
                          </m:r>
                        </m:e>
                        <m:sup>
                          <m:r>
                            <a:rPr kumimoji="1" lang="en-US" altLang="ja-JP" sz="2000" b="0" i="1" smtClean="0">
                              <a:latin typeface="Cambria Math" panose="02040503050406030204" pitchFamily="18" charset="0"/>
                            </a:rPr>
                            <m:t>2</m:t>
                          </m:r>
                        </m:sup>
                      </m:sSup>
                      <m:r>
                        <a:rPr kumimoji="1" lang="en-US" altLang="ja-JP" sz="2000" b="0" i="1" smtClean="0">
                          <a:latin typeface="Cambria Math" panose="02040503050406030204" pitchFamily="18" charset="0"/>
                          <a:ea typeface="+mn-ea"/>
                        </a:rPr>
                        <m:t>)</m:t>
                      </m:r>
                    </m:oMath>
                  </m:oMathPara>
                </a14:m>
                <a:endParaRPr kumimoji="1" lang="ja-JP" altLang="en-US" sz="2000" dirty="0">
                  <a:latin typeface="+mn-ea"/>
                  <a:ea typeface="+mn-ea"/>
                </a:endParaRPr>
              </a:p>
            </p:txBody>
          </p:sp>
        </mc:Choice>
        <mc:Fallback xmlns="">
          <p:sp>
            <p:nvSpPr>
              <p:cNvPr id="25" name="テキスト ボックス 24">
                <a:extLst>
                  <a:ext uri="{FF2B5EF4-FFF2-40B4-BE49-F238E27FC236}">
                    <a16:creationId xmlns:a16="http://schemas.microsoft.com/office/drawing/2014/main" id="{2807FAAA-0BC1-446D-A618-24A9AB49A0FD}"/>
                  </a:ext>
                </a:extLst>
              </p:cNvPr>
              <p:cNvSpPr txBox="1">
                <a:spLocks noRot="1" noChangeAspect="1" noMove="1" noResize="1" noEditPoints="1" noAdjustHandles="1" noChangeArrowheads="1" noChangeShapeType="1" noTextEdit="1"/>
              </p:cNvSpPr>
              <p:nvPr/>
            </p:nvSpPr>
            <p:spPr>
              <a:xfrm>
                <a:off x="2036169" y="4875046"/>
                <a:ext cx="1651872" cy="400110"/>
              </a:xfrm>
              <a:prstGeom prst="rect">
                <a:avLst/>
              </a:prstGeom>
              <a:blipFill>
                <a:blip r:embed="rId3"/>
                <a:stretch>
                  <a:fillRect b="-12308"/>
                </a:stretch>
              </a:blipFill>
            </p:spPr>
            <p:txBody>
              <a:bodyPr/>
              <a:lstStyle/>
              <a:p>
                <a:r>
                  <a:rPr lang="ja-JP" altLang="en-US">
                    <a:noFill/>
                  </a:rPr>
                  <a:t> </a:t>
                </a:r>
              </a:p>
            </p:txBody>
          </p:sp>
        </mc:Fallback>
      </mc:AlternateContent>
      <p:grpSp>
        <p:nvGrpSpPr>
          <p:cNvPr id="26" name="グループ化 25">
            <a:extLst>
              <a:ext uri="{FF2B5EF4-FFF2-40B4-BE49-F238E27FC236}">
                <a16:creationId xmlns:a16="http://schemas.microsoft.com/office/drawing/2014/main" id="{476B9896-4BB7-4490-ACF4-C9AEE886E1B9}"/>
              </a:ext>
            </a:extLst>
          </p:cNvPr>
          <p:cNvGrpSpPr/>
          <p:nvPr/>
        </p:nvGrpSpPr>
        <p:grpSpPr>
          <a:xfrm>
            <a:off x="1127448" y="5352774"/>
            <a:ext cx="2146253" cy="769229"/>
            <a:chOff x="1127448" y="5693536"/>
            <a:chExt cx="2146253" cy="769229"/>
          </a:xfrm>
        </p:grpSpPr>
        <p:pic>
          <p:nvPicPr>
            <p:cNvPr id="27" name="図 26">
              <a:extLst>
                <a:ext uri="{FF2B5EF4-FFF2-40B4-BE49-F238E27FC236}">
                  <a16:creationId xmlns:a16="http://schemas.microsoft.com/office/drawing/2014/main" id="{F54C7746-2175-4D7C-AACB-769F30573BF8}"/>
                </a:ext>
              </a:extLst>
            </p:cNvPr>
            <p:cNvPicPr>
              <a:picLocks noChangeAspect="1"/>
            </p:cNvPicPr>
            <p:nvPr/>
          </p:nvPicPr>
          <p:blipFill rotWithShape="1">
            <a:blip r:embed="rId4">
              <a:extLst>
                <a:ext uri="{28A0092B-C50C-407E-A947-70E740481C1C}">
                  <a14:useLocalDpi xmlns:a14="http://schemas.microsoft.com/office/drawing/2010/main" val="0"/>
                </a:ext>
              </a:extLst>
            </a:blip>
            <a:srcRect b="15350"/>
            <a:stretch/>
          </p:blipFill>
          <p:spPr>
            <a:xfrm>
              <a:off x="1127448" y="5693536"/>
              <a:ext cx="908722" cy="769229"/>
            </a:xfrm>
            <a:prstGeom prst="rect">
              <a:avLst/>
            </a:prstGeom>
          </p:spPr>
        </p:pic>
        <mc:AlternateContent xmlns:mc="http://schemas.openxmlformats.org/markup-compatibility/2006" xmlns:a14="http://schemas.microsoft.com/office/drawing/2010/main">
          <mc:Choice Requires="a14">
            <p:sp>
              <p:nvSpPr>
                <p:cNvPr id="28" name="テキスト ボックス 27">
                  <a:extLst>
                    <a:ext uri="{FF2B5EF4-FFF2-40B4-BE49-F238E27FC236}">
                      <a16:creationId xmlns:a16="http://schemas.microsoft.com/office/drawing/2014/main" id="{F2679223-4EA5-47B9-8C12-50CEB7A27687}"/>
                    </a:ext>
                  </a:extLst>
                </p:cNvPr>
                <p:cNvSpPr txBox="1"/>
                <p:nvPr/>
              </p:nvSpPr>
              <p:spPr>
                <a:xfrm>
                  <a:off x="2036168" y="5878095"/>
                  <a:ext cx="1237533" cy="400110"/>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r>
                          <a:rPr kumimoji="1" lang="en-US" altLang="ja-JP" sz="2000" b="0" i="1" smtClean="0">
                            <a:latin typeface="Cambria Math" panose="02040503050406030204" pitchFamily="18" charset="0"/>
                            <a:ea typeface="+mn-ea"/>
                          </a:rPr>
                          <m:t>𝑟</m:t>
                        </m:r>
                        <m:r>
                          <a:rPr kumimoji="1" lang="en-US" altLang="ja-JP" sz="2000" b="0" i="1" smtClean="0">
                            <a:latin typeface="Cambria Math" panose="02040503050406030204" pitchFamily="18" charset="0"/>
                            <a:ea typeface="Cambria Math" panose="02040503050406030204" pitchFamily="18" charset="0"/>
                          </a:rPr>
                          <m:t>∈{0,1}</m:t>
                        </m:r>
                      </m:oMath>
                    </m:oMathPara>
                  </a14:m>
                  <a:endParaRPr kumimoji="1" lang="ja-JP" altLang="en-US" sz="2000" dirty="0">
                    <a:latin typeface="+mn-ea"/>
                    <a:ea typeface="+mn-ea"/>
                  </a:endParaRPr>
                </a:p>
              </p:txBody>
            </p:sp>
          </mc:Choice>
          <mc:Fallback xmlns="">
            <p:sp>
              <p:nvSpPr>
                <p:cNvPr id="28" name="テキスト ボックス 27">
                  <a:extLst>
                    <a:ext uri="{FF2B5EF4-FFF2-40B4-BE49-F238E27FC236}">
                      <a16:creationId xmlns:a16="http://schemas.microsoft.com/office/drawing/2014/main" id="{F2679223-4EA5-47B9-8C12-50CEB7A27687}"/>
                    </a:ext>
                  </a:extLst>
                </p:cNvPr>
                <p:cNvSpPr txBox="1">
                  <a:spLocks noRot="1" noChangeAspect="1" noMove="1" noResize="1" noEditPoints="1" noAdjustHandles="1" noChangeArrowheads="1" noChangeShapeType="1" noTextEdit="1"/>
                </p:cNvSpPr>
                <p:nvPr/>
              </p:nvSpPr>
              <p:spPr>
                <a:xfrm>
                  <a:off x="2036168" y="5878095"/>
                  <a:ext cx="1237533" cy="400110"/>
                </a:xfrm>
                <a:prstGeom prst="rect">
                  <a:avLst/>
                </a:prstGeom>
                <a:blipFill>
                  <a:blip r:embed="rId5"/>
                  <a:stretch>
                    <a:fillRect b="-10606"/>
                  </a:stretch>
                </a:blipFill>
              </p:spPr>
              <p:txBody>
                <a:bodyPr/>
                <a:lstStyle/>
                <a:p>
                  <a:r>
                    <a:rPr lang="ja-JP" altLang="en-US">
                      <a:noFill/>
                    </a:rPr>
                    <a:t> </a:t>
                  </a:r>
                </a:p>
              </p:txBody>
            </p:sp>
          </mc:Fallback>
        </mc:AlternateContent>
      </p:grpSp>
      <p:grpSp>
        <p:nvGrpSpPr>
          <p:cNvPr id="29" name="グループ化 28">
            <a:extLst>
              <a:ext uri="{FF2B5EF4-FFF2-40B4-BE49-F238E27FC236}">
                <a16:creationId xmlns:a16="http://schemas.microsoft.com/office/drawing/2014/main" id="{09253684-0800-4E67-BC09-CDFD25E1DB43}"/>
              </a:ext>
            </a:extLst>
          </p:cNvPr>
          <p:cNvGrpSpPr/>
          <p:nvPr/>
        </p:nvGrpSpPr>
        <p:grpSpPr>
          <a:xfrm>
            <a:off x="1127448" y="3979340"/>
            <a:ext cx="4446502" cy="778770"/>
            <a:chOff x="1127448" y="4570527"/>
            <a:chExt cx="4446502" cy="778770"/>
          </a:xfrm>
        </p:grpSpPr>
        <p:pic>
          <p:nvPicPr>
            <p:cNvPr id="30" name="図 29">
              <a:extLst>
                <a:ext uri="{FF2B5EF4-FFF2-40B4-BE49-F238E27FC236}">
                  <a16:creationId xmlns:a16="http://schemas.microsoft.com/office/drawing/2014/main" id="{130FF2D4-A998-4008-9AEC-D142D46D1AA2}"/>
                </a:ext>
              </a:extLst>
            </p:cNvPr>
            <p:cNvPicPr>
              <a:picLocks noChangeAspect="1"/>
            </p:cNvPicPr>
            <p:nvPr/>
          </p:nvPicPr>
          <p:blipFill rotWithShape="1">
            <a:blip r:embed="rId6">
              <a:extLst>
                <a:ext uri="{28A0092B-C50C-407E-A947-70E740481C1C}">
                  <a14:useLocalDpi xmlns:a14="http://schemas.microsoft.com/office/drawing/2010/main" val="0"/>
                </a:ext>
              </a:extLst>
            </a:blip>
            <a:srcRect b="14300"/>
            <a:stretch/>
          </p:blipFill>
          <p:spPr>
            <a:xfrm>
              <a:off x="1127448" y="4570527"/>
              <a:ext cx="908721" cy="778770"/>
            </a:xfrm>
            <a:prstGeom prst="rect">
              <a:avLst/>
            </a:prstGeom>
          </p:spPr>
        </p:pic>
        <mc:AlternateContent xmlns:mc="http://schemas.openxmlformats.org/markup-compatibility/2006" xmlns:a14="http://schemas.microsoft.com/office/drawing/2010/main">
          <mc:Choice Requires="a14">
            <p:sp>
              <p:nvSpPr>
                <p:cNvPr id="40" name="テキスト ボックス 39">
                  <a:extLst>
                    <a:ext uri="{FF2B5EF4-FFF2-40B4-BE49-F238E27FC236}">
                      <a16:creationId xmlns:a16="http://schemas.microsoft.com/office/drawing/2014/main" id="{00D7A918-BA5C-455C-9663-561DEEAE60A1}"/>
                    </a:ext>
                  </a:extLst>
                </p:cNvPr>
                <p:cNvSpPr txBox="1"/>
                <p:nvPr/>
              </p:nvSpPr>
              <p:spPr>
                <a:xfrm>
                  <a:off x="2036167" y="4605969"/>
                  <a:ext cx="3537783" cy="707886"/>
                </a:xfrm>
                <a:prstGeom prst="rect">
                  <a:avLst/>
                </a:prstGeom>
                <a:noFill/>
              </p:spPr>
              <p:txBody>
                <a:bodyPr wrap="square" rtlCol="0">
                  <a:spAutoFit/>
                </a:bodyPr>
                <a:lstStyle/>
                <a:p>
                  <a:r>
                    <a:rPr kumimoji="1" lang="en-US" altLang="ja-JP" sz="2000" dirty="0"/>
                    <a:t> </a:t>
                  </a:r>
                  <a14:m>
                    <m:oMath xmlns:m="http://schemas.openxmlformats.org/officeDocument/2006/math">
                      <m:sSub>
                        <m:sSubPr>
                          <m:ctrlPr>
                            <a:rPr kumimoji="1" lang="en-US" altLang="ja-JP" sz="2000" i="1" smtClean="0">
                              <a:latin typeface="Cambria Math" panose="02040503050406030204" pitchFamily="18" charset="0"/>
                            </a:rPr>
                          </m:ctrlPr>
                        </m:sSubPr>
                        <m:e>
                          <m:r>
                            <a:rPr kumimoji="1" lang="ja-JP" altLang="en-US" sz="2000" i="1">
                              <a:latin typeface="Cambria Math" panose="02040503050406030204" pitchFamily="18" charset="0"/>
                            </a:rPr>
                            <m:t>𝜃</m:t>
                          </m:r>
                        </m:e>
                        <m:sub>
                          <m:r>
                            <a:rPr kumimoji="1" lang="en-US" altLang="ja-JP" sz="2000" i="1">
                              <a:latin typeface="Cambria Math" panose="02040503050406030204" pitchFamily="18" charset="0"/>
                            </a:rPr>
                            <m:t>𝑥</m:t>
                          </m:r>
                        </m:sub>
                      </m:sSub>
                      <m:r>
                        <a:rPr kumimoji="1" lang="en-US" altLang="ja-JP" sz="2000" i="1">
                          <a:latin typeface="Cambria Math" panose="02040503050406030204" pitchFamily="18" charset="0"/>
                        </a:rPr>
                        <m:t>=</m:t>
                      </m:r>
                      <m:sSup>
                        <m:sSupPr>
                          <m:ctrlPr>
                            <a:rPr kumimoji="1" lang="en-US" altLang="ja-JP" sz="2000" i="1">
                              <a:latin typeface="Cambria Math" panose="02040503050406030204" pitchFamily="18" charset="0"/>
                            </a:rPr>
                          </m:ctrlPr>
                        </m:sSupPr>
                        <m:e>
                          <m:r>
                            <a:rPr kumimoji="1" lang="ja-JP" altLang="en-US" sz="2000" i="1">
                              <a:latin typeface="Cambria Math" panose="02040503050406030204" pitchFamily="18" charset="0"/>
                            </a:rPr>
                            <m:t>𝜙</m:t>
                          </m:r>
                          <m:d>
                            <m:dPr>
                              <m:ctrlPr>
                                <a:rPr kumimoji="1" lang="en-US" altLang="ja-JP" sz="2000" i="1">
                                  <a:latin typeface="Cambria Math" panose="02040503050406030204" pitchFamily="18" charset="0"/>
                                </a:rPr>
                              </m:ctrlPr>
                            </m:dPr>
                            <m:e>
                              <m:r>
                                <a:rPr kumimoji="1" lang="en-US" altLang="ja-JP" sz="2000" b="1" i="1">
                                  <a:latin typeface="Cambria Math" panose="02040503050406030204" pitchFamily="18" charset="0"/>
                                </a:rPr>
                                <m:t>𝒙</m:t>
                              </m:r>
                            </m:e>
                          </m:d>
                        </m:e>
                        <m:sup>
                          <m:r>
                            <a:rPr kumimoji="1" lang="en-US" altLang="ja-JP" sz="2000" i="1">
                              <a:latin typeface="Cambria Math" panose="02040503050406030204" pitchFamily="18" charset="0"/>
                            </a:rPr>
                            <m:t>𝑇</m:t>
                          </m:r>
                        </m:sup>
                      </m:sSup>
                      <m:r>
                        <a:rPr kumimoji="1" lang="en-US" altLang="ja-JP" sz="2000" b="1" i="1">
                          <a:latin typeface="Cambria Math" panose="02040503050406030204" pitchFamily="18" charset="0"/>
                        </a:rPr>
                        <m:t>𝒘</m:t>
                      </m:r>
                    </m:oMath>
                  </a14:m>
                  <a:endParaRPr kumimoji="1" lang="en-US" altLang="ja-JP" sz="2000" b="1" i="1" dirty="0">
                    <a:latin typeface="Cambria Math" panose="02040503050406030204" pitchFamily="18" charset="0"/>
                  </a:endParaRPr>
                </a:p>
                <a:p>
                  <a:r>
                    <a:rPr kumimoji="1" lang="en-US" altLang="ja-JP" sz="2000" b="1" dirty="0"/>
                    <a:t>      </a:t>
                  </a:r>
                  <a14:m>
                    <m:oMath xmlns:m="http://schemas.openxmlformats.org/officeDocument/2006/math">
                      <m:r>
                        <a:rPr kumimoji="1" lang="en-US" altLang="ja-JP" sz="2000" b="1" i="1" smtClean="0">
                          <a:latin typeface="Cambria Math" panose="02040503050406030204" pitchFamily="18" charset="0"/>
                        </a:rPr>
                        <m:t>~</m:t>
                      </m:r>
                      <m:r>
                        <a:rPr kumimoji="1" lang="ja-JP" altLang="en-US" sz="2000" i="1">
                          <a:latin typeface="Cambria Math" panose="02040503050406030204" pitchFamily="18" charset="0"/>
                        </a:rPr>
                        <m:t>𝒩</m:t>
                      </m:r>
                      <m:r>
                        <a:rPr kumimoji="1" lang="en-US" altLang="ja-JP" sz="2000" i="1">
                          <a:latin typeface="Cambria Math" panose="02040503050406030204" pitchFamily="18" charset="0"/>
                        </a:rPr>
                        <m:t>(</m:t>
                      </m:r>
                      <m:sSup>
                        <m:sSupPr>
                          <m:ctrlPr>
                            <a:rPr kumimoji="1" lang="en-US" altLang="ja-JP" sz="2000" i="1">
                              <a:latin typeface="Cambria Math" panose="02040503050406030204" pitchFamily="18" charset="0"/>
                            </a:rPr>
                          </m:ctrlPr>
                        </m:sSupPr>
                        <m:e>
                          <m:r>
                            <a:rPr kumimoji="1" lang="ja-JP" altLang="en-US" sz="2000" i="1">
                              <a:latin typeface="Cambria Math" panose="02040503050406030204" pitchFamily="18" charset="0"/>
                            </a:rPr>
                            <m:t>𝜙</m:t>
                          </m:r>
                          <m:d>
                            <m:dPr>
                              <m:ctrlPr>
                                <a:rPr kumimoji="1" lang="en-US" altLang="ja-JP" sz="2000" i="1">
                                  <a:latin typeface="Cambria Math" panose="02040503050406030204" pitchFamily="18" charset="0"/>
                                </a:rPr>
                              </m:ctrlPr>
                            </m:dPr>
                            <m:e>
                              <m:r>
                                <a:rPr kumimoji="1" lang="en-US" altLang="ja-JP" sz="2000" b="1" i="1">
                                  <a:latin typeface="Cambria Math" panose="02040503050406030204" pitchFamily="18" charset="0"/>
                                </a:rPr>
                                <m:t>𝒙</m:t>
                              </m:r>
                            </m:e>
                          </m:d>
                        </m:e>
                        <m:sup>
                          <m:r>
                            <a:rPr kumimoji="1" lang="en-US" altLang="ja-JP" sz="2000" i="1">
                              <a:latin typeface="Cambria Math" panose="02040503050406030204" pitchFamily="18" charset="0"/>
                            </a:rPr>
                            <m:t>𝑇</m:t>
                          </m:r>
                        </m:sup>
                      </m:sSup>
                      <m:r>
                        <a:rPr kumimoji="1" lang="ja-JP" altLang="en-US" sz="2000" b="1" i="1">
                          <a:latin typeface="Cambria Math" panose="02040503050406030204" pitchFamily="18" charset="0"/>
                        </a:rPr>
                        <m:t>𝝁</m:t>
                      </m:r>
                      <m:r>
                        <a:rPr kumimoji="1" lang="en-US" altLang="ja-JP" sz="2000" i="1">
                          <a:latin typeface="Cambria Math" panose="02040503050406030204" pitchFamily="18" charset="0"/>
                        </a:rPr>
                        <m:t>,</m:t>
                      </m:r>
                      <m:sSup>
                        <m:sSupPr>
                          <m:ctrlPr>
                            <a:rPr kumimoji="1" lang="en-US" altLang="ja-JP" sz="2000" i="1">
                              <a:latin typeface="Cambria Math" panose="02040503050406030204" pitchFamily="18" charset="0"/>
                            </a:rPr>
                          </m:ctrlPr>
                        </m:sSupPr>
                        <m:e>
                          <m:r>
                            <a:rPr kumimoji="1" lang="ja-JP" altLang="en-US" sz="2000" i="1">
                              <a:latin typeface="Cambria Math" panose="02040503050406030204" pitchFamily="18" charset="0"/>
                            </a:rPr>
                            <m:t>𝜙</m:t>
                          </m:r>
                          <m:d>
                            <m:dPr>
                              <m:ctrlPr>
                                <a:rPr kumimoji="1" lang="en-US" altLang="ja-JP" sz="2000" i="1">
                                  <a:latin typeface="Cambria Math" panose="02040503050406030204" pitchFamily="18" charset="0"/>
                                </a:rPr>
                              </m:ctrlPr>
                            </m:dPr>
                            <m:e>
                              <m:r>
                                <a:rPr kumimoji="1" lang="en-US" altLang="ja-JP" sz="2000" b="1" i="1">
                                  <a:latin typeface="Cambria Math" panose="02040503050406030204" pitchFamily="18" charset="0"/>
                                </a:rPr>
                                <m:t>𝒙</m:t>
                              </m:r>
                            </m:e>
                          </m:d>
                        </m:e>
                        <m:sup>
                          <m:r>
                            <a:rPr kumimoji="1" lang="en-US" altLang="ja-JP" sz="2000" i="1">
                              <a:latin typeface="Cambria Math" panose="02040503050406030204" pitchFamily="18" charset="0"/>
                            </a:rPr>
                            <m:t>𝑇</m:t>
                          </m:r>
                        </m:sup>
                      </m:sSup>
                      <m:r>
                        <a:rPr kumimoji="1" lang="el-GR" altLang="ja-JP" sz="2000" b="1" i="1">
                          <a:latin typeface="Cambria Math" panose="02040503050406030204" pitchFamily="18" charset="0"/>
                          <a:ea typeface="Cambria Math" panose="02040503050406030204" pitchFamily="18" charset="0"/>
                        </a:rPr>
                        <m:t>𝜮</m:t>
                      </m:r>
                      <m:r>
                        <a:rPr kumimoji="1" lang="ja-JP" altLang="en-US" sz="2000" i="1">
                          <a:latin typeface="Cambria Math" panose="02040503050406030204" pitchFamily="18" charset="0"/>
                        </a:rPr>
                        <m:t>𝜙</m:t>
                      </m:r>
                      <m:d>
                        <m:dPr>
                          <m:ctrlPr>
                            <a:rPr kumimoji="1" lang="en-US" altLang="ja-JP" sz="2000" i="1">
                              <a:latin typeface="Cambria Math" panose="02040503050406030204" pitchFamily="18" charset="0"/>
                            </a:rPr>
                          </m:ctrlPr>
                        </m:dPr>
                        <m:e>
                          <m:r>
                            <a:rPr kumimoji="1" lang="en-US" altLang="ja-JP" sz="2000" b="1" i="1">
                              <a:latin typeface="Cambria Math" panose="02040503050406030204" pitchFamily="18" charset="0"/>
                            </a:rPr>
                            <m:t>𝒙</m:t>
                          </m:r>
                        </m:e>
                      </m:d>
                      <m:r>
                        <a:rPr kumimoji="1" lang="en-US" altLang="ja-JP" sz="2000" i="1">
                          <a:latin typeface="Cambria Math" panose="02040503050406030204" pitchFamily="18" charset="0"/>
                        </a:rPr>
                        <m:t>)</m:t>
                      </m:r>
                    </m:oMath>
                  </a14:m>
                  <a:endParaRPr kumimoji="1" lang="ja-JP" altLang="en-US" sz="2000" dirty="0">
                    <a:latin typeface="+mn-ea"/>
                  </a:endParaRPr>
                </a:p>
              </p:txBody>
            </p:sp>
          </mc:Choice>
          <mc:Fallback xmlns="">
            <p:sp>
              <p:nvSpPr>
                <p:cNvPr id="40" name="テキスト ボックス 39">
                  <a:extLst>
                    <a:ext uri="{FF2B5EF4-FFF2-40B4-BE49-F238E27FC236}">
                      <a16:creationId xmlns:a16="http://schemas.microsoft.com/office/drawing/2014/main" id="{00D7A918-BA5C-455C-9663-561DEEAE60A1}"/>
                    </a:ext>
                  </a:extLst>
                </p:cNvPr>
                <p:cNvSpPr txBox="1">
                  <a:spLocks noRot="1" noChangeAspect="1" noMove="1" noResize="1" noEditPoints="1" noAdjustHandles="1" noChangeArrowheads="1" noChangeShapeType="1" noTextEdit="1"/>
                </p:cNvSpPr>
                <p:nvPr/>
              </p:nvSpPr>
              <p:spPr>
                <a:xfrm>
                  <a:off x="2036167" y="4605969"/>
                  <a:ext cx="3537783" cy="707886"/>
                </a:xfrm>
                <a:prstGeom prst="rect">
                  <a:avLst/>
                </a:prstGeom>
                <a:blipFill>
                  <a:blip r:embed="rId7"/>
                  <a:stretch>
                    <a:fillRect r="-862" b="-6034"/>
                  </a:stretch>
                </a:blipFill>
              </p:spPr>
              <p:txBody>
                <a:bodyPr/>
                <a:lstStyle/>
                <a:p>
                  <a:r>
                    <a:rPr lang="ja-JP" altLang="en-US">
                      <a:noFill/>
                    </a:rPr>
                    <a:t> </a:t>
                  </a:r>
                </a:p>
              </p:txBody>
            </p:sp>
          </mc:Fallback>
        </mc:AlternateContent>
      </p:grpSp>
      <p:grpSp>
        <p:nvGrpSpPr>
          <p:cNvPr id="41" name="グループ化 40">
            <a:extLst>
              <a:ext uri="{FF2B5EF4-FFF2-40B4-BE49-F238E27FC236}">
                <a16:creationId xmlns:a16="http://schemas.microsoft.com/office/drawing/2014/main" id="{938A63B4-4A94-47A7-9EB5-0382213177BA}"/>
              </a:ext>
            </a:extLst>
          </p:cNvPr>
          <p:cNvGrpSpPr/>
          <p:nvPr/>
        </p:nvGrpSpPr>
        <p:grpSpPr>
          <a:xfrm>
            <a:off x="1127448" y="2713166"/>
            <a:ext cx="1584177" cy="750144"/>
            <a:chOff x="1127448" y="3053928"/>
            <a:chExt cx="1584177" cy="750144"/>
          </a:xfrm>
        </p:grpSpPr>
        <p:pic>
          <p:nvPicPr>
            <p:cNvPr id="42" name="図 41">
              <a:extLst>
                <a:ext uri="{FF2B5EF4-FFF2-40B4-BE49-F238E27FC236}">
                  <a16:creationId xmlns:a16="http://schemas.microsoft.com/office/drawing/2014/main" id="{1679BEF0-5F34-4674-A55D-9F926B064142}"/>
                </a:ext>
              </a:extLst>
            </p:cNvPr>
            <p:cNvPicPr>
              <a:picLocks noChangeAspect="1"/>
            </p:cNvPicPr>
            <p:nvPr/>
          </p:nvPicPr>
          <p:blipFill rotWithShape="1">
            <a:blip r:embed="rId8">
              <a:extLst>
                <a:ext uri="{28A0092B-C50C-407E-A947-70E740481C1C}">
                  <a14:useLocalDpi xmlns:a14="http://schemas.microsoft.com/office/drawing/2010/main" val="0"/>
                </a:ext>
              </a:extLst>
            </a:blip>
            <a:srcRect b="17451"/>
            <a:stretch/>
          </p:blipFill>
          <p:spPr>
            <a:xfrm>
              <a:off x="1127448" y="3053928"/>
              <a:ext cx="908720" cy="750144"/>
            </a:xfrm>
            <a:prstGeom prst="rect">
              <a:avLst/>
            </a:prstGeom>
          </p:spPr>
        </p:pic>
        <mc:AlternateContent xmlns:mc="http://schemas.openxmlformats.org/markup-compatibility/2006" xmlns:a14="http://schemas.microsoft.com/office/drawing/2010/main">
          <mc:Choice Requires="a14">
            <p:sp>
              <p:nvSpPr>
                <p:cNvPr id="43" name="テキスト ボックス 42">
                  <a:extLst>
                    <a:ext uri="{FF2B5EF4-FFF2-40B4-BE49-F238E27FC236}">
                      <a16:creationId xmlns:a16="http://schemas.microsoft.com/office/drawing/2014/main" id="{B45D06B4-828E-4AE0-95A2-20DF359E5530}"/>
                    </a:ext>
                  </a:extLst>
                </p:cNvPr>
                <p:cNvSpPr txBox="1"/>
                <p:nvPr/>
              </p:nvSpPr>
              <p:spPr>
                <a:xfrm>
                  <a:off x="2036169" y="3241510"/>
                  <a:ext cx="675456" cy="400110"/>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r>
                          <a:rPr kumimoji="1" lang="ja-JP" altLang="en-US" sz="2000" b="1" i="1" smtClean="0">
                            <a:latin typeface="Cambria Math" panose="02040503050406030204" pitchFamily="18" charset="0"/>
                            <a:ea typeface="+mn-ea"/>
                          </a:rPr>
                          <m:t>𝝁</m:t>
                        </m:r>
                        <m:r>
                          <a:rPr kumimoji="1" lang="en-US" altLang="ja-JP" sz="2000" b="0" i="1" smtClean="0">
                            <a:latin typeface="Cambria Math" panose="02040503050406030204" pitchFamily="18" charset="0"/>
                            <a:ea typeface="+mn-ea"/>
                          </a:rPr>
                          <m:t>,</m:t>
                        </m:r>
                        <m:r>
                          <a:rPr kumimoji="1" lang="el-GR" altLang="ja-JP" sz="2000" b="1" i="1" smtClean="0">
                            <a:latin typeface="Cambria Math" panose="02040503050406030204" pitchFamily="18" charset="0"/>
                            <a:ea typeface="Cambria Math" panose="02040503050406030204" pitchFamily="18" charset="0"/>
                          </a:rPr>
                          <m:t>𝜮</m:t>
                        </m:r>
                      </m:oMath>
                    </m:oMathPara>
                  </a14:m>
                  <a:endParaRPr kumimoji="1" lang="ja-JP" altLang="en-US" sz="2000" b="1" dirty="0">
                    <a:latin typeface="+mn-ea"/>
                    <a:ea typeface="+mn-ea"/>
                  </a:endParaRPr>
                </a:p>
              </p:txBody>
            </p:sp>
          </mc:Choice>
          <mc:Fallback xmlns="">
            <p:sp>
              <p:nvSpPr>
                <p:cNvPr id="43" name="テキスト ボックス 42">
                  <a:extLst>
                    <a:ext uri="{FF2B5EF4-FFF2-40B4-BE49-F238E27FC236}">
                      <a16:creationId xmlns:a16="http://schemas.microsoft.com/office/drawing/2014/main" id="{B45D06B4-828E-4AE0-95A2-20DF359E5530}"/>
                    </a:ext>
                  </a:extLst>
                </p:cNvPr>
                <p:cNvSpPr txBox="1">
                  <a:spLocks noRot="1" noChangeAspect="1" noMove="1" noResize="1" noEditPoints="1" noAdjustHandles="1" noChangeArrowheads="1" noChangeShapeType="1" noTextEdit="1"/>
                </p:cNvSpPr>
                <p:nvPr/>
              </p:nvSpPr>
              <p:spPr>
                <a:xfrm>
                  <a:off x="2036169" y="3241510"/>
                  <a:ext cx="675456" cy="400110"/>
                </a:xfrm>
                <a:prstGeom prst="rect">
                  <a:avLst/>
                </a:prstGeom>
                <a:blipFill>
                  <a:blip r:embed="rId9"/>
                  <a:stretch>
                    <a:fillRect b="-1538"/>
                  </a:stretch>
                </a:blipFill>
              </p:spPr>
              <p:txBody>
                <a:bodyPr/>
                <a:lstStyle/>
                <a:p>
                  <a:r>
                    <a:rPr lang="ja-JP" altLang="en-US">
                      <a:noFill/>
                    </a:rPr>
                    <a:t> </a:t>
                  </a:r>
                </a:p>
              </p:txBody>
            </p:sp>
          </mc:Fallback>
        </mc:AlternateContent>
      </p:grpSp>
      <mc:AlternateContent xmlns:mc="http://schemas.openxmlformats.org/markup-compatibility/2006" xmlns:a14="http://schemas.microsoft.com/office/drawing/2010/main">
        <mc:Choice Requires="a14">
          <p:sp>
            <p:nvSpPr>
              <p:cNvPr id="44" name="吹き出し: 四角形 43">
                <a:extLst>
                  <a:ext uri="{FF2B5EF4-FFF2-40B4-BE49-F238E27FC236}">
                    <a16:creationId xmlns:a16="http://schemas.microsoft.com/office/drawing/2014/main" id="{50DAE254-9B65-4CF3-9E12-969E719705D1}"/>
                  </a:ext>
                </a:extLst>
              </p:cNvPr>
              <p:cNvSpPr/>
              <p:nvPr/>
            </p:nvSpPr>
            <p:spPr bwMode="auto">
              <a:xfrm>
                <a:off x="3728060" y="4875046"/>
                <a:ext cx="2727951" cy="1204398"/>
              </a:xfrm>
              <a:prstGeom prst="wedgeRectCallout">
                <a:avLst>
                  <a:gd name="adj1" fmla="val -53979"/>
                  <a:gd name="adj2" fmla="val -25084"/>
                </a:avLst>
              </a:prstGeom>
              <a:solidFill>
                <a:schemeClr val="accent1"/>
              </a:solidFill>
              <a:ln w="9525" cap="flat" cmpd="sng" algn="ctr">
                <a:no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14:m>
                  <m:oMath xmlns:m="http://schemas.openxmlformats.org/officeDocument/2006/math">
                    <m:r>
                      <a:rPr kumimoji="1" lang="en-US" altLang="ja-JP" sz="1800" b="0" i="1" smtClean="0">
                        <a:solidFill>
                          <a:schemeClr val="bg1"/>
                        </a:solidFill>
                        <a:latin typeface="Cambria Math" panose="02040503050406030204" pitchFamily="18" charset="0"/>
                        <a:ea typeface="+mn-ea"/>
                      </a:rPr>
                      <m:t>𝑟</m:t>
                    </m:r>
                  </m:oMath>
                </a14:m>
                <a:r>
                  <a:rPr kumimoji="1" lang="ja-JP" altLang="en-US" sz="1800" b="1" dirty="0">
                    <a:solidFill>
                      <a:schemeClr val="bg1"/>
                    </a:solidFill>
                    <a:latin typeface="+mn-ea"/>
                    <a:ea typeface="+mn-ea"/>
                  </a:rPr>
                  <a:t>は</a:t>
                </a:r>
                <a:r>
                  <a:rPr kumimoji="1" lang="en-US" altLang="ja-JP" sz="1800" b="1" dirty="0">
                    <a:solidFill>
                      <a:schemeClr val="bg1"/>
                    </a:solidFill>
                    <a:latin typeface="+mn-ea"/>
                    <a:ea typeface="+mn-ea"/>
                  </a:rPr>
                  <a:t>0</a:t>
                </a:r>
                <a:r>
                  <a:rPr kumimoji="1" lang="ja-JP" altLang="en-US" sz="1800" b="1" dirty="0">
                    <a:solidFill>
                      <a:schemeClr val="bg1"/>
                    </a:solidFill>
                    <a:latin typeface="+mn-ea"/>
                    <a:ea typeface="+mn-ea"/>
                  </a:rPr>
                  <a:t>か</a:t>
                </a:r>
                <a:r>
                  <a:rPr kumimoji="1" lang="en-US" altLang="ja-JP" sz="1800" b="1" dirty="0">
                    <a:solidFill>
                      <a:schemeClr val="bg1"/>
                    </a:solidFill>
                    <a:latin typeface="+mn-ea"/>
                    <a:ea typeface="+mn-ea"/>
                  </a:rPr>
                  <a:t>1</a:t>
                </a:r>
                <a:r>
                  <a:rPr kumimoji="1" lang="ja-JP" altLang="en-US" sz="1800" b="1" dirty="0">
                    <a:solidFill>
                      <a:schemeClr val="bg1"/>
                    </a:solidFill>
                    <a:latin typeface="+mn-ea"/>
                    <a:ea typeface="+mn-ea"/>
                  </a:rPr>
                  <a:t>の値しか取ら</a:t>
                </a:r>
                <a:endParaRPr kumimoji="1" lang="en-US" altLang="ja-JP" sz="1800" b="1" dirty="0">
                  <a:solidFill>
                    <a:schemeClr val="bg1"/>
                  </a:solidFill>
                  <a:latin typeface="+mn-ea"/>
                  <a:ea typeface="+mn-ea"/>
                </a:endParaRPr>
              </a:p>
              <a:p>
                <a:pPr algn="ctr">
                  <a:spcBef>
                    <a:spcPts val="600"/>
                  </a:spcBef>
                  <a:buClr>
                    <a:srgbClr val="BFBFBF"/>
                  </a:buClr>
                </a:pPr>
                <a:r>
                  <a:rPr kumimoji="1" lang="ja-JP" altLang="en-US" sz="1800" b="1" dirty="0">
                    <a:solidFill>
                      <a:schemeClr val="bg1"/>
                    </a:solidFill>
                    <a:latin typeface="+mn-ea"/>
                    <a:ea typeface="+mn-ea"/>
                  </a:rPr>
                  <a:t>ないが、簡単のため</a:t>
                </a:r>
                <a:endParaRPr kumimoji="1" lang="en-US" altLang="ja-JP" sz="1800" b="1" dirty="0">
                  <a:solidFill>
                    <a:schemeClr val="bg1"/>
                  </a:solidFill>
                  <a:latin typeface="+mn-ea"/>
                  <a:ea typeface="+mn-ea"/>
                </a:endParaRPr>
              </a:p>
              <a:p>
                <a:pPr algn="ctr">
                  <a:spcBef>
                    <a:spcPts val="600"/>
                  </a:spcBef>
                  <a:buClr>
                    <a:srgbClr val="BFBFBF"/>
                  </a:buClr>
                </a:pPr>
                <a:r>
                  <a:rPr kumimoji="1" lang="ja-JP" altLang="en-US" sz="1800" b="1" dirty="0">
                    <a:solidFill>
                      <a:schemeClr val="bg1"/>
                    </a:solidFill>
                    <a:latin typeface="+mn-ea"/>
                    <a:ea typeface="+mn-ea"/>
                  </a:rPr>
                  <a:t>正規分布に従うとする</a:t>
                </a:r>
                <a:endParaRPr kumimoji="1" lang="en-US" altLang="ja-JP" sz="1800" b="1" dirty="0">
                  <a:solidFill>
                    <a:schemeClr val="bg1"/>
                  </a:solidFill>
                  <a:latin typeface="+mn-ea"/>
                  <a:ea typeface="+mn-ea"/>
                </a:endParaRPr>
              </a:p>
            </p:txBody>
          </p:sp>
        </mc:Choice>
        <mc:Fallback xmlns="">
          <p:sp>
            <p:nvSpPr>
              <p:cNvPr id="44" name="吹き出し: 四角形 43">
                <a:extLst>
                  <a:ext uri="{FF2B5EF4-FFF2-40B4-BE49-F238E27FC236}">
                    <a16:creationId xmlns:a16="http://schemas.microsoft.com/office/drawing/2014/main" id="{50DAE254-9B65-4CF3-9E12-969E719705D1}"/>
                  </a:ext>
                </a:extLst>
              </p:cNvPr>
              <p:cNvSpPr>
                <a:spLocks noRot="1" noChangeAspect="1" noMove="1" noResize="1" noEditPoints="1" noAdjustHandles="1" noChangeArrowheads="1" noChangeShapeType="1" noTextEdit="1"/>
              </p:cNvSpPr>
              <p:nvPr/>
            </p:nvSpPr>
            <p:spPr bwMode="auto">
              <a:xfrm>
                <a:off x="3728060" y="4875046"/>
                <a:ext cx="2727951" cy="1204398"/>
              </a:xfrm>
              <a:prstGeom prst="wedgeRectCallout">
                <a:avLst>
                  <a:gd name="adj1" fmla="val -53979"/>
                  <a:gd name="adj2" fmla="val -25084"/>
                </a:avLst>
              </a:prstGeom>
              <a:blipFill>
                <a:blip r:embed="rId10"/>
                <a:stretch>
                  <a:fillRect b="-3046"/>
                </a:stretch>
              </a:blipFill>
              <a:ln w="9525" cap="flat" cmpd="sng" algn="ctr">
                <a:noFill/>
                <a:prstDash val="solid"/>
                <a:round/>
                <a:headEnd type="none" w="med" len="med"/>
                <a:tailEnd type="triangle" w="med" len="med"/>
              </a:ln>
              <a:effectLst/>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6" name="テキスト ボックス 45">
                <a:extLst>
                  <a:ext uri="{FF2B5EF4-FFF2-40B4-BE49-F238E27FC236}">
                    <a16:creationId xmlns:a16="http://schemas.microsoft.com/office/drawing/2014/main" id="{0443B1B4-953A-4C39-ACEC-3C044A57EDCC}"/>
                  </a:ext>
                </a:extLst>
              </p:cNvPr>
              <p:cNvSpPr txBox="1"/>
              <p:nvPr/>
            </p:nvSpPr>
            <p:spPr>
              <a:xfrm>
                <a:off x="2036168" y="3540929"/>
                <a:ext cx="1237533"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ja-JP" sz="2000" b="1" i="1" smtClean="0">
                          <a:latin typeface="Cambria Math" panose="02040503050406030204" pitchFamily="18" charset="0"/>
                          <a:ea typeface="+mn-ea"/>
                        </a:rPr>
                        <m:t>𝒘</m:t>
                      </m:r>
                      <m:r>
                        <a:rPr kumimoji="1" lang="en-US" altLang="ja-JP" sz="2000" b="0" i="1" smtClean="0">
                          <a:latin typeface="Cambria Math" panose="02040503050406030204" pitchFamily="18" charset="0"/>
                          <a:ea typeface="+mn-ea"/>
                        </a:rPr>
                        <m:t>~</m:t>
                      </m:r>
                      <m:r>
                        <a:rPr kumimoji="1" lang="ja-JP" altLang="en-US" sz="2000" b="0" i="1" smtClean="0">
                          <a:latin typeface="Cambria Math" panose="02040503050406030204" pitchFamily="18" charset="0"/>
                          <a:ea typeface="+mn-ea"/>
                        </a:rPr>
                        <m:t>𝒩</m:t>
                      </m:r>
                      <m:r>
                        <a:rPr kumimoji="1" lang="en-US" altLang="ja-JP" sz="2000" b="0" i="1" smtClean="0">
                          <a:latin typeface="Cambria Math" panose="02040503050406030204" pitchFamily="18" charset="0"/>
                          <a:ea typeface="+mn-ea"/>
                        </a:rPr>
                        <m:t>(</m:t>
                      </m:r>
                      <m:r>
                        <a:rPr kumimoji="1" lang="ja-JP" altLang="en-US" sz="2000" b="1" i="1">
                          <a:latin typeface="Cambria Math" panose="02040503050406030204" pitchFamily="18" charset="0"/>
                        </a:rPr>
                        <m:t>𝝁</m:t>
                      </m:r>
                      <m:r>
                        <a:rPr kumimoji="1" lang="en-US" altLang="ja-JP" sz="2000" i="1">
                          <a:latin typeface="Cambria Math" panose="02040503050406030204" pitchFamily="18" charset="0"/>
                        </a:rPr>
                        <m:t>,</m:t>
                      </m:r>
                      <m:r>
                        <a:rPr kumimoji="1" lang="el-GR" altLang="ja-JP" sz="2000" b="1" i="1" smtClean="0">
                          <a:latin typeface="Cambria Math" panose="02040503050406030204" pitchFamily="18" charset="0"/>
                          <a:ea typeface="Cambria Math" panose="02040503050406030204" pitchFamily="18" charset="0"/>
                        </a:rPr>
                        <m:t>𝜮</m:t>
                      </m:r>
                      <m:r>
                        <a:rPr kumimoji="1" lang="en-US" altLang="ja-JP" sz="2000" b="0" i="1" smtClean="0">
                          <a:latin typeface="Cambria Math" panose="02040503050406030204" pitchFamily="18" charset="0"/>
                          <a:ea typeface="+mn-ea"/>
                        </a:rPr>
                        <m:t>)</m:t>
                      </m:r>
                    </m:oMath>
                  </m:oMathPara>
                </a14:m>
                <a:endParaRPr kumimoji="1" lang="ja-JP" altLang="en-US" sz="2000" dirty="0">
                  <a:latin typeface="+mn-ea"/>
                  <a:ea typeface="+mn-ea"/>
                </a:endParaRPr>
              </a:p>
            </p:txBody>
          </p:sp>
        </mc:Choice>
        <mc:Fallback xmlns="">
          <p:sp>
            <p:nvSpPr>
              <p:cNvPr id="46" name="テキスト ボックス 45">
                <a:extLst>
                  <a:ext uri="{FF2B5EF4-FFF2-40B4-BE49-F238E27FC236}">
                    <a16:creationId xmlns:a16="http://schemas.microsoft.com/office/drawing/2014/main" id="{0443B1B4-953A-4C39-ACEC-3C044A57EDCC}"/>
                  </a:ext>
                </a:extLst>
              </p:cNvPr>
              <p:cNvSpPr txBox="1">
                <a:spLocks noRot="1" noChangeAspect="1" noMove="1" noResize="1" noEditPoints="1" noAdjustHandles="1" noChangeArrowheads="1" noChangeShapeType="1" noTextEdit="1"/>
              </p:cNvSpPr>
              <p:nvPr/>
            </p:nvSpPr>
            <p:spPr>
              <a:xfrm>
                <a:off x="2036168" y="3540929"/>
                <a:ext cx="1237533" cy="400110"/>
              </a:xfrm>
              <a:prstGeom prst="rect">
                <a:avLst/>
              </a:prstGeom>
              <a:blipFill>
                <a:blip r:embed="rId11"/>
                <a:stretch>
                  <a:fillRect r="-19704" b="-10769"/>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49" name="吹き出し: 四角形 48">
                <a:extLst>
                  <a:ext uri="{FF2B5EF4-FFF2-40B4-BE49-F238E27FC236}">
                    <a16:creationId xmlns:a16="http://schemas.microsoft.com/office/drawing/2014/main" id="{5AEC6705-D30B-44C7-9A82-A7DFCCC597B5}"/>
                  </a:ext>
                </a:extLst>
              </p:cNvPr>
              <p:cNvSpPr/>
              <p:nvPr/>
            </p:nvSpPr>
            <p:spPr bwMode="auto">
              <a:xfrm>
                <a:off x="3818892" y="3638417"/>
                <a:ext cx="2214534" cy="555200"/>
              </a:xfrm>
              <a:prstGeom prst="wedgeRectCallout">
                <a:avLst>
                  <a:gd name="adj1" fmla="val -32082"/>
                  <a:gd name="adj2" fmla="val 76461"/>
                </a:avLst>
              </a:prstGeom>
              <a:solidFill>
                <a:schemeClr val="bg2"/>
              </a:solidFill>
              <a:ln w="9525" cap="flat" cmpd="sng" algn="ctr">
                <a:no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14:m>
                  <m:oMathPara xmlns:m="http://schemas.openxmlformats.org/officeDocument/2006/math">
                    <m:oMathParaPr>
                      <m:jc m:val="centerGroup"/>
                    </m:oMathParaPr>
                    <m:oMath xmlns:m="http://schemas.openxmlformats.org/officeDocument/2006/math">
                      <m:r>
                        <a:rPr kumimoji="1" lang="ja-JP" altLang="en-US" sz="1800" i="1" smtClean="0">
                          <a:solidFill>
                            <a:schemeClr val="bg1"/>
                          </a:solidFill>
                          <a:latin typeface="Cambria Math" panose="02040503050406030204" pitchFamily="18" charset="0"/>
                        </a:rPr>
                        <m:t>𝜙</m:t>
                      </m:r>
                      <m:d>
                        <m:dPr>
                          <m:ctrlPr>
                            <a:rPr kumimoji="1" lang="en-US" altLang="ja-JP" sz="1800" i="1">
                              <a:solidFill>
                                <a:schemeClr val="bg1"/>
                              </a:solidFill>
                              <a:latin typeface="Cambria Math" panose="02040503050406030204" pitchFamily="18" charset="0"/>
                            </a:rPr>
                          </m:ctrlPr>
                        </m:dPr>
                        <m:e>
                          <m:r>
                            <a:rPr kumimoji="1" lang="en-US" altLang="ja-JP" sz="1800" b="1" i="1">
                              <a:solidFill>
                                <a:schemeClr val="bg1"/>
                              </a:solidFill>
                              <a:latin typeface="Cambria Math" panose="02040503050406030204" pitchFamily="18" charset="0"/>
                            </a:rPr>
                            <m:t>𝒙</m:t>
                          </m:r>
                        </m:e>
                      </m:d>
                      <m:r>
                        <a:rPr kumimoji="1" lang="en-US" altLang="ja-JP" sz="1800" b="1" i="1" smtClean="0">
                          <a:solidFill>
                            <a:schemeClr val="bg1"/>
                          </a:solidFill>
                          <a:latin typeface="Cambria Math" panose="02040503050406030204" pitchFamily="18" charset="0"/>
                        </a:rPr>
                        <m:t>=</m:t>
                      </m:r>
                      <m:sSup>
                        <m:sSupPr>
                          <m:ctrlPr>
                            <a:rPr kumimoji="1" lang="en-US" altLang="ja-JP" sz="1800" b="1" i="1" smtClean="0">
                              <a:solidFill>
                                <a:schemeClr val="bg1"/>
                              </a:solidFill>
                              <a:latin typeface="Cambria Math" panose="02040503050406030204" pitchFamily="18" charset="0"/>
                            </a:rPr>
                          </m:ctrlPr>
                        </m:sSupPr>
                        <m:e>
                          <m:r>
                            <a:rPr kumimoji="1" lang="en-US" altLang="ja-JP" sz="1800" b="1" i="1" smtClean="0">
                              <a:solidFill>
                                <a:schemeClr val="bg1"/>
                              </a:solidFill>
                              <a:latin typeface="Cambria Math" panose="02040503050406030204" pitchFamily="18" charset="0"/>
                            </a:rPr>
                            <m:t>(</m:t>
                          </m:r>
                          <m:sSub>
                            <m:sSubPr>
                              <m:ctrlPr>
                                <a:rPr kumimoji="1" lang="en-US" altLang="ja-JP" sz="1800" b="0" i="1" smtClean="0">
                                  <a:solidFill>
                                    <a:schemeClr val="bg1"/>
                                  </a:solidFill>
                                  <a:latin typeface="Cambria Math" panose="02040503050406030204" pitchFamily="18" charset="0"/>
                                </a:rPr>
                              </m:ctrlPr>
                            </m:sSubPr>
                            <m:e>
                              <m:r>
                                <a:rPr kumimoji="1" lang="en-US" altLang="ja-JP" sz="1800" b="0" i="1" smtClean="0">
                                  <a:solidFill>
                                    <a:schemeClr val="bg1"/>
                                  </a:solidFill>
                                  <a:latin typeface="Cambria Math" panose="02040503050406030204" pitchFamily="18" charset="0"/>
                                </a:rPr>
                                <m:t>𝑥</m:t>
                              </m:r>
                            </m:e>
                            <m:sub>
                              <m:r>
                                <a:rPr kumimoji="1" lang="en-US" altLang="ja-JP" sz="1800" b="0" i="1" smtClean="0">
                                  <a:solidFill>
                                    <a:schemeClr val="bg1"/>
                                  </a:solidFill>
                                  <a:latin typeface="Cambria Math" panose="02040503050406030204" pitchFamily="18" charset="0"/>
                                </a:rPr>
                                <m:t>1</m:t>
                              </m:r>
                            </m:sub>
                          </m:sSub>
                          <m:r>
                            <a:rPr kumimoji="1" lang="en-US" altLang="ja-JP" sz="1800" b="0" i="1" smtClean="0">
                              <a:solidFill>
                                <a:schemeClr val="bg1"/>
                              </a:solidFill>
                              <a:latin typeface="Cambria Math" panose="02040503050406030204" pitchFamily="18" charset="0"/>
                            </a:rPr>
                            <m:t>,</m:t>
                          </m:r>
                          <m:sSub>
                            <m:sSubPr>
                              <m:ctrlPr>
                                <a:rPr kumimoji="1" lang="en-US" altLang="ja-JP" sz="1800" b="0" i="1" smtClean="0">
                                  <a:solidFill>
                                    <a:schemeClr val="bg1"/>
                                  </a:solidFill>
                                  <a:latin typeface="Cambria Math" panose="02040503050406030204" pitchFamily="18" charset="0"/>
                                </a:rPr>
                              </m:ctrlPr>
                            </m:sSubPr>
                            <m:e>
                              <m:r>
                                <a:rPr kumimoji="1" lang="en-US" altLang="ja-JP" sz="1800" b="0" i="1" smtClean="0">
                                  <a:solidFill>
                                    <a:schemeClr val="bg1"/>
                                  </a:solidFill>
                                  <a:latin typeface="Cambria Math" panose="02040503050406030204" pitchFamily="18" charset="0"/>
                                </a:rPr>
                                <m:t>𝑥</m:t>
                              </m:r>
                            </m:e>
                            <m:sub>
                              <m:r>
                                <a:rPr kumimoji="1" lang="en-US" altLang="ja-JP" sz="1800" b="0" i="1" smtClean="0">
                                  <a:solidFill>
                                    <a:schemeClr val="bg1"/>
                                  </a:solidFill>
                                  <a:latin typeface="Cambria Math" panose="02040503050406030204" pitchFamily="18" charset="0"/>
                                </a:rPr>
                                <m:t>2</m:t>
                              </m:r>
                            </m:sub>
                          </m:sSub>
                          <m:r>
                            <a:rPr kumimoji="1" lang="en-US" altLang="ja-JP" sz="1800" b="0" i="1" smtClean="0">
                              <a:solidFill>
                                <a:schemeClr val="bg1"/>
                              </a:solidFill>
                              <a:latin typeface="Cambria Math" panose="02040503050406030204" pitchFamily="18" charset="0"/>
                            </a:rPr>
                            <m:t> </m:t>
                          </m:r>
                          <m:r>
                            <a:rPr kumimoji="1" lang="en-US" altLang="ja-JP" sz="1800" b="1" i="1" smtClean="0">
                              <a:solidFill>
                                <a:schemeClr val="bg1"/>
                              </a:solidFill>
                              <a:latin typeface="Cambria Math" panose="02040503050406030204" pitchFamily="18" charset="0"/>
                            </a:rPr>
                            <m:t>,</m:t>
                          </m:r>
                          <m:r>
                            <a:rPr kumimoji="1" lang="en-US" altLang="ja-JP" sz="1800" b="0" i="1" smtClean="0">
                              <a:solidFill>
                                <a:schemeClr val="bg1"/>
                              </a:solidFill>
                              <a:latin typeface="Cambria Math" panose="02040503050406030204" pitchFamily="18" charset="0"/>
                            </a:rPr>
                            <m:t>1</m:t>
                          </m:r>
                          <m:r>
                            <a:rPr kumimoji="1" lang="en-US" altLang="ja-JP" sz="1800" b="1" i="1" smtClean="0">
                              <a:solidFill>
                                <a:schemeClr val="bg1"/>
                              </a:solidFill>
                              <a:latin typeface="Cambria Math" panose="02040503050406030204" pitchFamily="18" charset="0"/>
                            </a:rPr>
                            <m:t>)</m:t>
                          </m:r>
                        </m:e>
                        <m:sup>
                          <m:r>
                            <a:rPr kumimoji="1" lang="en-US" altLang="ja-JP" sz="1800" b="0" i="1" smtClean="0">
                              <a:solidFill>
                                <a:schemeClr val="bg1"/>
                              </a:solidFill>
                              <a:latin typeface="Cambria Math" panose="02040503050406030204" pitchFamily="18" charset="0"/>
                            </a:rPr>
                            <m:t>𝑇</m:t>
                          </m:r>
                        </m:sup>
                      </m:sSup>
                    </m:oMath>
                  </m:oMathPara>
                </a14:m>
                <a:endParaRPr kumimoji="1" lang="en-US" altLang="ja-JP" sz="1800" b="1" dirty="0">
                  <a:solidFill>
                    <a:schemeClr val="bg1"/>
                  </a:solidFill>
                  <a:latin typeface="+mn-ea"/>
                  <a:ea typeface="+mn-ea"/>
                </a:endParaRPr>
              </a:p>
            </p:txBody>
          </p:sp>
        </mc:Choice>
        <mc:Fallback>
          <p:sp>
            <p:nvSpPr>
              <p:cNvPr id="49" name="吹き出し: 四角形 48">
                <a:extLst>
                  <a:ext uri="{FF2B5EF4-FFF2-40B4-BE49-F238E27FC236}">
                    <a16:creationId xmlns:a16="http://schemas.microsoft.com/office/drawing/2014/main" id="{5AEC6705-D30B-44C7-9A82-A7DFCCC597B5}"/>
                  </a:ext>
                </a:extLst>
              </p:cNvPr>
              <p:cNvSpPr>
                <a:spLocks noRot="1" noChangeAspect="1" noMove="1" noResize="1" noEditPoints="1" noAdjustHandles="1" noChangeArrowheads="1" noChangeShapeType="1" noTextEdit="1"/>
              </p:cNvSpPr>
              <p:nvPr/>
            </p:nvSpPr>
            <p:spPr bwMode="auto">
              <a:xfrm>
                <a:off x="3818892" y="3638417"/>
                <a:ext cx="2214534" cy="555200"/>
              </a:xfrm>
              <a:prstGeom prst="wedgeRectCallout">
                <a:avLst>
                  <a:gd name="adj1" fmla="val -32082"/>
                  <a:gd name="adj2" fmla="val 76461"/>
                </a:avLst>
              </a:prstGeom>
              <a:blipFill>
                <a:blip r:embed="rId12"/>
                <a:stretch>
                  <a:fillRect/>
                </a:stretch>
              </a:blipFill>
              <a:ln w="9525" cap="flat" cmpd="sng" algn="ctr">
                <a:noFill/>
                <a:prstDash val="solid"/>
                <a:round/>
                <a:headEnd type="none" w="med" len="med"/>
                <a:tailEnd type="triangle" w="med" len="med"/>
              </a:ln>
              <a:effectLst/>
            </p:spPr>
            <p:txBody>
              <a:bodyPr/>
              <a:lstStyle/>
              <a:p>
                <a:r>
                  <a:rPr lang="ja-JP" altLang="en-US">
                    <a:noFill/>
                  </a:rPr>
                  <a:t> </a:t>
                </a:r>
              </a:p>
            </p:txBody>
          </p:sp>
        </mc:Fallback>
      </mc:AlternateContent>
    </p:spTree>
    <p:extLst>
      <p:ext uri="{BB962C8B-B14F-4D97-AF65-F5344CB8AC3E}">
        <p14:creationId xmlns:p14="http://schemas.microsoft.com/office/powerpoint/2010/main" val="9310787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正方形/長方形 93">
            <a:extLst>
              <a:ext uri="{FF2B5EF4-FFF2-40B4-BE49-F238E27FC236}">
                <a16:creationId xmlns:a16="http://schemas.microsoft.com/office/drawing/2014/main" id="{2E623E99-54DD-4FA2-8D7A-47A7893611E1}"/>
              </a:ext>
            </a:extLst>
          </p:cNvPr>
          <p:cNvSpPr/>
          <p:nvPr/>
        </p:nvSpPr>
        <p:spPr bwMode="auto">
          <a:xfrm>
            <a:off x="7107707" y="2846070"/>
            <a:ext cx="1652589" cy="1744796"/>
          </a:xfrm>
          <a:prstGeom prst="rect">
            <a:avLst/>
          </a:prstGeom>
          <a:noFill/>
          <a:ln w="28575" cap="flat" cmpd="sng" algn="ctr">
            <a:solidFill>
              <a:schemeClr val="accent1"/>
            </a:solid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endParaRPr kumimoji="1" lang="ja-JP" altLang="en-US" sz="3200" b="1" dirty="0">
              <a:solidFill>
                <a:schemeClr val="bg1"/>
              </a:solidFill>
              <a:latin typeface="+mn-ea"/>
              <a:ea typeface="+mn-ea"/>
            </a:endParaRPr>
          </a:p>
        </p:txBody>
      </p:sp>
      <p:sp>
        <p:nvSpPr>
          <p:cNvPr id="2" name="タイトル 1">
            <a:extLst>
              <a:ext uri="{FF2B5EF4-FFF2-40B4-BE49-F238E27FC236}">
                <a16:creationId xmlns:a16="http://schemas.microsoft.com/office/drawing/2014/main" id="{0D102D5C-5CFC-4440-870E-6419F08144F2}"/>
              </a:ext>
            </a:extLst>
          </p:cNvPr>
          <p:cNvSpPr>
            <a:spLocks noGrp="1"/>
          </p:cNvSpPr>
          <p:nvPr>
            <p:ph type="title"/>
          </p:nvPr>
        </p:nvSpPr>
        <p:spPr/>
        <p:txBody>
          <a:bodyPr/>
          <a:lstStyle/>
          <a:p>
            <a:r>
              <a:rPr kumimoji="1" lang="ja-JP" altLang="en-US" dirty="0"/>
              <a:t>実験設定</a:t>
            </a:r>
          </a:p>
        </p:txBody>
      </p:sp>
      <p:sp>
        <p:nvSpPr>
          <p:cNvPr id="3" name="コンテンツ プレースホルダー 2">
            <a:extLst>
              <a:ext uri="{FF2B5EF4-FFF2-40B4-BE49-F238E27FC236}">
                <a16:creationId xmlns:a16="http://schemas.microsoft.com/office/drawing/2014/main" id="{512A6F56-584B-46E6-9811-AC4EB42736DB}"/>
              </a:ext>
            </a:extLst>
          </p:cNvPr>
          <p:cNvSpPr>
            <a:spLocks noGrp="1"/>
          </p:cNvSpPr>
          <p:nvPr>
            <p:ph idx="1"/>
          </p:nvPr>
        </p:nvSpPr>
        <p:spPr/>
        <p:txBody>
          <a:bodyPr/>
          <a:lstStyle/>
          <a:p>
            <a:r>
              <a:rPr kumimoji="1" lang="ja-JP" altLang="en-US" dirty="0"/>
              <a:t>真の報酬の期待値がロジスティック関数によって与えられ、</a:t>
            </a:r>
            <a:endParaRPr kumimoji="1" lang="en-US" altLang="ja-JP" dirty="0"/>
          </a:p>
          <a:p>
            <a:r>
              <a:rPr kumimoji="1" lang="en-US" altLang="ja-JP" dirty="0"/>
              <a:t>4</a:t>
            </a:r>
            <a:r>
              <a:rPr kumimoji="1" lang="ja-JP" altLang="en-US" dirty="0"/>
              <a:t>番目の腕が期待値最大とした</a:t>
            </a:r>
          </a:p>
        </p:txBody>
      </p:sp>
      <p:sp>
        <p:nvSpPr>
          <p:cNvPr id="4" name="スライド番号プレースホルダー 3">
            <a:extLst>
              <a:ext uri="{FF2B5EF4-FFF2-40B4-BE49-F238E27FC236}">
                <a16:creationId xmlns:a16="http://schemas.microsoft.com/office/drawing/2014/main" id="{2920CB31-CA1E-456D-AE28-F9E50E0C97DF}"/>
              </a:ext>
            </a:extLst>
          </p:cNvPr>
          <p:cNvSpPr>
            <a:spLocks noGrp="1"/>
          </p:cNvSpPr>
          <p:nvPr>
            <p:ph type="sldNum" sz="quarter" idx="10"/>
          </p:nvPr>
        </p:nvSpPr>
        <p:spPr/>
        <p:txBody>
          <a:bodyPr/>
          <a:lstStyle/>
          <a:p>
            <a:fld id="{F7D9C81F-6F51-475F-ABDF-7FEE4B0A1340}" type="slidenum">
              <a:rPr lang="en-US" altLang="ja-JP" smtClean="0"/>
              <a:pPr/>
              <a:t>24</a:t>
            </a:fld>
            <a:endParaRPr lang="en-US" altLang="ja-JP" dirty="0"/>
          </a:p>
        </p:txBody>
      </p:sp>
      <mc:AlternateContent xmlns:mc="http://schemas.openxmlformats.org/markup-compatibility/2006">
        <mc:Choice xmlns:a14="http://schemas.microsoft.com/office/drawing/2010/main" Requires="a14">
          <p:sp>
            <p:nvSpPr>
              <p:cNvPr id="52" name="テキスト ボックス 51">
                <a:extLst>
                  <a:ext uri="{FF2B5EF4-FFF2-40B4-BE49-F238E27FC236}">
                    <a16:creationId xmlns:a16="http://schemas.microsoft.com/office/drawing/2014/main" id="{477962F1-4531-489C-9D2E-8E6228A6F28A}"/>
                  </a:ext>
                </a:extLst>
              </p:cNvPr>
              <p:cNvSpPr txBox="1"/>
              <p:nvPr/>
            </p:nvSpPr>
            <p:spPr>
              <a:xfrm>
                <a:off x="8442804" y="4547941"/>
                <a:ext cx="3629859" cy="1015663"/>
              </a:xfrm>
              <a:prstGeom prst="rect">
                <a:avLst/>
              </a:prstGeom>
              <a:noFill/>
            </p:spPr>
            <p:txBody>
              <a:bodyPr wrap="square" rtlCol="0">
                <a:spAutoFit/>
              </a:bodyPr>
              <a:lstStyle/>
              <a:p>
                <a:r>
                  <a:rPr kumimoji="1" lang="en-US" altLang="ja-JP" sz="2000" b="1" dirty="0">
                    <a:ea typeface="+mn-ea"/>
                  </a:rPr>
                  <a:t> </a:t>
                </a:r>
                <a14:m>
                  <m:oMath xmlns:m="http://schemas.openxmlformats.org/officeDocument/2006/math">
                    <m:r>
                      <a:rPr kumimoji="1" lang="en-US" altLang="ja-JP" sz="2000" b="1" i="1" smtClean="0">
                        <a:latin typeface="Cambria Math" panose="02040503050406030204" pitchFamily="18" charset="0"/>
                        <a:ea typeface="+mn-ea"/>
                      </a:rPr>
                      <m:t>𝒙</m:t>
                    </m:r>
                    <m:r>
                      <a:rPr kumimoji="1" lang="en-US" altLang="ja-JP" sz="2000" b="0" i="1" smtClean="0">
                        <a:latin typeface="Cambria Math" panose="02040503050406030204" pitchFamily="18" charset="0"/>
                        <a:ea typeface="+mn-ea"/>
                      </a:rPr>
                      <m:t>=</m:t>
                    </m:r>
                    <m:sSup>
                      <m:sSupPr>
                        <m:ctrlPr>
                          <a:rPr kumimoji="1" lang="en-US" altLang="ja-JP" sz="2000" b="0" i="1" smtClean="0">
                            <a:latin typeface="Cambria Math" panose="02040503050406030204" pitchFamily="18" charset="0"/>
                            <a:ea typeface="+mn-ea"/>
                          </a:rPr>
                        </m:ctrlPr>
                      </m:sSupPr>
                      <m:e>
                        <m:r>
                          <a:rPr kumimoji="1" lang="en-US" altLang="ja-JP" sz="2000" i="1">
                            <a:latin typeface="Cambria Math" panose="02040503050406030204" pitchFamily="18" charset="0"/>
                          </a:rPr>
                          <m:t>(</m:t>
                        </m:r>
                        <m:sSub>
                          <m:sSubPr>
                            <m:ctrlPr>
                              <a:rPr kumimoji="1" lang="en-US" altLang="ja-JP" sz="2000" i="1">
                                <a:latin typeface="Cambria Math" panose="02040503050406030204" pitchFamily="18" charset="0"/>
                              </a:rPr>
                            </m:ctrlPr>
                          </m:sSubPr>
                          <m:e>
                            <m:r>
                              <a:rPr kumimoji="1" lang="en-US" altLang="ja-JP" sz="2000" i="1">
                                <a:latin typeface="Cambria Math" panose="02040503050406030204" pitchFamily="18" charset="0"/>
                              </a:rPr>
                              <m:t>𝑥</m:t>
                            </m:r>
                          </m:e>
                          <m:sub>
                            <m:r>
                              <a:rPr kumimoji="1" lang="en-US" altLang="ja-JP" sz="2000" i="1">
                                <a:latin typeface="Cambria Math" panose="02040503050406030204" pitchFamily="18" charset="0"/>
                              </a:rPr>
                              <m:t>1</m:t>
                            </m:r>
                          </m:sub>
                        </m:sSub>
                        <m:r>
                          <a:rPr kumimoji="1" lang="en-US" altLang="ja-JP" sz="2000" i="1">
                            <a:latin typeface="Cambria Math" panose="02040503050406030204" pitchFamily="18" charset="0"/>
                          </a:rPr>
                          <m:t>,</m:t>
                        </m:r>
                        <m:sSub>
                          <m:sSubPr>
                            <m:ctrlPr>
                              <a:rPr kumimoji="1" lang="en-US" altLang="ja-JP" sz="2000" i="1">
                                <a:latin typeface="Cambria Math" panose="02040503050406030204" pitchFamily="18" charset="0"/>
                              </a:rPr>
                            </m:ctrlPr>
                          </m:sSubPr>
                          <m:e>
                            <m:r>
                              <a:rPr kumimoji="1" lang="en-US" altLang="ja-JP" sz="2000" i="1">
                                <a:latin typeface="Cambria Math" panose="02040503050406030204" pitchFamily="18" charset="0"/>
                              </a:rPr>
                              <m:t>𝑥</m:t>
                            </m:r>
                          </m:e>
                          <m:sub>
                            <m:r>
                              <a:rPr kumimoji="1" lang="en-US" altLang="ja-JP" sz="2000" i="1">
                                <a:latin typeface="Cambria Math" panose="02040503050406030204" pitchFamily="18" charset="0"/>
                              </a:rPr>
                              <m:t>2</m:t>
                            </m:r>
                          </m:sub>
                        </m:sSub>
                        <m:r>
                          <a:rPr kumimoji="1" lang="en-US" altLang="ja-JP" sz="2000" i="1">
                            <a:latin typeface="Cambria Math" panose="02040503050406030204" pitchFamily="18" charset="0"/>
                          </a:rPr>
                          <m:t>)</m:t>
                        </m:r>
                      </m:e>
                      <m:sup>
                        <m:r>
                          <a:rPr kumimoji="1" lang="en-US" altLang="ja-JP" sz="2000" b="0" i="1" smtClean="0">
                            <a:latin typeface="Cambria Math" panose="02040503050406030204" pitchFamily="18" charset="0"/>
                            <a:ea typeface="+mn-ea"/>
                          </a:rPr>
                          <m:t>𝑇</m:t>
                        </m:r>
                      </m:sup>
                    </m:sSup>
                  </m:oMath>
                </a14:m>
                <a:endParaRPr kumimoji="1" lang="en-US" altLang="ja-JP" sz="2000" dirty="0">
                  <a:ea typeface="+mn-ea"/>
                </a:endParaRPr>
              </a:p>
              <a:p>
                <a:pPr algn="l"/>
                <a:r>
                  <a:rPr kumimoji="1" lang="en-US" altLang="ja-JP" sz="2000" b="0" dirty="0">
                    <a:ea typeface="+mn-ea"/>
                  </a:rPr>
                  <a:t> </a:t>
                </a:r>
                <a14:m>
                  <m:oMath xmlns:m="http://schemas.openxmlformats.org/officeDocument/2006/math">
                    <m:sSub>
                      <m:sSubPr>
                        <m:ctrlPr>
                          <a:rPr kumimoji="1" lang="en-US" altLang="ja-JP" sz="2000" b="0" i="1" smtClean="0">
                            <a:latin typeface="Cambria Math" panose="02040503050406030204" pitchFamily="18" charset="0"/>
                            <a:ea typeface="+mn-ea"/>
                          </a:rPr>
                        </m:ctrlPr>
                      </m:sSubPr>
                      <m:e>
                        <m:r>
                          <a:rPr kumimoji="1" lang="ja-JP" altLang="en-US" sz="2000" b="0" i="1" smtClean="0">
                            <a:latin typeface="Cambria Math" panose="02040503050406030204" pitchFamily="18" charset="0"/>
                            <a:ea typeface="+mn-ea"/>
                          </a:rPr>
                          <m:t>𝜃</m:t>
                        </m:r>
                      </m:e>
                      <m:sub>
                        <m:r>
                          <a:rPr kumimoji="1" lang="en-US" altLang="ja-JP" sz="2000" b="0" i="1" smtClean="0">
                            <a:latin typeface="Cambria Math" panose="02040503050406030204" pitchFamily="18" charset="0"/>
                            <a:ea typeface="+mn-ea"/>
                          </a:rPr>
                          <m:t>𝑖</m:t>
                        </m:r>
                      </m:sub>
                    </m:sSub>
                    <m:r>
                      <a:rPr kumimoji="1" lang="en-US" altLang="ja-JP" sz="2000" b="0" i="1" smtClean="0">
                        <a:latin typeface="Cambria Math" panose="02040503050406030204" pitchFamily="18" charset="0"/>
                        <a:ea typeface="+mn-ea"/>
                      </a:rPr>
                      <m:t>=</m:t>
                    </m:r>
                    <m:r>
                      <m:rPr>
                        <m:nor/>
                      </m:rPr>
                      <a:rPr kumimoji="1" lang="en-US" altLang="ja-JP" sz="2000" b="0" i="0" smtClean="0">
                        <a:latin typeface="Cambria Math" panose="02040503050406030204" pitchFamily="18" charset="0"/>
                        <a:ea typeface="+mn-ea"/>
                      </a:rPr>
                      <m:t>logit</m:t>
                    </m:r>
                    <m:r>
                      <a:rPr kumimoji="1" lang="en-US" altLang="ja-JP" sz="2000" b="0" i="1" smtClean="0">
                        <a:latin typeface="Cambria Math" panose="02040503050406030204" pitchFamily="18" charset="0"/>
                        <a:ea typeface="+mn-ea"/>
                      </a:rPr>
                      <m:t>(0.2</m:t>
                    </m:r>
                    <m:sSub>
                      <m:sSubPr>
                        <m:ctrlPr>
                          <a:rPr kumimoji="1" lang="en-US" altLang="ja-JP" sz="2000" b="0" i="1" smtClean="0">
                            <a:latin typeface="Cambria Math" panose="02040503050406030204" pitchFamily="18" charset="0"/>
                            <a:ea typeface="+mn-ea"/>
                          </a:rPr>
                        </m:ctrlPr>
                      </m:sSubPr>
                      <m:e>
                        <m:r>
                          <a:rPr kumimoji="1" lang="en-US" altLang="ja-JP" sz="2000" b="0" i="1" smtClean="0">
                            <a:latin typeface="Cambria Math" panose="02040503050406030204" pitchFamily="18" charset="0"/>
                            <a:ea typeface="+mn-ea"/>
                          </a:rPr>
                          <m:t>𝑥</m:t>
                        </m:r>
                      </m:e>
                      <m:sub>
                        <m:r>
                          <a:rPr kumimoji="1" lang="en-US" altLang="ja-JP" sz="2000" b="0" i="1" smtClean="0">
                            <a:latin typeface="Cambria Math" panose="02040503050406030204" pitchFamily="18" charset="0"/>
                            <a:ea typeface="+mn-ea"/>
                          </a:rPr>
                          <m:t>1</m:t>
                        </m:r>
                      </m:sub>
                    </m:sSub>
                    <m:r>
                      <a:rPr kumimoji="1" lang="en-US" altLang="ja-JP" sz="2000" b="0" i="1" smtClean="0">
                        <a:latin typeface="Cambria Math" panose="02040503050406030204" pitchFamily="18" charset="0"/>
                        <a:ea typeface="+mn-ea"/>
                      </a:rPr>
                      <m:t>+0.8</m:t>
                    </m:r>
                    <m:sSub>
                      <m:sSubPr>
                        <m:ctrlPr>
                          <a:rPr kumimoji="1" lang="en-US" altLang="ja-JP" sz="2000" b="0" i="1" smtClean="0">
                            <a:latin typeface="Cambria Math" panose="02040503050406030204" pitchFamily="18" charset="0"/>
                            <a:ea typeface="+mn-ea"/>
                          </a:rPr>
                        </m:ctrlPr>
                      </m:sSubPr>
                      <m:e>
                        <m:r>
                          <a:rPr kumimoji="1" lang="en-US" altLang="ja-JP" sz="2000" b="0" i="1" smtClean="0">
                            <a:latin typeface="Cambria Math" panose="02040503050406030204" pitchFamily="18" charset="0"/>
                            <a:ea typeface="+mn-ea"/>
                          </a:rPr>
                          <m:t>𝑥</m:t>
                        </m:r>
                      </m:e>
                      <m:sub>
                        <m:r>
                          <a:rPr kumimoji="1" lang="en-US" altLang="ja-JP" sz="2000" b="0" i="1" smtClean="0">
                            <a:latin typeface="Cambria Math" panose="02040503050406030204" pitchFamily="18" charset="0"/>
                            <a:ea typeface="+mn-ea"/>
                          </a:rPr>
                          <m:t>2</m:t>
                        </m:r>
                      </m:sub>
                    </m:sSub>
                    <m:r>
                      <a:rPr kumimoji="1" lang="en-US" altLang="ja-JP" sz="2000" b="0" i="1" smtClean="0">
                        <a:latin typeface="Cambria Math" panose="02040503050406030204" pitchFamily="18" charset="0"/>
                        <a:ea typeface="+mn-ea"/>
                      </a:rPr>
                      <m:t>−4)</m:t>
                    </m:r>
                  </m:oMath>
                </a14:m>
                <a:endParaRPr kumimoji="1" lang="en-US" altLang="ja-JP" sz="2000" b="0" dirty="0">
                  <a:ea typeface="+mn-ea"/>
                </a:endParaRPr>
              </a:p>
              <a:p>
                <a:pPr algn="l"/>
                <a:r>
                  <a:rPr kumimoji="1" lang="en-US" altLang="ja-JP" sz="2000" b="0" dirty="0">
                    <a:ea typeface="+mn-ea"/>
                  </a:rPr>
                  <a:t> </a:t>
                </a:r>
                <a14:m>
                  <m:oMath xmlns:m="http://schemas.openxmlformats.org/officeDocument/2006/math">
                    <m:sSub>
                      <m:sSubPr>
                        <m:ctrlPr>
                          <a:rPr kumimoji="1" lang="en-US" altLang="ja-JP" sz="2000" b="0" i="1" smtClean="0">
                            <a:latin typeface="Cambria Math" panose="02040503050406030204" pitchFamily="18" charset="0"/>
                            <a:ea typeface="+mn-ea"/>
                          </a:rPr>
                        </m:ctrlPr>
                      </m:sSubPr>
                      <m:e>
                        <m:r>
                          <a:rPr kumimoji="1" lang="en-US" altLang="ja-JP" sz="2000" b="0" i="1" smtClean="0">
                            <a:latin typeface="Cambria Math" panose="02040503050406030204" pitchFamily="18" charset="0"/>
                            <a:ea typeface="+mn-ea"/>
                          </a:rPr>
                          <m:t>𝑟</m:t>
                        </m:r>
                      </m:e>
                      <m:sub>
                        <m:r>
                          <a:rPr kumimoji="1" lang="en-US" altLang="ja-JP" sz="2000" b="0" i="1" smtClean="0">
                            <a:latin typeface="Cambria Math" panose="02040503050406030204" pitchFamily="18" charset="0"/>
                            <a:ea typeface="+mn-ea"/>
                          </a:rPr>
                          <m:t>𝑖</m:t>
                        </m:r>
                      </m:sub>
                    </m:sSub>
                    <m:r>
                      <a:rPr kumimoji="1" lang="en-US" altLang="ja-JP" sz="2000" b="0" i="1" smtClean="0">
                        <a:latin typeface="Cambria Math" panose="02040503050406030204" pitchFamily="18" charset="0"/>
                        <a:ea typeface="+mn-ea"/>
                      </a:rPr>
                      <m:t>~</m:t>
                    </m:r>
                    <m:r>
                      <m:rPr>
                        <m:nor/>
                      </m:rPr>
                      <a:rPr kumimoji="1" lang="en-US" altLang="ja-JP" sz="2000" b="0" i="0" smtClean="0">
                        <a:latin typeface="Cambria Math" panose="02040503050406030204" pitchFamily="18" charset="0"/>
                        <a:ea typeface="+mn-ea"/>
                      </a:rPr>
                      <m:t>Bernoulli</m:t>
                    </m:r>
                    <m:r>
                      <a:rPr kumimoji="1" lang="en-US" altLang="ja-JP" sz="2000" b="0" i="1" smtClean="0">
                        <a:latin typeface="Cambria Math" panose="02040503050406030204" pitchFamily="18" charset="0"/>
                        <a:ea typeface="+mn-ea"/>
                      </a:rPr>
                      <m:t>(</m:t>
                    </m:r>
                    <m:sSub>
                      <m:sSubPr>
                        <m:ctrlPr>
                          <a:rPr kumimoji="1" lang="en-US" altLang="ja-JP" sz="2000" b="0" i="1" smtClean="0">
                            <a:latin typeface="Cambria Math" panose="02040503050406030204" pitchFamily="18" charset="0"/>
                            <a:ea typeface="+mn-ea"/>
                          </a:rPr>
                        </m:ctrlPr>
                      </m:sSubPr>
                      <m:e>
                        <m:r>
                          <a:rPr kumimoji="1" lang="ja-JP" altLang="en-US" sz="2000" b="0" i="1" smtClean="0">
                            <a:latin typeface="Cambria Math" panose="02040503050406030204" pitchFamily="18" charset="0"/>
                            <a:ea typeface="+mn-ea"/>
                          </a:rPr>
                          <m:t>𝜃</m:t>
                        </m:r>
                      </m:e>
                      <m:sub>
                        <m:r>
                          <a:rPr kumimoji="1" lang="en-US" altLang="ja-JP" sz="2000" b="0" i="1" smtClean="0">
                            <a:latin typeface="Cambria Math" panose="02040503050406030204" pitchFamily="18" charset="0"/>
                            <a:ea typeface="+mn-ea"/>
                          </a:rPr>
                          <m:t>𝑖</m:t>
                        </m:r>
                      </m:sub>
                    </m:sSub>
                    <m:r>
                      <a:rPr kumimoji="1" lang="en-US" altLang="ja-JP" sz="2000" b="0" i="1" smtClean="0">
                        <a:latin typeface="Cambria Math" panose="02040503050406030204" pitchFamily="18" charset="0"/>
                        <a:ea typeface="+mn-ea"/>
                      </a:rPr>
                      <m:t>)</m:t>
                    </m:r>
                  </m:oMath>
                </a14:m>
                <a:endParaRPr kumimoji="1" lang="ja-JP" altLang="en-US" sz="2000" dirty="0">
                  <a:latin typeface="+mn-ea"/>
                  <a:ea typeface="+mn-ea"/>
                </a:endParaRPr>
              </a:p>
            </p:txBody>
          </p:sp>
        </mc:Choice>
        <mc:Fallback>
          <p:sp>
            <p:nvSpPr>
              <p:cNvPr id="52" name="テキスト ボックス 51">
                <a:extLst>
                  <a:ext uri="{FF2B5EF4-FFF2-40B4-BE49-F238E27FC236}">
                    <a16:creationId xmlns:a16="http://schemas.microsoft.com/office/drawing/2014/main" id="{477962F1-4531-489C-9D2E-8E6228A6F28A}"/>
                  </a:ext>
                </a:extLst>
              </p:cNvPr>
              <p:cNvSpPr txBox="1">
                <a:spLocks noRot="1" noChangeAspect="1" noMove="1" noResize="1" noEditPoints="1" noAdjustHandles="1" noChangeArrowheads="1" noChangeShapeType="1" noTextEdit="1"/>
              </p:cNvSpPr>
              <p:nvPr/>
            </p:nvSpPr>
            <p:spPr>
              <a:xfrm>
                <a:off x="8442804" y="4547941"/>
                <a:ext cx="3629859" cy="1015663"/>
              </a:xfrm>
              <a:prstGeom prst="rect">
                <a:avLst/>
              </a:prstGeom>
              <a:blipFill>
                <a:blip r:embed="rId2"/>
                <a:stretch>
                  <a:fillRect b="-4192"/>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54" name="テキスト ボックス 53">
                <a:extLst>
                  <a:ext uri="{FF2B5EF4-FFF2-40B4-BE49-F238E27FC236}">
                    <a16:creationId xmlns:a16="http://schemas.microsoft.com/office/drawing/2014/main" id="{C046F47F-AA44-4DC6-9B23-8D7B21CC1FE4}"/>
                  </a:ext>
                </a:extLst>
              </p:cNvPr>
              <p:cNvSpPr txBox="1"/>
              <p:nvPr/>
            </p:nvSpPr>
            <p:spPr>
              <a:xfrm>
                <a:off x="8186782" y="5713413"/>
                <a:ext cx="2523599" cy="400110"/>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ea typeface="+mn-ea"/>
                            </a:rPr>
                          </m:ctrlPr>
                        </m:sSubPr>
                        <m:e>
                          <m:r>
                            <a:rPr kumimoji="1" lang="en-US" altLang="ja-JP" sz="2000" b="0" i="1" smtClean="0">
                              <a:latin typeface="Cambria Math" panose="02040503050406030204" pitchFamily="18" charset="0"/>
                              <a:ea typeface="+mn-ea"/>
                            </a:rPr>
                            <m:t>𝑟</m:t>
                          </m:r>
                        </m:e>
                        <m:sub>
                          <m:r>
                            <a:rPr kumimoji="1" lang="en-US" altLang="ja-JP" sz="2000" b="0" i="1" smtClean="0">
                              <a:latin typeface="Cambria Math" panose="02040503050406030204" pitchFamily="18" charset="0"/>
                              <a:ea typeface="+mn-ea"/>
                            </a:rPr>
                            <m:t>𝑖</m:t>
                          </m:r>
                        </m:sub>
                      </m:sSub>
                      <m:r>
                        <a:rPr kumimoji="1" lang="en-US" altLang="ja-JP" sz="2000" b="0" i="1" smtClean="0">
                          <a:latin typeface="Cambria Math" panose="02040503050406030204" pitchFamily="18" charset="0"/>
                          <a:ea typeface="Cambria Math" panose="02040503050406030204" pitchFamily="18" charset="0"/>
                        </a:rPr>
                        <m:t>∈{0,1}</m:t>
                      </m:r>
                    </m:oMath>
                  </m:oMathPara>
                </a14:m>
                <a:endParaRPr kumimoji="1" lang="ja-JP" altLang="en-US" sz="2000" dirty="0">
                  <a:latin typeface="+mn-ea"/>
                  <a:ea typeface="+mn-ea"/>
                </a:endParaRPr>
              </a:p>
            </p:txBody>
          </p:sp>
        </mc:Choice>
        <mc:Fallback>
          <p:sp>
            <p:nvSpPr>
              <p:cNvPr id="54" name="テキスト ボックス 53">
                <a:extLst>
                  <a:ext uri="{FF2B5EF4-FFF2-40B4-BE49-F238E27FC236}">
                    <a16:creationId xmlns:a16="http://schemas.microsoft.com/office/drawing/2014/main" id="{C046F47F-AA44-4DC6-9B23-8D7B21CC1FE4}"/>
                  </a:ext>
                </a:extLst>
              </p:cNvPr>
              <p:cNvSpPr txBox="1">
                <a:spLocks noRot="1" noChangeAspect="1" noMove="1" noResize="1" noEditPoints="1" noAdjustHandles="1" noChangeArrowheads="1" noChangeShapeType="1" noTextEdit="1"/>
              </p:cNvSpPr>
              <p:nvPr/>
            </p:nvSpPr>
            <p:spPr>
              <a:xfrm>
                <a:off x="8186782" y="5713413"/>
                <a:ext cx="2523599" cy="400110"/>
              </a:xfrm>
              <a:prstGeom prst="rect">
                <a:avLst/>
              </a:prstGeom>
              <a:blipFill>
                <a:blip r:embed="rId3"/>
                <a:stretch>
                  <a:fillRect b="-10606"/>
                </a:stretch>
              </a:blipFill>
            </p:spPr>
            <p:txBody>
              <a:bodyPr/>
              <a:lstStyle/>
              <a:p>
                <a:r>
                  <a:rPr lang="ja-JP" altLang="en-US">
                    <a:noFill/>
                  </a:rPr>
                  <a:t> </a:t>
                </a:r>
              </a:p>
            </p:txBody>
          </p:sp>
        </mc:Fallback>
      </mc:AlternateContent>
      <p:grpSp>
        <p:nvGrpSpPr>
          <p:cNvPr id="6" name="グループ化 5">
            <a:extLst>
              <a:ext uri="{FF2B5EF4-FFF2-40B4-BE49-F238E27FC236}">
                <a16:creationId xmlns:a16="http://schemas.microsoft.com/office/drawing/2014/main" id="{DA37C36F-B1C7-4A8C-824A-EA3BDF2F74B5}"/>
              </a:ext>
            </a:extLst>
          </p:cNvPr>
          <p:cNvGrpSpPr/>
          <p:nvPr/>
        </p:nvGrpSpPr>
        <p:grpSpPr>
          <a:xfrm>
            <a:off x="800461" y="2612070"/>
            <a:ext cx="1781118" cy="3728079"/>
            <a:chOff x="800461" y="2612070"/>
            <a:chExt cx="1781118" cy="3728079"/>
          </a:xfrm>
        </p:grpSpPr>
        <p:pic>
          <p:nvPicPr>
            <p:cNvPr id="8" name="図 7">
              <a:extLst>
                <a:ext uri="{FF2B5EF4-FFF2-40B4-BE49-F238E27FC236}">
                  <a16:creationId xmlns:a16="http://schemas.microsoft.com/office/drawing/2014/main" id="{F8740B78-EFF3-4814-932F-A40B1B2DBF64}"/>
                </a:ext>
              </a:extLst>
            </p:cNvPr>
            <p:cNvPicPr>
              <a:picLocks noChangeAspect="1"/>
            </p:cNvPicPr>
            <p:nvPr/>
          </p:nvPicPr>
          <p:blipFill rotWithShape="1">
            <a:blip r:embed="rId4">
              <a:extLst>
                <a:ext uri="{28A0092B-C50C-407E-A947-70E740481C1C}">
                  <a14:useLocalDpi xmlns:a14="http://schemas.microsoft.com/office/drawing/2010/main" val="0"/>
                </a:ext>
              </a:extLst>
            </a:blip>
            <a:srcRect b="14300"/>
            <a:stretch/>
          </p:blipFill>
          <p:spPr>
            <a:xfrm>
              <a:off x="1079320" y="2846070"/>
              <a:ext cx="1457400" cy="1248985"/>
            </a:xfrm>
            <a:prstGeom prst="rect">
              <a:avLst/>
            </a:prstGeom>
          </p:spPr>
        </p:pic>
        <p:pic>
          <p:nvPicPr>
            <p:cNvPr id="13" name="図 12">
              <a:extLst>
                <a:ext uri="{FF2B5EF4-FFF2-40B4-BE49-F238E27FC236}">
                  <a16:creationId xmlns:a16="http://schemas.microsoft.com/office/drawing/2014/main" id="{9648500C-3434-48DE-B737-3F789CB25D3C}"/>
                </a:ext>
              </a:extLst>
            </p:cNvPr>
            <p:cNvPicPr>
              <a:picLocks noChangeAspect="1"/>
            </p:cNvPicPr>
            <p:nvPr/>
          </p:nvPicPr>
          <p:blipFill rotWithShape="1">
            <a:blip r:embed="rId5">
              <a:extLst>
                <a:ext uri="{28A0092B-C50C-407E-A947-70E740481C1C}">
                  <a14:useLocalDpi xmlns:a14="http://schemas.microsoft.com/office/drawing/2010/main" val="0"/>
                </a:ext>
              </a:extLst>
            </a:blip>
            <a:srcRect b="15350"/>
            <a:stretch/>
          </p:blipFill>
          <p:spPr>
            <a:xfrm>
              <a:off x="1303964" y="5486787"/>
              <a:ext cx="1008112" cy="853362"/>
            </a:xfrm>
            <a:prstGeom prst="rect">
              <a:avLst/>
            </a:prstGeom>
          </p:spPr>
        </p:pic>
        <p:cxnSp>
          <p:nvCxnSpPr>
            <p:cNvPr id="15" name="直線矢印コネクタ 14">
              <a:extLst>
                <a:ext uri="{FF2B5EF4-FFF2-40B4-BE49-F238E27FC236}">
                  <a16:creationId xmlns:a16="http://schemas.microsoft.com/office/drawing/2014/main" id="{0A3630F7-6255-4888-96C5-0017C3C5F256}"/>
                </a:ext>
              </a:extLst>
            </p:cNvPr>
            <p:cNvCxnSpPr>
              <a:cxnSpLocks/>
              <a:stCxn id="20" idx="2"/>
              <a:endCxn id="13" idx="0"/>
            </p:cNvCxnSpPr>
            <p:nvPr/>
          </p:nvCxnSpPr>
          <p:spPr bwMode="auto">
            <a:xfrm>
              <a:off x="1808020" y="4590866"/>
              <a:ext cx="0" cy="895921"/>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mc:Choice xmlns:a14="http://schemas.microsoft.com/office/drawing/2010/main" Requires="a14">
            <p:sp>
              <p:nvSpPr>
                <p:cNvPr id="20" name="テキスト ボックス 19">
                  <a:extLst>
                    <a:ext uri="{FF2B5EF4-FFF2-40B4-BE49-F238E27FC236}">
                      <a16:creationId xmlns:a16="http://schemas.microsoft.com/office/drawing/2014/main" id="{655077A0-0137-489A-836C-3B7C7A8614C1}"/>
                    </a:ext>
                  </a:extLst>
                </p:cNvPr>
                <p:cNvSpPr txBox="1"/>
                <p:nvPr/>
              </p:nvSpPr>
              <p:spPr>
                <a:xfrm>
                  <a:off x="1034461" y="4190756"/>
                  <a:ext cx="1547118" cy="400110"/>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ea typeface="+mn-ea"/>
                              </a:rPr>
                            </m:ctrlPr>
                          </m:sSubPr>
                          <m:e>
                            <m:r>
                              <a:rPr kumimoji="1" lang="en-US" altLang="ja-JP" sz="2000" b="1" i="1" smtClean="0">
                                <a:latin typeface="Cambria Math" panose="02040503050406030204" pitchFamily="18" charset="0"/>
                                <a:ea typeface="+mn-ea"/>
                              </a:rPr>
                              <m:t>𝒙</m:t>
                            </m:r>
                          </m:e>
                          <m:sub>
                            <m:r>
                              <a:rPr kumimoji="1" lang="en-US" altLang="ja-JP" sz="2000" b="0" i="1" smtClean="0">
                                <a:latin typeface="Cambria Math" panose="02040503050406030204" pitchFamily="18" charset="0"/>
                                <a:ea typeface="+mn-ea"/>
                              </a:rPr>
                              <m:t>1</m:t>
                            </m:r>
                          </m:sub>
                        </m:sSub>
                        <m:r>
                          <a:rPr kumimoji="1" lang="en-US" altLang="ja-JP" sz="2000" b="0" i="1" smtClean="0">
                            <a:latin typeface="Cambria Math" panose="02040503050406030204" pitchFamily="18" charset="0"/>
                            <a:ea typeface="+mn-ea"/>
                          </a:rPr>
                          <m:t>=</m:t>
                        </m:r>
                        <m:sSup>
                          <m:sSupPr>
                            <m:ctrlPr>
                              <a:rPr kumimoji="1" lang="en-US" altLang="ja-JP" sz="2000" b="0" i="1" smtClean="0">
                                <a:latin typeface="Cambria Math" panose="02040503050406030204" pitchFamily="18" charset="0"/>
                                <a:ea typeface="+mn-ea"/>
                              </a:rPr>
                            </m:ctrlPr>
                          </m:sSupPr>
                          <m:e>
                            <m:r>
                              <a:rPr kumimoji="1" lang="en-US" altLang="ja-JP" sz="2000" i="1">
                                <a:latin typeface="Cambria Math" panose="02040503050406030204" pitchFamily="18" charset="0"/>
                              </a:rPr>
                              <m:t>(0,0)</m:t>
                            </m:r>
                            <m:r>
                              <m:rPr>
                                <m:nor/>
                              </m:rPr>
                              <a:rPr kumimoji="1" lang="ja-JP" altLang="en-US" sz="2000" dirty="0">
                                <a:latin typeface="+mn-ea"/>
                              </a:rPr>
                              <m:t> </m:t>
                            </m:r>
                          </m:e>
                          <m:sup>
                            <m:r>
                              <a:rPr kumimoji="1" lang="en-US" altLang="ja-JP" sz="2000" b="0" i="1" smtClean="0">
                                <a:latin typeface="Cambria Math" panose="02040503050406030204" pitchFamily="18" charset="0"/>
                                <a:ea typeface="+mn-ea"/>
                              </a:rPr>
                              <m:t>𝑇</m:t>
                            </m:r>
                          </m:sup>
                        </m:sSup>
                      </m:oMath>
                    </m:oMathPara>
                  </a14:m>
                  <a:endParaRPr kumimoji="1" lang="ja-JP" altLang="en-US" sz="2000" dirty="0">
                    <a:latin typeface="+mn-ea"/>
                    <a:ea typeface="+mn-ea"/>
                  </a:endParaRPr>
                </a:p>
              </p:txBody>
            </p:sp>
          </mc:Choice>
          <mc:Fallback>
            <p:sp>
              <p:nvSpPr>
                <p:cNvPr id="20" name="テキスト ボックス 19">
                  <a:extLst>
                    <a:ext uri="{FF2B5EF4-FFF2-40B4-BE49-F238E27FC236}">
                      <a16:creationId xmlns:a16="http://schemas.microsoft.com/office/drawing/2014/main" id="{655077A0-0137-489A-836C-3B7C7A8614C1}"/>
                    </a:ext>
                  </a:extLst>
                </p:cNvPr>
                <p:cNvSpPr txBox="1">
                  <a:spLocks noRot="1" noChangeAspect="1" noMove="1" noResize="1" noEditPoints="1" noAdjustHandles="1" noChangeArrowheads="1" noChangeShapeType="1" noTextEdit="1"/>
                </p:cNvSpPr>
                <p:nvPr/>
              </p:nvSpPr>
              <p:spPr>
                <a:xfrm>
                  <a:off x="1034461" y="4190756"/>
                  <a:ext cx="1547118" cy="400110"/>
                </a:xfrm>
                <a:prstGeom prst="rect">
                  <a:avLst/>
                </a:prstGeom>
                <a:blipFill>
                  <a:blip r:embed="rId6"/>
                  <a:stretch>
                    <a:fillRect b="-12121"/>
                  </a:stretch>
                </a:blipFill>
              </p:spPr>
              <p:txBody>
                <a:bodyPr/>
                <a:lstStyle/>
                <a:p>
                  <a:r>
                    <a:rPr lang="ja-JP" altLang="en-US">
                      <a:noFill/>
                    </a:rPr>
                    <a:t> </a:t>
                  </a:r>
                </a:p>
              </p:txBody>
            </p:sp>
          </mc:Fallback>
        </mc:AlternateContent>
        <p:sp>
          <p:nvSpPr>
            <p:cNvPr id="57" name="楕円 56">
              <a:extLst>
                <a:ext uri="{FF2B5EF4-FFF2-40B4-BE49-F238E27FC236}">
                  <a16:creationId xmlns:a16="http://schemas.microsoft.com/office/drawing/2014/main" id="{8813070D-715E-4F40-B13E-DEA6E94A7B25}"/>
                </a:ext>
              </a:extLst>
            </p:cNvPr>
            <p:cNvSpPr/>
            <p:nvPr/>
          </p:nvSpPr>
          <p:spPr bwMode="auto">
            <a:xfrm>
              <a:off x="800461" y="2612070"/>
              <a:ext cx="468000" cy="468000"/>
            </a:xfrm>
            <a:prstGeom prst="ellipse">
              <a:avLst/>
            </a:prstGeom>
            <a:solidFill>
              <a:schemeClr val="bg2"/>
            </a:solidFill>
            <a:ln w="9525" cap="flat" cmpd="sng" algn="ctr">
              <a:no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en-US" altLang="ja-JP" sz="1800" b="1" dirty="0">
                  <a:solidFill>
                    <a:schemeClr val="bg1"/>
                  </a:solidFill>
                  <a:latin typeface="+mn-ea"/>
                  <a:ea typeface="+mn-ea"/>
                </a:rPr>
                <a:t>1</a:t>
              </a:r>
              <a:endParaRPr kumimoji="1" lang="ja-JP" altLang="en-US" sz="3200" b="1" dirty="0">
                <a:solidFill>
                  <a:schemeClr val="bg1"/>
                </a:solidFill>
                <a:latin typeface="+mn-ea"/>
                <a:ea typeface="+mn-ea"/>
              </a:endParaRPr>
            </a:p>
          </p:txBody>
        </p:sp>
      </p:grpSp>
      <p:grpSp>
        <p:nvGrpSpPr>
          <p:cNvPr id="70" name="グループ化 69">
            <a:extLst>
              <a:ext uri="{FF2B5EF4-FFF2-40B4-BE49-F238E27FC236}">
                <a16:creationId xmlns:a16="http://schemas.microsoft.com/office/drawing/2014/main" id="{74FB79DD-A1F3-465F-AAE8-235D16063D09}"/>
              </a:ext>
            </a:extLst>
          </p:cNvPr>
          <p:cNvGrpSpPr/>
          <p:nvPr/>
        </p:nvGrpSpPr>
        <p:grpSpPr>
          <a:xfrm>
            <a:off x="2836880" y="2612070"/>
            <a:ext cx="1781118" cy="3728079"/>
            <a:chOff x="800461" y="2612070"/>
            <a:chExt cx="1781118" cy="3728079"/>
          </a:xfrm>
        </p:grpSpPr>
        <p:pic>
          <p:nvPicPr>
            <p:cNvPr id="71" name="図 70">
              <a:extLst>
                <a:ext uri="{FF2B5EF4-FFF2-40B4-BE49-F238E27FC236}">
                  <a16:creationId xmlns:a16="http://schemas.microsoft.com/office/drawing/2014/main" id="{F75391BB-424D-4560-B9BE-087F189CCEA0}"/>
                </a:ext>
              </a:extLst>
            </p:cNvPr>
            <p:cNvPicPr>
              <a:picLocks noChangeAspect="1"/>
            </p:cNvPicPr>
            <p:nvPr/>
          </p:nvPicPr>
          <p:blipFill rotWithShape="1">
            <a:blip r:embed="rId4">
              <a:extLst>
                <a:ext uri="{28A0092B-C50C-407E-A947-70E740481C1C}">
                  <a14:useLocalDpi xmlns:a14="http://schemas.microsoft.com/office/drawing/2010/main" val="0"/>
                </a:ext>
              </a:extLst>
            </a:blip>
            <a:srcRect b="14300"/>
            <a:stretch/>
          </p:blipFill>
          <p:spPr>
            <a:xfrm>
              <a:off x="1079320" y="2846070"/>
              <a:ext cx="1457400" cy="1248985"/>
            </a:xfrm>
            <a:prstGeom prst="rect">
              <a:avLst/>
            </a:prstGeom>
          </p:spPr>
        </p:pic>
        <p:pic>
          <p:nvPicPr>
            <p:cNvPr id="72" name="図 71">
              <a:extLst>
                <a:ext uri="{FF2B5EF4-FFF2-40B4-BE49-F238E27FC236}">
                  <a16:creationId xmlns:a16="http://schemas.microsoft.com/office/drawing/2014/main" id="{79DD2010-B60A-4186-9B74-6CCA6D361D77}"/>
                </a:ext>
              </a:extLst>
            </p:cNvPr>
            <p:cNvPicPr>
              <a:picLocks noChangeAspect="1"/>
            </p:cNvPicPr>
            <p:nvPr/>
          </p:nvPicPr>
          <p:blipFill rotWithShape="1">
            <a:blip r:embed="rId5">
              <a:extLst>
                <a:ext uri="{28A0092B-C50C-407E-A947-70E740481C1C}">
                  <a14:useLocalDpi xmlns:a14="http://schemas.microsoft.com/office/drawing/2010/main" val="0"/>
                </a:ext>
              </a:extLst>
            </a:blip>
            <a:srcRect b="15350"/>
            <a:stretch/>
          </p:blipFill>
          <p:spPr>
            <a:xfrm>
              <a:off x="1303964" y="5486787"/>
              <a:ext cx="1008112" cy="853362"/>
            </a:xfrm>
            <a:prstGeom prst="rect">
              <a:avLst/>
            </a:prstGeom>
          </p:spPr>
        </p:pic>
        <p:cxnSp>
          <p:nvCxnSpPr>
            <p:cNvPr id="73" name="直線矢印コネクタ 72">
              <a:extLst>
                <a:ext uri="{FF2B5EF4-FFF2-40B4-BE49-F238E27FC236}">
                  <a16:creationId xmlns:a16="http://schemas.microsoft.com/office/drawing/2014/main" id="{B9EC7967-EB46-4736-85E6-5DA82C908E57}"/>
                </a:ext>
              </a:extLst>
            </p:cNvPr>
            <p:cNvCxnSpPr>
              <a:cxnSpLocks/>
              <a:stCxn id="74" idx="2"/>
              <a:endCxn id="72" idx="0"/>
            </p:cNvCxnSpPr>
            <p:nvPr/>
          </p:nvCxnSpPr>
          <p:spPr bwMode="auto">
            <a:xfrm>
              <a:off x="1808020" y="4590866"/>
              <a:ext cx="0" cy="895921"/>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mc:Choice xmlns:a14="http://schemas.microsoft.com/office/drawing/2010/main" Requires="a14">
            <p:sp>
              <p:nvSpPr>
                <p:cNvPr id="74" name="テキスト ボックス 73">
                  <a:extLst>
                    <a:ext uri="{FF2B5EF4-FFF2-40B4-BE49-F238E27FC236}">
                      <a16:creationId xmlns:a16="http://schemas.microsoft.com/office/drawing/2014/main" id="{1D383A07-0030-4BEB-87B0-C72F1DC00B2F}"/>
                    </a:ext>
                  </a:extLst>
                </p:cNvPr>
                <p:cNvSpPr txBox="1"/>
                <p:nvPr/>
              </p:nvSpPr>
              <p:spPr>
                <a:xfrm>
                  <a:off x="1034461" y="4190756"/>
                  <a:ext cx="1547118" cy="400110"/>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ea typeface="+mn-ea"/>
                              </a:rPr>
                            </m:ctrlPr>
                          </m:sSubPr>
                          <m:e>
                            <m:r>
                              <a:rPr kumimoji="1" lang="en-US" altLang="ja-JP" sz="2000" b="1" i="1" smtClean="0">
                                <a:latin typeface="Cambria Math" panose="02040503050406030204" pitchFamily="18" charset="0"/>
                                <a:ea typeface="+mn-ea"/>
                              </a:rPr>
                              <m:t>𝒙</m:t>
                            </m:r>
                          </m:e>
                          <m:sub>
                            <m:r>
                              <a:rPr kumimoji="1" lang="en-US" altLang="ja-JP" sz="2000" b="0" i="1" smtClean="0">
                                <a:latin typeface="Cambria Math" panose="02040503050406030204" pitchFamily="18" charset="0"/>
                                <a:ea typeface="+mn-ea"/>
                              </a:rPr>
                              <m:t>2</m:t>
                            </m:r>
                          </m:sub>
                        </m:sSub>
                        <m:r>
                          <a:rPr kumimoji="1" lang="en-US" altLang="ja-JP" sz="2000" b="0" i="1" smtClean="0">
                            <a:latin typeface="Cambria Math" panose="02040503050406030204" pitchFamily="18" charset="0"/>
                            <a:ea typeface="+mn-ea"/>
                          </a:rPr>
                          <m:t>=</m:t>
                        </m:r>
                        <m:sSup>
                          <m:sSupPr>
                            <m:ctrlPr>
                              <a:rPr kumimoji="1" lang="en-US" altLang="ja-JP" sz="2000" b="0" i="1" smtClean="0">
                                <a:latin typeface="Cambria Math" panose="02040503050406030204" pitchFamily="18" charset="0"/>
                                <a:ea typeface="+mn-ea"/>
                              </a:rPr>
                            </m:ctrlPr>
                          </m:sSupPr>
                          <m:e>
                            <m:r>
                              <a:rPr kumimoji="1" lang="en-US" altLang="ja-JP" sz="2000" i="1">
                                <a:latin typeface="Cambria Math" panose="02040503050406030204" pitchFamily="18" charset="0"/>
                              </a:rPr>
                              <m:t>(0,</m:t>
                            </m:r>
                            <m:r>
                              <a:rPr kumimoji="1" lang="en-US" altLang="ja-JP" sz="2000" b="0" i="1" smtClean="0">
                                <a:latin typeface="Cambria Math" panose="02040503050406030204" pitchFamily="18" charset="0"/>
                              </a:rPr>
                              <m:t>1</m:t>
                            </m:r>
                            <m:r>
                              <a:rPr kumimoji="1" lang="en-US" altLang="ja-JP" sz="2000" i="1">
                                <a:latin typeface="Cambria Math" panose="02040503050406030204" pitchFamily="18" charset="0"/>
                              </a:rPr>
                              <m:t>)</m:t>
                            </m:r>
                            <m:r>
                              <m:rPr>
                                <m:nor/>
                              </m:rPr>
                              <a:rPr kumimoji="1" lang="ja-JP" altLang="en-US" sz="2000" dirty="0">
                                <a:latin typeface="+mn-ea"/>
                              </a:rPr>
                              <m:t> </m:t>
                            </m:r>
                          </m:e>
                          <m:sup>
                            <m:r>
                              <a:rPr kumimoji="1" lang="en-US" altLang="ja-JP" sz="2000" b="0" i="1" smtClean="0">
                                <a:latin typeface="Cambria Math" panose="02040503050406030204" pitchFamily="18" charset="0"/>
                                <a:ea typeface="+mn-ea"/>
                              </a:rPr>
                              <m:t>𝑇</m:t>
                            </m:r>
                          </m:sup>
                        </m:sSup>
                      </m:oMath>
                    </m:oMathPara>
                  </a14:m>
                  <a:endParaRPr kumimoji="1" lang="ja-JP" altLang="en-US" sz="2000" dirty="0">
                    <a:latin typeface="+mn-ea"/>
                    <a:ea typeface="+mn-ea"/>
                  </a:endParaRPr>
                </a:p>
              </p:txBody>
            </p:sp>
          </mc:Choice>
          <mc:Fallback>
            <p:sp>
              <p:nvSpPr>
                <p:cNvPr id="74" name="テキスト ボックス 73">
                  <a:extLst>
                    <a:ext uri="{FF2B5EF4-FFF2-40B4-BE49-F238E27FC236}">
                      <a16:creationId xmlns:a16="http://schemas.microsoft.com/office/drawing/2014/main" id="{1D383A07-0030-4BEB-87B0-C72F1DC00B2F}"/>
                    </a:ext>
                  </a:extLst>
                </p:cNvPr>
                <p:cNvSpPr txBox="1">
                  <a:spLocks noRot="1" noChangeAspect="1" noMove="1" noResize="1" noEditPoints="1" noAdjustHandles="1" noChangeArrowheads="1" noChangeShapeType="1" noTextEdit="1"/>
                </p:cNvSpPr>
                <p:nvPr/>
              </p:nvSpPr>
              <p:spPr>
                <a:xfrm>
                  <a:off x="1034461" y="4190756"/>
                  <a:ext cx="1547118" cy="400110"/>
                </a:xfrm>
                <a:prstGeom prst="rect">
                  <a:avLst/>
                </a:prstGeom>
                <a:blipFill>
                  <a:blip r:embed="rId7"/>
                  <a:stretch>
                    <a:fillRect b="-12121"/>
                  </a:stretch>
                </a:blipFill>
              </p:spPr>
              <p:txBody>
                <a:bodyPr/>
                <a:lstStyle/>
                <a:p>
                  <a:r>
                    <a:rPr lang="ja-JP" altLang="en-US">
                      <a:noFill/>
                    </a:rPr>
                    <a:t> </a:t>
                  </a:r>
                </a:p>
              </p:txBody>
            </p:sp>
          </mc:Fallback>
        </mc:AlternateContent>
        <p:sp>
          <p:nvSpPr>
            <p:cNvPr id="75" name="楕円 74">
              <a:extLst>
                <a:ext uri="{FF2B5EF4-FFF2-40B4-BE49-F238E27FC236}">
                  <a16:creationId xmlns:a16="http://schemas.microsoft.com/office/drawing/2014/main" id="{B3568953-23AA-45E6-83E2-A6DA52636413}"/>
                </a:ext>
              </a:extLst>
            </p:cNvPr>
            <p:cNvSpPr/>
            <p:nvPr/>
          </p:nvSpPr>
          <p:spPr bwMode="auto">
            <a:xfrm>
              <a:off x="800461" y="2612070"/>
              <a:ext cx="468000" cy="468000"/>
            </a:xfrm>
            <a:prstGeom prst="ellipse">
              <a:avLst/>
            </a:prstGeom>
            <a:solidFill>
              <a:schemeClr val="bg2"/>
            </a:solidFill>
            <a:ln w="9525" cap="flat" cmpd="sng" algn="ctr">
              <a:no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en-US" altLang="ja-JP" sz="1800" b="1" dirty="0">
                  <a:solidFill>
                    <a:schemeClr val="bg1"/>
                  </a:solidFill>
                  <a:latin typeface="+mn-ea"/>
                  <a:ea typeface="+mn-ea"/>
                </a:rPr>
                <a:t>2</a:t>
              </a:r>
              <a:endParaRPr kumimoji="1" lang="ja-JP" altLang="en-US" sz="3200" b="1" dirty="0">
                <a:solidFill>
                  <a:schemeClr val="bg1"/>
                </a:solidFill>
                <a:latin typeface="+mn-ea"/>
                <a:ea typeface="+mn-ea"/>
              </a:endParaRPr>
            </a:p>
          </p:txBody>
        </p:sp>
      </p:grpSp>
      <p:grpSp>
        <p:nvGrpSpPr>
          <p:cNvPr id="76" name="グループ化 75">
            <a:extLst>
              <a:ext uri="{FF2B5EF4-FFF2-40B4-BE49-F238E27FC236}">
                <a16:creationId xmlns:a16="http://schemas.microsoft.com/office/drawing/2014/main" id="{81B5A86C-DA2C-4034-A19A-F8369B2C5778}"/>
              </a:ext>
            </a:extLst>
          </p:cNvPr>
          <p:cNvGrpSpPr/>
          <p:nvPr/>
        </p:nvGrpSpPr>
        <p:grpSpPr>
          <a:xfrm>
            <a:off x="4873299" y="2612070"/>
            <a:ext cx="1781118" cy="3728079"/>
            <a:chOff x="800461" y="2612070"/>
            <a:chExt cx="1781118" cy="3728079"/>
          </a:xfrm>
        </p:grpSpPr>
        <p:pic>
          <p:nvPicPr>
            <p:cNvPr id="77" name="図 76">
              <a:extLst>
                <a:ext uri="{FF2B5EF4-FFF2-40B4-BE49-F238E27FC236}">
                  <a16:creationId xmlns:a16="http://schemas.microsoft.com/office/drawing/2014/main" id="{86089075-5E39-4980-975E-7D39851E17E4}"/>
                </a:ext>
              </a:extLst>
            </p:cNvPr>
            <p:cNvPicPr>
              <a:picLocks noChangeAspect="1"/>
            </p:cNvPicPr>
            <p:nvPr/>
          </p:nvPicPr>
          <p:blipFill rotWithShape="1">
            <a:blip r:embed="rId4">
              <a:extLst>
                <a:ext uri="{28A0092B-C50C-407E-A947-70E740481C1C}">
                  <a14:useLocalDpi xmlns:a14="http://schemas.microsoft.com/office/drawing/2010/main" val="0"/>
                </a:ext>
              </a:extLst>
            </a:blip>
            <a:srcRect b="14300"/>
            <a:stretch/>
          </p:blipFill>
          <p:spPr>
            <a:xfrm>
              <a:off x="1079320" y="2846070"/>
              <a:ext cx="1457400" cy="1248985"/>
            </a:xfrm>
            <a:prstGeom prst="rect">
              <a:avLst/>
            </a:prstGeom>
          </p:spPr>
        </p:pic>
        <p:pic>
          <p:nvPicPr>
            <p:cNvPr id="78" name="図 77">
              <a:extLst>
                <a:ext uri="{FF2B5EF4-FFF2-40B4-BE49-F238E27FC236}">
                  <a16:creationId xmlns:a16="http://schemas.microsoft.com/office/drawing/2014/main" id="{1DC53512-C6D5-469A-9311-105B637DDC63}"/>
                </a:ext>
              </a:extLst>
            </p:cNvPr>
            <p:cNvPicPr>
              <a:picLocks noChangeAspect="1"/>
            </p:cNvPicPr>
            <p:nvPr/>
          </p:nvPicPr>
          <p:blipFill rotWithShape="1">
            <a:blip r:embed="rId5">
              <a:extLst>
                <a:ext uri="{28A0092B-C50C-407E-A947-70E740481C1C}">
                  <a14:useLocalDpi xmlns:a14="http://schemas.microsoft.com/office/drawing/2010/main" val="0"/>
                </a:ext>
              </a:extLst>
            </a:blip>
            <a:srcRect b="15350"/>
            <a:stretch/>
          </p:blipFill>
          <p:spPr>
            <a:xfrm>
              <a:off x="1303964" y="5486787"/>
              <a:ext cx="1008112" cy="853362"/>
            </a:xfrm>
            <a:prstGeom prst="rect">
              <a:avLst/>
            </a:prstGeom>
          </p:spPr>
        </p:pic>
        <p:cxnSp>
          <p:nvCxnSpPr>
            <p:cNvPr id="79" name="直線矢印コネクタ 78">
              <a:extLst>
                <a:ext uri="{FF2B5EF4-FFF2-40B4-BE49-F238E27FC236}">
                  <a16:creationId xmlns:a16="http://schemas.microsoft.com/office/drawing/2014/main" id="{A1238676-85B0-4006-82D1-BCBAC1D2D729}"/>
                </a:ext>
              </a:extLst>
            </p:cNvPr>
            <p:cNvCxnSpPr>
              <a:cxnSpLocks/>
              <a:stCxn id="80" idx="2"/>
              <a:endCxn id="78" idx="0"/>
            </p:cNvCxnSpPr>
            <p:nvPr/>
          </p:nvCxnSpPr>
          <p:spPr bwMode="auto">
            <a:xfrm>
              <a:off x="1808020" y="4590866"/>
              <a:ext cx="0" cy="895921"/>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mc:Choice xmlns:a14="http://schemas.microsoft.com/office/drawing/2010/main" Requires="a14">
            <p:sp>
              <p:nvSpPr>
                <p:cNvPr id="80" name="テキスト ボックス 79">
                  <a:extLst>
                    <a:ext uri="{FF2B5EF4-FFF2-40B4-BE49-F238E27FC236}">
                      <a16:creationId xmlns:a16="http://schemas.microsoft.com/office/drawing/2014/main" id="{5E1C6A6E-7185-4C06-AF8E-C75049888579}"/>
                    </a:ext>
                  </a:extLst>
                </p:cNvPr>
                <p:cNvSpPr txBox="1"/>
                <p:nvPr/>
              </p:nvSpPr>
              <p:spPr>
                <a:xfrm>
                  <a:off x="1034461" y="4190756"/>
                  <a:ext cx="1547118" cy="400110"/>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ea typeface="+mn-ea"/>
                              </a:rPr>
                            </m:ctrlPr>
                          </m:sSubPr>
                          <m:e>
                            <m:r>
                              <a:rPr kumimoji="1" lang="en-US" altLang="ja-JP" sz="2000" b="1" i="1" smtClean="0">
                                <a:latin typeface="Cambria Math" panose="02040503050406030204" pitchFamily="18" charset="0"/>
                                <a:ea typeface="+mn-ea"/>
                              </a:rPr>
                              <m:t>𝒙</m:t>
                            </m:r>
                          </m:e>
                          <m:sub>
                            <m:r>
                              <a:rPr kumimoji="1" lang="en-US" altLang="ja-JP" sz="2000" b="0" i="1" smtClean="0">
                                <a:latin typeface="Cambria Math" panose="02040503050406030204" pitchFamily="18" charset="0"/>
                                <a:ea typeface="+mn-ea"/>
                              </a:rPr>
                              <m:t>3</m:t>
                            </m:r>
                          </m:sub>
                        </m:sSub>
                        <m:r>
                          <a:rPr kumimoji="1" lang="en-US" altLang="ja-JP" sz="2000" b="0" i="1" smtClean="0">
                            <a:latin typeface="Cambria Math" panose="02040503050406030204" pitchFamily="18" charset="0"/>
                            <a:ea typeface="+mn-ea"/>
                          </a:rPr>
                          <m:t>=</m:t>
                        </m:r>
                        <m:sSup>
                          <m:sSupPr>
                            <m:ctrlPr>
                              <a:rPr kumimoji="1" lang="en-US" altLang="ja-JP" sz="2000" b="0" i="1" smtClean="0">
                                <a:latin typeface="Cambria Math" panose="02040503050406030204" pitchFamily="18" charset="0"/>
                                <a:ea typeface="+mn-ea"/>
                              </a:rPr>
                            </m:ctrlPr>
                          </m:sSupPr>
                          <m:e>
                            <m:r>
                              <a:rPr kumimoji="1" lang="en-US" altLang="ja-JP" sz="2000" i="1">
                                <a:latin typeface="Cambria Math" panose="02040503050406030204" pitchFamily="18" charset="0"/>
                              </a:rPr>
                              <m:t>(</m:t>
                            </m:r>
                            <m:r>
                              <a:rPr kumimoji="1" lang="en-US" altLang="ja-JP" sz="2000" b="0" i="1" smtClean="0">
                                <a:latin typeface="Cambria Math" panose="02040503050406030204" pitchFamily="18" charset="0"/>
                              </a:rPr>
                              <m:t>1</m:t>
                            </m:r>
                            <m:r>
                              <a:rPr kumimoji="1" lang="en-US" altLang="ja-JP" sz="2000" i="1">
                                <a:latin typeface="Cambria Math" panose="02040503050406030204" pitchFamily="18" charset="0"/>
                              </a:rPr>
                              <m:t>,</m:t>
                            </m:r>
                            <m:r>
                              <a:rPr kumimoji="1" lang="en-US" altLang="ja-JP" sz="2000" b="0" i="1" smtClean="0">
                                <a:latin typeface="Cambria Math" panose="02040503050406030204" pitchFamily="18" charset="0"/>
                              </a:rPr>
                              <m:t>0</m:t>
                            </m:r>
                            <m:r>
                              <a:rPr kumimoji="1" lang="en-US" altLang="ja-JP" sz="2000" i="1">
                                <a:latin typeface="Cambria Math" panose="02040503050406030204" pitchFamily="18" charset="0"/>
                              </a:rPr>
                              <m:t>)</m:t>
                            </m:r>
                            <m:r>
                              <m:rPr>
                                <m:nor/>
                              </m:rPr>
                              <a:rPr kumimoji="1" lang="ja-JP" altLang="en-US" sz="2000" dirty="0">
                                <a:latin typeface="+mn-ea"/>
                              </a:rPr>
                              <m:t> </m:t>
                            </m:r>
                          </m:e>
                          <m:sup>
                            <m:r>
                              <a:rPr kumimoji="1" lang="en-US" altLang="ja-JP" sz="2000" b="0" i="1" smtClean="0">
                                <a:latin typeface="Cambria Math" panose="02040503050406030204" pitchFamily="18" charset="0"/>
                                <a:ea typeface="+mn-ea"/>
                              </a:rPr>
                              <m:t>𝑇</m:t>
                            </m:r>
                          </m:sup>
                        </m:sSup>
                      </m:oMath>
                    </m:oMathPara>
                  </a14:m>
                  <a:endParaRPr kumimoji="1" lang="ja-JP" altLang="en-US" sz="2000" dirty="0">
                    <a:latin typeface="+mn-ea"/>
                    <a:ea typeface="+mn-ea"/>
                  </a:endParaRPr>
                </a:p>
              </p:txBody>
            </p:sp>
          </mc:Choice>
          <mc:Fallback>
            <p:sp>
              <p:nvSpPr>
                <p:cNvPr id="80" name="テキスト ボックス 79">
                  <a:extLst>
                    <a:ext uri="{FF2B5EF4-FFF2-40B4-BE49-F238E27FC236}">
                      <a16:creationId xmlns:a16="http://schemas.microsoft.com/office/drawing/2014/main" id="{5E1C6A6E-7185-4C06-AF8E-C75049888579}"/>
                    </a:ext>
                  </a:extLst>
                </p:cNvPr>
                <p:cNvSpPr txBox="1">
                  <a:spLocks noRot="1" noChangeAspect="1" noMove="1" noResize="1" noEditPoints="1" noAdjustHandles="1" noChangeArrowheads="1" noChangeShapeType="1" noTextEdit="1"/>
                </p:cNvSpPr>
                <p:nvPr/>
              </p:nvSpPr>
              <p:spPr>
                <a:xfrm>
                  <a:off x="1034461" y="4190756"/>
                  <a:ext cx="1547118" cy="400110"/>
                </a:xfrm>
                <a:prstGeom prst="rect">
                  <a:avLst/>
                </a:prstGeom>
                <a:blipFill>
                  <a:blip r:embed="rId8"/>
                  <a:stretch>
                    <a:fillRect b="-12121"/>
                  </a:stretch>
                </a:blipFill>
              </p:spPr>
              <p:txBody>
                <a:bodyPr/>
                <a:lstStyle/>
                <a:p>
                  <a:r>
                    <a:rPr lang="ja-JP" altLang="en-US">
                      <a:noFill/>
                    </a:rPr>
                    <a:t> </a:t>
                  </a:r>
                </a:p>
              </p:txBody>
            </p:sp>
          </mc:Fallback>
        </mc:AlternateContent>
        <p:sp>
          <p:nvSpPr>
            <p:cNvPr id="81" name="楕円 80">
              <a:extLst>
                <a:ext uri="{FF2B5EF4-FFF2-40B4-BE49-F238E27FC236}">
                  <a16:creationId xmlns:a16="http://schemas.microsoft.com/office/drawing/2014/main" id="{CF2FCA99-2EA3-4401-BD13-9D8468D2CA7E}"/>
                </a:ext>
              </a:extLst>
            </p:cNvPr>
            <p:cNvSpPr/>
            <p:nvPr/>
          </p:nvSpPr>
          <p:spPr bwMode="auto">
            <a:xfrm>
              <a:off x="800461" y="2612070"/>
              <a:ext cx="468000" cy="468000"/>
            </a:xfrm>
            <a:prstGeom prst="ellipse">
              <a:avLst/>
            </a:prstGeom>
            <a:solidFill>
              <a:schemeClr val="bg2"/>
            </a:solidFill>
            <a:ln w="9525" cap="flat" cmpd="sng" algn="ctr">
              <a:no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en-US" altLang="ja-JP" sz="1800" b="1" dirty="0">
                  <a:solidFill>
                    <a:schemeClr val="bg1"/>
                  </a:solidFill>
                  <a:latin typeface="+mn-ea"/>
                  <a:ea typeface="+mn-ea"/>
                </a:rPr>
                <a:t>3</a:t>
              </a:r>
              <a:endParaRPr kumimoji="1" lang="ja-JP" altLang="en-US" sz="3200" b="1" dirty="0">
                <a:solidFill>
                  <a:schemeClr val="bg1"/>
                </a:solidFill>
                <a:latin typeface="+mn-ea"/>
                <a:ea typeface="+mn-ea"/>
              </a:endParaRPr>
            </a:p>
          </p:txBody>
        </p:sp>
      </p:grpSp>
      <p:grpSp>
        <p:nvGrpSpPr>
          <p:cNvPr id="88" name="グループ化 87">
            <a:extLst>
              <a:ext uri="{FF2B5EF4-FFF2-40B4-BE49-F238E27FC236}">
                <a16:creationId xmlns:a16="http://schemas.microsoft.com/office/drawing/2014/main" id="{B7567A4C-BA2C-4C7D-BD7C-2A9A404FE9A5}"/>
              </a:ext>
            </a:extLst>
          </p:cNvPr>
          <p:cNvGrpSpPr/>
          <p:nvPr/>
        </p:nvGrpSpPr>
        <p:grpSpPr>
          <a:xfrm>
            <a:off x="6909719" y="2612070"/>
            <a:ext cx="1781118" cy="3728079"/>
            <a:chOff x="800461" y="2612070"/>
            <a:chExt cx="1781118" cy="3728079"/>
          </a:xfrm>
        </p:grpSpPr>
        <p:pic>
          <p:nvPicPr>
            <p:cNvPr id="89" name="図 88">
              <a:extLst>
                <a:ext uri="{FF2B5EF4-FFF2-40B4-BE49-F238E27FC236}">
                  <a16:creationId xmlns:a16="http://schemas.microsoft.com/office/drawing/2014/main" id="{3770FF13-F299-47BE-AC87-40509CAAE038}"/>
                </a:ext>
              </a:extLst>
            </p:cNvPr>
            <p:cNvPicPr>
              <a:picLocks noChangeAspect="1"/>
            </p:cNvPicPr>
            <p:nvPr/>
          </p:nvPicPr>
          <p:blipFill rotWithShape="1">
            <a:blip r:embed="rId4">
              <a:extLst>
                <a:ext uri="{28A0092B-C50C-407E-A947-70E740481C1C}">
                  <a14:useLocalDpi xmlns:a14="http://schemas.microsoft.com/office/drawing/2010/main" val="0"/>
                </a:ext>
              </a:extLst>
            </a:blip>
            <a:srcRect b="14300"/>
            <a:stretch/>
          </p:blipFill>
          <p:spPr>
            <a:xfrm>
              <a:off x="1079320" y="2846070"/>
              <a:ext cx="1457400" cy="1248985"/>
            </a:xfrm>
            <a:prstGeom prst="rect">
              <a:avLst/>
            </a:prstGeom>
          </p:spPr>
        </p:pic>
        <p:pic>
          <p:nvPicPr>
            <p:cNvPr id="90" name="図 89">
              <a:extLst>
                <a:ext uri="{FF2B5EF4-FFF2-40B4-BE49-F238E27FC236}">
                  <a16:creationId xmlns:a16="http://schemas.microsoft.com/office/drawing/2014/main" id="{C7ABB387-045A-499C-8163-F867F46F78A6}"/>
                </a:ext>
              </a:extLst>
            </p:cNvPr>
            <p:cNvPicPr>
              <a:picLocks noChangeAspect="1"/>
            </p:cNvPicPr>
            <p:nvPr/>
          </p:nvPicPr>
          <p:blipFill rotWithShape="1">
            <a:blip r:embed="rId5">
              <a:extLst>
                <a:ext uri="{28A0092B-C50C-407E-A947-70E740481C1C}">
                  <a14:useLocalDpi xmlns:a14="http://schemas.microsoft.com/office/drawing/2010/main" val="0"/>
                </a:ext>
              </a:extLst>
            </a:blip>
            <a:srcRect b="15350"/>
            <a:stretch/>
          </p:blipFill>
          <p:spPr>
            <a:xfrm>
              <a:off x="1303964" y="5486787"/>
              <a:ext cx="1008112" cy="853362"/>
            </a:xfrm>
            <a:prstGeom prst="rect">
              <a:avLst/>
            </a:prstGeom>
          </p:spPr>
        </p:pic>
        <p:cxnSp>
          <p:nvCxnSpPr>
            <p:cNvPr id="91" name="直線矢印コネクタ 90">
              <a:extLst>
                <a:ext uri="{FF2B5EF4-FFF2-40B4-BE49-F238E27FC236}">
                  <a16:creationId xmlns:a16="http://schemas.microsoft.com/office/drawing/2014/main" id="{1A460003-B2E2-4AC3-AC1E-45BF4C5C855D}"/>
                </a:ext>
              </a:extLst>
            </p:cNvPr>
            <p:cNvCxnSpPr>
              <a:cxnSpLocks/>
              <a:stCxn id="92" idx="2"/>
              <a:endCxn id="90" idx="0"/>
            </p:cNvCxnSpPr>
            <p:nvPr/>
          </p:nvCxnSpPr>
          <p:spPr bwMode="auto">
            <a:xfrm>
              <a:off x="1808020" y="4590866"/>
              <a:ext cx="0" cy="895921"/>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mc:Choice xmlns:a14="http://schemas.microsoft.com/office/drawing/2010/main" Requires="a14">
            <p:sp>
              <p:nvSpPr>
                <p:cNvPr id="92" name="テキスト ボックス 91">
                  <a:extLst>
                    <a:ext uri="{FF2B5EF4-FFF2-40B4-BE49-F238E27FC236}">
                      <a16:creationId xmlns:a16="http://schemas.microsoft.com/office/drawing/2014/main" id="{C6ED8985-A763-4DF4-AFBE-436608406546}"/>
                    </a:ext>
                  </a:extLst>
                </p:cNvPr>
                <p:cNvSpPr txBox="1"/>
                <p:nvPr/>
              </p:nvSpPr>
              <p:spPr>
                <a:xfrm>
                  <a:off x="1034461" y="4190756"/>
                  <a:ext cx="1547118" cy="400110"/>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ea typeface="+mn-ea"/>
                              </a:rPr>
                            </m:ctrlPr>
                          </m:sSubPr>
                          <m:e>
                            <m:r>
                              <a:rPr kumimoji="1" lang="en-US" altLang="ja-JP" sz="2000" b="1" i="1" smtClean="0">
                                <a:latin typeface="Cambria Math" panose="02040503050406030204" pitchFamily="18" charset="0"/>
                                <a:ea typeface="+mn-ea"/>
                              </a:rPr>
                              <m:t>𝒙</m:t>
                            </m:r>
                          </m:e>
                          <m:sub>
                            <m:r>
                              <a:rPr kumimoji="1" lang="en-US" altLang="ja-JP" sz="2000" b="0" i="1" smtClean="0">
                                <a:latin typeface="Cambria Math" panose="02040503050406030204" pitchFamily="18" charset="0"/>
                                <a:ea typeface="+mn-ea"/>
                              </a:rPr>
                              <m:t>4</m:t>
                            </m:r>
                          </m:sub>
                        </m:sSub>
                        <m:r>
                          <a:rPr kumimoji="1" lang="en-US" altLang="ja-JP" sz="2000" b="0" i="1" smtClean="0">
                            <a:latin typeface="Cambria Math" panose="02040503050406030204" pitchFamily="18" charset="0"/>
                            <a:ea typeface="+mn-ea"/>
                          </a:rPr>
                          <m:t>=</m:t>
                        </m:r>
                        <m:sSup>
                          <m:sSupPr>
                            <m:ctrlPr>
                              <a:rPr kumimoji="1" lang="en-US" altLang="ja-JP" sz="2000" b="0" i="1" smtClean="0">
                                <a:latin typeface="Cambria Math" panose="02040503050406030204" pitchFamily="18" charset="0"/>
                                <a:ea typeface="+mn-ea"/>
                              </a:rPr>
                            </m:ctrlPr>
                          </m:sSupPr>
                          <m:e>
                            <m:r>
                              <a:rPr kumimoji="1" lang="en-US" altLang="ja-JP" sz="2000" i="1">
                                <a:latin typeface="Cambria Math" panose="02040503050406030204" pitchFamily="18" charset="0"/>
                              </a:rPr>
                              <m:t>(</m:t>
                            </m:r>
                            <m:r>
                              <a:rPr kumimoji="1" lang="en-US" altLang="ja-JP" sz="2000" b="0" i="1" smtClean="0">
                                <a:latin typeface="Cambria Math" panose="02040503050406030204" pitchFamily="18" charset="0"/>
                              </a:rPr>
                              <m:t>1</m:t>
                            </m:r>
                            <m:r>
                              <a:rPr kumimoji="1" lang="en-US" altLang="ja-JP" sz="2000" i="1">
                                <a:latin typeface="Cambria Math" panose="02040503050406030204" pitchFamily="18" charset="0"/>
                              </a:rPr>
                              <m:t>,</m:t>
                            </m:r>
                            <m:r>
                              <a:rPr kumimoji="1" lang="en-US" altLang="ja-JP" sz="2000" b="0" i="1" smtClean="0">
                                <a:latin typeface="Cambria Math" panose="02040503050406030204" pitchFamily="18" charset="0"/>
                              </a:rPr>
                              <m:t>1</m:t>
                            </m:r>
                            <m:r>
                              <a:rPr kumimoji="1" lang="en-US" altLang="ja-JP" sz="2000" i="1">
                                <a:latin typeface="Cambria Math" panose="02040503050406030204" pitchFamily="18" charset="0"/>
                              </a:rPr>
                              <m:t>)</m:t>
                            </m:r>
                            <m:r>
                              <m:rPr>
                                <m:nor/>
                              </m:rPr>
                              <a:rPr kumimoji="1" lang="ja-JP" altLang="en-US" sz="2000" dirty="0">
                                <a:latin typeface="+mn-ea"/>
                              </a:rPr>
                              <m:t> </m:t>
                            </m:r>
                          </m:e>
                          <m:sup>
                            <m:r>
                              <a:rPr kumimoji="1" lang="en-US" altLang="ja-JP" sz="2000" b="0" i="1" smtClean="0">
                                <a:latin typeface="Cambria Math" panose="02040503050406030204" pitchFamily="18" charset="0"/>
                                <a:ea typeface="+mn-ea"/>
                              </a:rPr>
                              <m:t>𝑇</m:t>
                            </m:r>
                          </m:sup>
                        </m:sSup>
                      </m:oMath>
                    </m:oMathPara>
                  </a14:m>
                  <a:endParaRPr kumimoji="1" lang="ja-JP" altLang="en-US" sz="2000" dirty="0">
                    <a:latin typeface="+mn-ea"/>
                    <a:ea typeface="+mn-ea"/>
                  </a:endParaRPr>
                </a:p>
              </p:txBody>
            </p:sp>
          </mc:Choice>
          <mc:Fallback>
            <p:sp>
              <p:nvSpPr>
                <p:cNvPr id="92" name="テキスト ボックス 91">
                  <a:extLst>
                    <a:ext uri="{FF2B5EF4-FFF2-40B4-BE49-F238E27FC236}">
                      <a16:creationId xmlns:a16="http://schemas.microsoft.com/office/drawing/2014/main" id="{C6ED8985-A763-4DF4-AFBE-436608406546}"/>
                    </a:ext>
                  </a:extLst>
                </p:cNvPr>
                <p:cNvSpPr txBox="1">
                  <a:spLocks noRot="1" noChangeAspect="1" noMove="1" noResize="1" noEditPoints="1" noAdjustHandles="1" noChangeArrowheads="1" noChangeShapeType="1" noTextEdit="1"/>
                </p:cNvSpPr>
                <p:nvPr/>
              </p:nvSpPr>
              <p:spPr>
                <a:xfrm>
                  <a:off x="1034461" y="4190756"/>
                  <a:ext cx="1547118" cy="400110"/>
                </a:xfrm>
                <a:prstGeom prst="rect">
                  <a:avLst/>
                </a:prstGeom>
                <a:blipFill>
                  <a:blip r:embed="rId9"/>
                  <a:stretch>
                    <a:fillRect b="-12121"/>
                  </a:stretch>
                </a:blipFill>
              </p:spPr>
              <p:txBody>
                <a:bodyPr/>
                <a:lstStyle/>
                <a:p>
                  <a:r>
                    <a:rPr lang="ja-JP" altLang="en-US">
                      <a:noFill/>
                    </a:rPr>
                    <a:t> </a:t>
                  </a:r>
                </a:p>
              </p:txBody>
            </p:sp>
          </mc:Fallback>
        </mc:AlternateContent>
        <p:sp>
          <p:nvSpPr>
            <p:cNvPr id="93" name="楕円 92">
              <a:extLst>
                <a:ext uri="{FF2B5EF4-FFF2-40B4-BE49-F238E27FC236}">
                  <a16:creationId xmlns:a16="http://schemas.microsoft.com/office/drawing/2014/main" id="{D4969C07-EC27-44BB-B62E-AB1797C8AF14}"/>
                </a:ext>
              </a:extLst>
            </p:cNvPr>
            <p:cNvSpPr/>
            <p:nvPr/>
          </p:nvSpPr>
          <p:spPr bwMode="auto">
            <a:xfrm>
              <a:off x="800461" y="2612070"/>
              <a:ext cx="468000" cy="468000"/>
            </a:xfrm>
            <a:prstGeom prst="ellipse">
              <a:avLst/>
            </a:prstGeom>
            <a:solidFill>
              <a:schemeClr val="bg2"/>
            </a:solidFill>
            <a:ln w="9525" cap="flat" cmpd="sng" algn="ctr">
              <a:no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en-US" altLang="ja-JP" sz="1800" b="1" dirty="0">
                  <a:solidFill>
                    <a:schemeClr val="bg1"/>
                  </a:solidFill>
                  <a:latin typeface="+mn-ea"/>
                  <a:ea typeface="+mn-ea"/>
                </a:rPr>
                <a:t>4</a:t>
              </a:r>
              <a:endParaRPr kumimoji="1" lang="ja-JP" altLang="en-US" sz="3200" b="1" dirty="0">
                <a:solidFill>
                  <a:schemeClr val="bg1"/>
                </a:solidFill>
                <a:latin typeface="+mn-ea"/>
                <a:ea typeface="+mn-ea"/>
              </a:endParaRPr>
            </a:p>
          </p:txBody>
        </p:sp>
      </p:grpSp>
      <p:sp>
        <p:nvSpPr>
          <p:cNvPr id="95" name="吹き出し: 四角形 94">
            <a:extLst>
              <a:ext uri="{FF2B5EF4-FFF2-40B4-BE49-F238E27FC236}">
                <a16:creationId xmlns:a16="http://schemas.microsoft.com/office/drawing/2014/main" id="{81F4987C-6FEC-4950-A844-D735C7CF0805}"/>
              </a:ext>
            </a:extLst>
          </p:cNvPr>
          <p:cNvSpPr/>
          <p:nvPr/>
        </p:nvSpPr>
        <p:spPr bwMode="auto">
          <a:xfrm>
            <a:off x="9084331" y="2204864"/>
            <a:ext cx="2664296" cy="1288476"/>
          </a:xfrm>
          <a:prstGeom prst="wedgeRectCallout">
            <a:avLst>
              <a:gd name="adj1" fmla="val -58586"/>
              <a:gd name="adj2" fmla="val 24471"/>
            </a:avLst>
          </a:prstGeom>
          <a:solidFill>
            <a:schemeClr val="accent1"/>
          </a:solidFill>
          <a:ln w="9525" cap="flat" cmpd="sng" algn="ctr">
            <a:no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ja-JP" altLang="en-US" sz="1800" b="1" dirty="0">
                <a:solidFill>
                  <a:schemeClr val="bg1"/>
                </a:solidFill>
                <a:latin typeface="+mn-ea"/>
                <a:ea typeface="+mn-ea"/>
              </a:rPr>
              <a:t>スロット</a:t>
            </a:r>
            <a:r>
              <a:rPr kumimoji="1" lang="en-US" altLang="ja-JP" sz="1800" b="1" dirty="0">
                <a:solidFill>
                  <a:schemeClr val="bg1"/>
                </a:solidFill>
                <a:latin typeface="+mn-ea"/>
                <a:ea typeface="+mn-ea"/>
              </a:rPr>
              <a:t>4</a:t>
            </a:r>
            <a:r>
              <a:rPr kumimoji="1" lang="ja-JP" altLang="en-US" sz="1800" b="1" dirty="0">
                <a:solidFill>
                  <a:schemeClr val="bg1"/>
                </a:solidFill>
                <a:latin typeface="+mn-ea"/>
                <a:ea typeface="+mn-ea"/>
              </a:rPr>
              <a:t>が</a:t>
            </a:r>
            <a:endParaRPr kumimoji="1" lang="en-US" altLang="ja-JP" sz="1800" b="1" dirty="0">
              <a:solidFill>
                <a:schemeClr val="bg1"/>
              </a:solidFill>
              <a:latin typeface="+mn-ea"/>
              <a:ea typeface="+mn-ea"/>
            </a:endParaRPr>
          </a:p>
          <a:p>
            <a:pPr algn="ctr">
              <a:spcBef>
                <a:spcPts val="600"/>
              </a:spcBef>
              <a:buClr>
                <a:srgbClr val="BFBFBF"/>
              </a:buClr>
            </a:pPr>
            <a:r>
              <a:rPr kumimoji="1" lang="ja-JP" altLang="en-US" sz="1800" b="1" dirty="0">
                <a:solidFill>
                  <a:schemeClr val="bg1"/>
                </a:solidFill>
                <a:latin typeface="+mn-ea"/>
                <a:ea typeface="+mn-ea"/>
              </a:rPr>
              <a:t>期待値最大なので、</a:t>
            </a:r>
            <a:endParaRPr kumimoji="1" lang="en-US" altLang="ja-JP" sz="1800" b="1" dirty="0">
              <a:solidFill>
                <a:schemeClr val="bg1"/>
              </a:solidFill>
              <a:latin typeface="+mn-ea"/>
              <a:ea typeface="+mn-ea"/>
            </a:endParaRPr>
          </a:p>
          <a:p>
            <a:pPr algn="ctr">
              <a:spcBef>
                <a:spcPts val="600"/>
              </a:spcBef>
              <a:buClr>
                <a:srgbClr val="BFBFBF"/>
              </a:buClr>
            </a:pPr>
            <a:r>
              <a:rPr kumimoji="1" lang="ja-JP" altLang="en-US" sz="1800" b="1" dirty="0">
                <a:solidFill>
                  <a:schemeClr val="bg1"/>
                </a:solidFill>
                <a:latin typeface="+mn-ea"/>
                <a:ea typeface="+mn-ea"/>
              </a:rPr>
              <a:t>なるべく多く選びたい</a:t>
            </a:r>
          </a:p>
        </p:txBody>
      </p:sp>
      <mc:AlternateContent xmlns:mc="http://schemas.openxmlformats.org/markup-compatibility/2006">
        <mc:Choice xmlns:a14="http://schemas.microsoft.com/office/drawing/2010/main" Requires="a14">
          <p:sp>
            <p:nvSpPr>
              <p:cNvPr id="96" name="吹き出し: 四角形 95">
                <a:extLst>
                  <a:ext uri="{FF2B5EF4-FFF2-40B4-BE49-F238E27FC236}">
                    <a16:creationId xmlns:a16="http://schemas.microsoft.com/office/drawing/2014/main" id="{2C62E854-D3FD-4339-94D3-C4198F490429}"/>
                  </a:ext>
                </a:extLst>
              </p:cNvPr>
              <p:cNvSpPr/>
              <p:nvPr/>
            </p:nvSpPr>
            <p:spPr bwMode="auto">
              <a:xfrm>
                <a:off x="9711547" y="3805687"/>
                <a:ext cx="2340261" cy="740869"/>
              </a:xfrm>
              <a:prstGeom prst="wedgeRectCallout">
                <a:avLst>
                  <a:gd name="adj1" fmla="val 20536"/>
                  <a:gd name="adj2" fmla="val 90811"/>
                </a:avLst>
              </a:prstGeom>
              <a:solidFill>
                <a:schemeClr val="bg2"/>
              </a:solidFill>
              <a:ln w="9525" cap="flat" cmpd="sng" algn="ctr">
                <a:no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14:m>
                  <m:oMathPara xmlns:m="http://schemas.openxmlformats.org/officeDocument/2006/math">
                    <m:oMathParaPr>
                      <m:jc m:val="centerGroup"/>
                    </m:oMathParaPr>
                    <m:oMath xmlns:m="http://schemas.openxmlformats.org/officeDocument/2006/math">
                      <m:r>
                        <a:rPr kumimoji="1" lang="en-US" altLang="ja-JP" sz="1800" b="0" i="1" smtClean="0">
                          <a:solidFill>
                            <a:schemeClr val="bg1"/>
                          </a:solidFill>
                          <a:latin typeface="Cambria Math" panose="02040503050406030204" pitchFamily="18" charset="0"/>
                          <a:ea typeface="+mn-ea"/>
                        </a:rPr>
                        <m:t>𝑙𝑜𝑔𝑖𝑡</m:t>
                      </m:r>
                      <m:d>
                        <m:dPr>
                          <m:ctrlPr>
                            <a:rPr kumimoji="1" lang="en-US" altLang="ja-JP" sz="1800" i="1" smtClean="0">
                              <a:solidFill>
                                <a:schemeClr val="bg1"/>
                              </a:solidFill>
                              <a:latin typeface="Cambria Math" panose="02040503050406030204" pitchFamily="18" charset="0"/>
                              <a:ea typeface="+mn-ea"/>
                            </a:rPr>
                          </m:ctrlPr>
                        </m:dPr>
                        <m:e>
                          <m:r>
                            <a:rPr kumimoji="1" lang="en-US" altLang="ja-JP" sz="1800" b="0" i="1" smtClean="0">
                              <a:solidFill>
                                <a:schemeClr val="bg1"/>
                              </a:solidFill>
                              <a:latin typeface="Cambria Math" panose="02040503050406030204" pitchFamily="18" charset="0"/>
                              <a:ea typeface="+mn-ea"/>
                            </a:rPr>
                            <m:t>𝑎</m:t>
                          </m:r>
                        </m:e>
                      </m:d>
                      <m:r>
                        <a:rPr kumimoji="1" lang="en-US" altLang="ja-JP" sz="1800" b="0" i="1" smtClean="0">
                          <a:solidFill>
                            <a:schemeClr val="bg1"/>
                          </a:solidFill>
                          <a:latin typeface="Cambria Math" panose="02040503050406030204" pitchFamily="18" charset="0"/>
                          <a:ea typeface="+mn-ea"/>
                        </a:rPr>
                        <m:t>=</m:t>
                      </m:r>
                      <m:f>
                        <m:fPr>
                          <m:ctrlPr>
                            <a:rPr kumimoji="1" lang="en-US" altLang="ja-JP" sz="1800" i="1" smtClean="0">
                              <a:solidFill>
                                <a:schemeClr val="bg1"/>
                              </a:solidFill>
                              <a:latin typeface="Cambria Math" panose="02040503050406030204" pitchFamily="18" charset="0"/>
                              <a:ea typeface="+mn-ea"/>
                            </a:rPr>
                          </m:ctrlPr>
                        </m:fPr>
                        <m:num>
                          <m:r>
                            <a:rPr kumimoji="1" lang="en-US" altLang="ja-JP" sz="1800" b="0" i="1" smtClean="0">
                              <a:solidFill>
                                <a:schemeClr val="bg1"/>
                              </a:solidFill>
                              <a:latin typeface="Cambria Math" panose="02040503050406030204" pitchFamily="18" charset="0"/>
                              <a:ea typeface="+mn-ea"/>
                            </a:rPr>
                            <m:t>1</m:t>
                          </m:r>
                        </m:num>
                        <m:den>
                          <m:r>
                            <a:rPr kumimoji="1" lang="en-US" altLang="ja-JP" sz="1800" b="0" i="1" smtClean="0">
                              <a:solidFill>
                                <a:schemeClr val="bg1"/>
                              </a:solidFill>
                              <a:latin typeface="Cambria Math" panose="02040503050406030204" pitchFamily="18" charset="0"/>
                              <a:ea typeface="+mn-ea"/>
                            </a:rPr>
                            <m:t>1+</m:t>
                          </m:r>
                          <m:sSup>
                            <m:sSupPr>
                              <m:ctrlPr>
                                <a:rPr kumimoji="1" lang="en-US" altLang="ja-JP" sz="1800" b="0" i="1" smtClean="0">
                                  <a:solidFill>
                                    <a:schemeClr val="bg1"/>
                                  </a:solidFill>
                                  <a:latin typeface="Cambria Math" panose="02040503050406030204" pitchFamily="18" charset="0"/>
                                  <a:ea typeface="+mn-ea"/>
                                </a:rPr>
                              </m:ctrlPr>
                            </m:sSupPr>
                            <m:e>
                              <m:r>
                                <a:rPr kumimoji="1" lang="en-US" altLang="ja-JP" sz="1800" b="0" i="1" smtClean="0">
                                  <a:solidFill>
                                    <a:schemeClr val="bg1"/>
                                  </a:solidFill>
                                  <a:latin typeface="Cambria Math" panose="02040503050406030204" pitchFamily="18" charset="0"/>
                                  <a:ea typeface="+mn-ea"/>
                                </a:rPr>
                                <m:t>𝑒</m:t>
                              </m:r>
                            </m:e>
                            <m:sup>
                              <m:r>
                                <a:rPr kumimoji="1" lang="en-US" altLang="ja-JP" sz="1800" b="0" i="1" smtClean="0">
                                  <a:solidFill>
                                    <a:schemeClr val="bg1"/>
                                  </a:solidFill>
                                  <a:latin typeface="Cambria Math" panose="02040503050406030204" pitchFamily="18" charset="0"/>
                                  <a:ea typeface="+mn-ea"/>
                                </a:rPr>
                                <m:t>−</m:t>
                              </m:r>
                              <m:r>
                                <a:rPr kumimoji="1" lang="en-US" altLang="ja-JP" sz="1800" b="0" i="1" smtClean="0">
                                  <a:solidFill>
                                    <a:schemeClr val="bg1"/>
                                  </a:solidFill>
                                  <a:latin typeface="Cambria Math" panose="02040503050406030204" pitchFamily="18" charset="0"/>
                                  <a:ea typeface="+mn-ea"/>
                                </a:rPr>
                                <m:t>𝑎</m:t>
                              </m:r>
                            </m:sup>
                          </m:sSup>
                        </m:den>
                      </m:f>
                    </m:oMath>
                  </m:oMathPara>
                </a14:m>
                <a:endParaRPr kumimoji="1" lang="ja-JP" altLang="en-US" sz="1800" dirty="0">
                  <a:solidFill>
                    <a:schemeClr val="bg1"/>
                  </a:solidFill>
                  <a:latin typeface="+mn-ea"/>
                  <a:ea typeface="+mn-ea"/>
                </a:endParaRPr>
              </a:p>
            </p:txBody>
          </p:sp>
        </mc:Choice>
        <mc:Fallback>
          <p:sp>
            <p:nvSpPr>
              <p:cNvPr id="96" name="吹き出し: 四角形 95">
                <a:extLst>
                  <a:ext uri="{FF2B5EF4-FFF2-40B4-BE49-F238E27FC236}">
                    <a16:creationId xmlns:a16="http://schemas.microsoft.com/office/drawing/2014/main" id="{2C62E854-D3FD-4339-94D3-C4198F490429}"/>
                  </a:ext>
                </a:extLst>
              </p:cNvPr>
              <p:cNvSpPr>
                <a:spLocks noRot="1" noChangeAspect="1" noMove="1" noResize="1" noEditPoints="1" noAdjustHandles="1" noChangeArrowheads="1" noChangeShapeType="1" noTextEdit="1"/>
              </p:cNvSpPr>
              <p:nvPr/>
            </p:nvSpPr>
            <p:spPr bwMode="auto">
              <a:xfrm>
                <a:off x="9711547" y="3805687"/>
                <a:ext cx="2340261" cy="740869"/>
              </a:xfrm>
              <a:prstGeom prst="wedgeRectCallout">
                <a:avLst>
                  <a:gd name="adj1" fmla="val 20536"/>
                  <a:gd name="adj2" fmla="val 90811"/>
                </a:avLst>
              </a:prstGeom>
              <a:blipFill>
                <a:blip r:embed="rId10"/>
                <a:stretch>
                  <a:fillRect/>
                </a:stretch>
              </a:blipFill>
              <a:ln w="9525" cap="flat" cmpd="sng" algn="ctr">
                <a:noFill/>
                <a:prstDash val="solid"/>
                <a:round/>
                <a:headEnd type="none" w="med" len="med"/>
                <a:tailEnd type="triangle" w="med" len="med"/>
              </a:ln>
              <a:effectLst/>
            </p:spPr>
            <p:txBody>
              <a:bodyPr/>
              <a:lstStyle/>
              <a:p>
                <a:r>
                  <a:rPr lang="ja-JP" altLang="en-US">
                    <a:noFill/>
                  </a:rPr>
                  <a:t> </a:t>
                </a:r>
              </a:p>
            </p:txBody>
          </p:sp>
        </mc:Fallback>
      </mc:AlternateContent>
    </p:spTree>
    <p:extLst>
      <p:ext uri="{BB962C8B-B14F-4D97-AF65-F5344CB8AC3E}">
        <p14:creationId xmlns:p14="http://schemas.microsoft.com/office/powerpoint/2010/main" val="21592336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4C307E0-84E3-4E3C-9B13-CEE590B762DE}"/>
              </a:ext>
            </a:extLst>
          </p:cNvPr>
          <p:cNvSpPr>
            <a:spLocks noGrp="1"/>
          </p:cNvSpPr>
          <p:nvPr>
            <p:ph type="title"/>
          </p:nvPr>
        </p:nvSpPr>
        <p:spPr/>
        <p:txBody>
          <a:bodyPr/>
          <a:lstStyle/>
          <a:p>
            <a:r>
              <a:rPr kumimoji="1" lang="en-US" altLang="ja-JP" dirty="0" err="1"/>
              <a:t>LinUCB</a:t>
            </a:r>
            <a:r>
              <a:rPr kumimoji="1" lang="ja-JP" altLang="en-US" dirty="0"/>
              <a:t>方策 結果</a:t>
            </a:r>
          </a:p>
        </p:txBody>
      </p:sp>
      <p:sp>
        <p:nvSpPr>
          <p:cNvPr id="3" name="コンテンツ プレースホルダー 2">
            <a:extLst>
              <a:ext uri="{FF2B5EF4-FFF2-40B4-BE49-F238E27FC236}">
                <a16:creationId xmlns:a16="http://schemas.microsoft.com/office/drawing/2014/main" id="{38DDB202-2F34-4624-8F16-93D5791A26C3}"/>
              </a:ext>
            </a:extLst>
          </p:cNvPr>
          <p:cNvSpPr>
            <a:spLocks noGrp="1"/>
          </p:cNvSpPr>
          <p:nvPr>
            <p:ph idx="1"/>
          </p:nvPr>
        </p:nvSpPr>
        <p:spPr/>
        <p:txBody>
          <a:bodyPr/>
          <a:lstStyle/>
          <a:p>
            <a:r>
              <a:rPr kumimoji="1" lang="ja-JP" altLang="en-US" dirty="0"/>
              <a:t>単純な</a:t>
            </a:r>
            <a:r>
              <a:rPr kumimoji="1" lang="en-US" altLang="ja-JP" dirty="0"/>
              <a:t>UCB</a:t>
            </a:r>
            <a:r>
              <a:rPr kumimoji="1" lang="ja-JP" altLang="en-US" dirty="0"/>
              <a:t>方策と比較すると、腕ごとの特徴を捉えて正解率を向上させている</a:t>
            </a:r>
          </a:p>
        </p:txBody>
      </p:sp>
      <p:sp>
        <p:nvSpPr>
          <p:cNvPr id="4" name="スライド番号プレースホルダー 3">
            <a:extLst>
              <a:ext uri="{FF2B5EF4-FFF2-40B4-BE49-F238E27FC236}">
                <a16:creationId xmlns:a16="http://schemas.microsoft.com/office/drawing/2014/main" id="{6B13B651-812D-4A09-8C69-7E574F10A3E9}"/>
              </a:ext>
            </a:extLst>
          </p:cNvPr>
          <p:cNvSpPr>
            <a:spLocks noGrp="1"/>
          </p:cNvSpPr>
          <p:nvPr>
            <p:ph type="sldNum" sz="quarter" idx="10"/>
          </p:nvPr>
        </p:nvSpPr>
        <p:spPr/>
        <p:txBody>
          <a:bodyPr/>
          <a:lstStyle/>
          <a:p>
            <a:fld id="{F7D9C81F-6F51-475F-ABDF-7FEE4B0A1340}" type="slidenum">
              <a:rPr lang="en-US" altLang="ja-JP" smtClean="0"/>
              <a:pPr/>
              <a:t>25</a:t>
            </a:fld>
            <a:endParaRPr lang="en-US" altLang="ja-JP" dirty="0"/>
          </a:p>
        </p:txBody>
      </p:sp>
      <p:pic>
        <p:nvPicPr>
          <p:cNvPr id="5" name="図 4">
            <a:extLst>
              <a:ext uri="{FF2B5EF4-FFF2-40B4-BE49-F238E27FC236}">
                <a16:creationId xmlns:a16="http://schemas.microsoft.com/office/drawing/2014/main" id="{DC39F3CA-3ADA-4D10-A5EB-1F2079E6C5A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531326" y="2228986"/>
            <a:ext cx="6287943" cy="4245568"/>
          </a:xfrm>
          <a:prstGeom prst="rect">
            <a:avLst/>
          </a:prstGeom>
        </p:spPr>
      </p:pic>
      <p:sp>
        <p:nvSpPr>
          <p:cNvPr id="6" name="テキスト ボックス 5">
            <a:extLst>
              <a:ext uri="{FF2B5EF4-FFF2-40B4-BE49-F238E27FC236}">
                <a16:creationId xmlns:a16="http://schemas.microsoft.com/office/drawing/2014/main" id="{8B378E1C-CE83-481E-8077-4DDE4CA9DAE5}"/>
              </a:ext>
            </a:extLst>
          </p:cNvPr>
          <p:cNvSpPr txBox="1"/>
          <p:nvPr/>
        </p:nvSpPr>
        <p:spPr>
          <a:xfrm>
            <a:off x="8854997" y="2204864"/>
            <a:ext cx="3048972" cy="461665"/>
          </a:xfrm>
          <a:prstGeom prst="rect">
            <a:avLst/>
          </a:prstGeom>
          <a:noFill/>
        </p:spPr>
        <p:txBody>
          <a:bodyPr wrap="square" rtlCol="0">
            <a:spAutoFit/>
          </a:bodyPr>
          <a:lstStyle/>
          <a:p>
            <a:pPr algn="l"/>
            <a:r>
              <a:rPr kumimoji="1" lang="en-US" altLang="ja-JP" sz="1200" dirty="0">
                <a:latin typeface="+mn-ea"/>
                <a:ea typeface="+mn-ea"/>
              </a:rPr>
              <a:t>T=5000</a:t>
            </a:r>
          </a:p>
          <a:p>
            <a:pPr algn="l"/>
            <a:r>
              <a:rPr kumimoji="1" lang="en-US" altLang="ja-JP" sz="1200" dirty="0">
                <a:latin typeface="+mn-ea"/>
                <a:ea typeface="+mn-ea"/>
              </a:rPr>
              <a:t>N=500</a:t>
            </a:r>
            <a:endParaRPr kumimoji="1" lang="ja-JP" altLang="en-US" sz="1200" dirty="0">
              <a:latin typeface="+mn-ea"/>
              <a:ea typeface="+mn-ea"/>
            </a:endParaRPr>
          </a:p>
        </p:txBody>
      </p:sp>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D6A9F507-E185-4265-B2B4-E5A6F8B71F3B}"/>
                  </a:ext>
                </a:extLst>
              </p:cNvPr>
              <p:cNvSpPr txBox="1"/>
              <p:nvPr/>
            </p:nvSpPr>
            <p:spPr>
              <a:xfrm>
                <a:off x="8854997" y="2693238"/>
                <a:ext cx="1129435" cy="742832"/>
              </a:xfrm>
              <a:prstGeom prst="rect">
                <a:avLst/>
              </a:prstGeom>
              <a:noFill/>
            </p:spPr>
            <p:txBody>
              <a:bodyPr wrap="square" rtlCol="0">
                <a:spAutoFit/>
              </a:bodyPr>
              <a:lstStyle/>
              <a:p>
                <a:r>
                  <a:rPr kumimoji="1" lang="en-US" altLang="ja-JP" dirty="0"/>
                  <a:t> </a:t>
                </a:r>
                <a14:m>
                  <m:oMath xmlns:m="http://schemas.openxmlformats.org/officeDocument/2006/math">
                    <m:sSup>
                      <m:sSupPr>
                        <m:ctrlPr>
                          <a:rPr kumimoji="1" lang="en-US" altLang="ja-JP" sz="1400" b="0" i="1" smtClean="0">
                            <a:latin typeface="Cambria Math" panose="02040503050406030204" pitchFamily="18" charset="0"/>
                          </a:rPr>
                        </m:ctrlPr>
                      </m:sSupPr>
                      <m:e>
                        <m:r>
                          <a:rPr kumimoji="1" lang="ja-JP" altLang="en-US" sz="1400" b="0" i="1" smtClean="0">
                            <a:latin typeface="Cambria Math" panose="02040503050406030204" pitchFamily="18" charset="0"/>
                          </a:rPr>
                          <m:t>𝜎</m:t>
                        </m:r>
                      </m:e>
                      <m:sup>
                        <m:r>
                          <a:rPr kumimoji="1" lang="en-US" altLang="ja-JP" sz="1400" b="0" i="1" smtClean="0">
                            <a:latin typeface="Cambria Math" panose="02040503050406030204" pitchFamily="18" charset="0"/>
                          </a:rPr>
                          <m:t>2</m:t>
                        </m:r>
                      </m:sup>
                    </m:sSup>
                    <m:r>
                      <a:rPr kumimoji="1" lang="en-US" altLang="ja-JP" sz="1400" b="0" i="1" smtClean="0">
                        <a:latin typeface="Cambria Math" panose="02040503050406030204" pitchFamily="18" charset="0"/>
                      </a:rPr>
                      <m:t>=1</m:t>
                    </m:r>
                  </m:oMath>
                </a14:m>
                <a:endParaRPr kumimoji="1" lang="en-US" altLang="ja-JP" dirty="0"/>
              </a:p>
              <a:p>
                <a:r>
                  <a:rPr kumimoji="1" lang="en-US" altLang="ja-JP" dirty="0"/>
                  <a:t> </a:t>
                </a:r>
                <a14:m>
                  <m:oMath xmlns:m="http://schemas.openxmlformats.org/officeDocument/2006/math">
                    <m:sSubSup>
                      <m:sSubSupPr>
                        <m:ctrlPr>
                          <a:rPr kumimoji="1" lang="en-US" altLang="ja-JP" i="1" smtClean="0">
                            <a:latin typeface="Cambria Math" panose="02040503050406030204" pitchFamily="18" charset="0"/>
                          </a:rPr>
                        </m:ctrlPr>
                      </m:sSubSupPr>
                      <m:e>
                        <m:r>
                          <a:rPr kumimoji="1" lang="ja-JP" altLang="en-US" i="1">
                            <a:latin typeface="Cambria Math" panose="02040503050406030204" pitchFamily="18" charset="0"/>
                          </a:rPr>
                          <m:t>𝜎</m:t>
                        </m:r>
                      </m:e>
                      <m:sub>
                        <m:r>
                          <a:rPr kumimoji="1" lang="en-US" altLang="ja-JP" i="1">
                            <a:latin typeface="Cambria Math" panose="02040503050406030204" pitchFamily="18" charset="0"/>
                          </a:rPr>
                          <m:t>0</m:t>
                        </m:r>
                      </m:sub>
                      <m:sup>
                        <m:r>
                          <a:rPr kumimoji="1" lang="en-US" altLang="ja-JP" i="1">
                            <a:latin typeface="Cambria Math" panose="02040503050406030204" pitchFamily="18" charset="0"/>
                          </a:rPr>
                          <m:t>2</m:t>
                        </m:r>
                      </m:sup>
                    </m:sSubSup>
                    <m:r>
                      <a:rPr kumimoji="1" lang="en-US" altLang="ja-JP" b="0" i="1" smtClean="0">
                        <a:latin typeface="Cambria Math" panose="02040503050406030204" pitchFamily="18" charset="0"/>
                        <a:ea typeface="+mn-ea"/>
                      </a:rPr>
                      <m:t>=1</m:t>
                    </m:r>
                  </m:oMath>
                </a14:m>
                <a:endParaRPr kumimoji="1" lang="en-US" altLang="ja-JP" dirty="0">
                  <a:ea typeface="+mn-ea"/>
                </a:endParaRPr>
              </a:p>
              <a:p>
                <a:pPr algn="l"/>
                <a:r>
                  <a:rPr kumimoji="1" lang="ja-JP" altLang="en-US" dirty="0">
                    <a:ea typeface="+mn-ea"/>
                  </a:rPr>
                  <a:t> </a:t>
                </a:r>
                <a14:m>
                  <m:oMath xmlns:m="http://schemas.openxmlformats.org/officeDocument/2006/math">
                    <m:r>
                      <a:rPr kumimoji="1" lang="ja-JP" altLang="en-US" i="1" smtClean="0">
                        <a:latin typeface="Cambria Math" panose="02040503050406030204" pitchFamily="18" charset="0"/>
                        <a:ea typeface="+mn-ea"/>
                      </a:rPr>
                      <m:t>𝛼</m:t>
                    </m:r>
                    <m:r>
                      <a:rPr kumimoji="1" lang="en-US" altLang="ja-JP" b="0" i="1" smtClean="0">
                        <a:latin typeface="Cambria Math" panose="02040503050406030204" pitchFamily="18" charset="0"/>
                        <a:ea typeface="+mn-ea"/>
                      </a:rPr>
                      <m:t>=1</m:t>
                    </m:r>
                  </m:oMath>
                </a14:m>
                <a:endParaRPr kumimoji="1" lang="en-US" altLang="ja-JP" dirty="0">
                  <a:latin typeface="+mn-ea"/>
                  <a:ea typeface="+mn-ea"/>
                </a:endParaRPr>
              </a:p>
            </p:txBody>
          </p:sp>
        </mc:Choice>
        <mc:Fallback xmlns="">
          <p:sp>
            <p:nvSpPr>
              <p:cNvPr id="7" name="テキスト ボックス 6">
                <a:extLst>
                  <a:ext uri="{FF2B5EF4-FFF2-40B4-BE49-F238E27FC236}">
                    <a16:creationId xmlns:a16="http://schemas.microsoft.com/office/drawing/2014/main" id="{D6A9F507-E185-4265-B2B4-E5A6F8B71F3B}"/>
                  </a:ext>
                </a:extLst>
              </p:cNvPr>
              <p:cNvSpPr txBox="1">
                <a:spLocks noRot="1" noChangeAspect="1" noMove="1" noResize="1" noEditPoints="1" noAdjustHandles="1" noChangeArrowheads="1" noChangeShapeType="1" noTextEdit="1"/>
              </p:cNvSpPr>
              <p:nvPr/>
            </p:nvSpPr>
            <p:spPr>
              <a:xfrm>
                <a:off x="8854997" y="2693238"/>
                <a:ext cx="1129435" cy="742832"/>
              </a:xfrm>
              <a:prstGeom prst="rect">
                <a:avLst/>
              </a:prstGeom>
              <a:blipFill>
                <a:blip r:embed="rId3"/>
                <a:stretch>
                  <a:fillRect/>
                </a:stretch>
              </a:blipFill>
            </p:spPr>
            <p:txBody>
              <a:bodyPr/>
              <a:lstStyle/>
              <a:p>
                <a:r>
                  <a:rPr lang="ja-JP" altLang="en-US">
                    <a:noFill/>
                  </a:rPr>
                  <a:t> </a:t>
                </a:r>
              </a:p>
            </p:txBody>
          </p:sp>
        </mc:Fallback>
      </mc:AlternateContent>
      <p:sp>
        <p:nvSpPr>
          <p:cNvPr id="8" name="吹き出し: 四角形 7">
            <a:extLst>
              <a:ext uri="{FF2B5EF4-FFF2-40B4-BE49-F238E27FC236}">
                <a16:creationId xmlns:a16="http://schemas.microsoft.com/office/drawing/2014/main" id="{393D5E99-1A65-4327-8473-E2944538F046}"/>
              </a:ext>
            </a:extLst>
          </p:cNvPr>
          <p:cNvSpPr/>
          <p:nvPr/>
        </p:nvSpPr>
        <p:spPr bwMode="auto">
          <a:xfrm>
            <a:off x="368077" y="2427704"/>
            <a:ext cx="2127522" cy="4046850"/>
          </a:xfrm>
          <a:prstGeom prst="wedgeRectCallout">
            <a:avLst>
              <a:gd name="adj1" fmla="val 72639"/>
              <a:gd name="adj2" fmla="val -25000"/>
            </a:avLst>
          </a:prstGeom>
          <a:solidFill>
            <a:schemeClr val="bg2"/>
          </a:solidFill>
          <a:ln w="9525" cap="flat" cmpd="sng" algn="ctr">
            <a:no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en-US" altLang="ja-JP" sz="1600" b="1" dirty="0" err="1">
                <a:solidFill>
                  <a:schemeClr val="bg1"/>
                </a:solidFill>
                <a:latin typeface="+mn-ea"/>
                <a:ea typeface="+mn-ea"/>
              </a:rPr>
              <a:t>LinUCB</a:t>
            </a:r>
            <a:r>
              <a:rPr kumimoji="1" lang="ja-JP" altLang="en-US" sz="1600" b="1" dirty="0">
                <a:solidFill>
                  <a:schemeClr val="bg1"/>
                </a:solidFill>
                <a:latin typeface="+mn-ea"/>
                <a:ea typeface="+mn-ea"/>
              </a:rPr>
              <a:t>の方が</a:t>
            </a:r>
            <a:endParaRPr kumimoji="1" lang="en-US" altLang="ja-JP" sz="1600" b="1" dirty="0">
              <a:solidFill>
                <a:schemeClr val="bg1"/>
              </a:solidFill>
              <a:latin typeface="+mn-ea"/>
              <a:ea typeface="+mn-ea"/>
            </a:endParaRPr>
          </a:p>
          <a:p>
            <a:pPr algn="ctr">
              <a:spcBef>
                <a:spcPts val="600"/>
              </a:spcBef>
              <a:buClr>
                <a:srgbClr val="BFBFBF"/>
              </a:buClr>
            </a:pPr>
            <a:r>
              <a:rPr kumimoji="1" lang="ja-JP" altLang="en-US" sz="1600" b="1" dirty="0">
                <a:solidFill>
                  <a:schemeClr val="bg1"/>
                </a:solidFill>
                <a:latin typeface="+mn-ea"/>
                <a:ea typeface="+mn-ea"/>
              </a:rPr>
              <a:t>最終的な正解率は</a:t>
            </a:r>
            <a:endParaRPr kumimoji="1" lang="en-US" altLang="ja-JP" sz="1600" b="1" dirty="0">
              <a:solidFill>
                <a:schemeClr val="bg1"/>
              </a:solidFill>
              <a:latin typeface="+mn-ea"/>
              <a:ea typeface="+mn-ea"/>
            </a:endParaRPr>
          </a:p>
          <a:p>
            <a:pPr algn="ctr">
              <a:spcBef>
                <a:spcPts val="600"/>
              </a:spcBef>
              <a:buClr>
                <a:srgbClr val="BFBFBF"/>
              </a:buClr>
            </a:pPr>
            <a:r>
              <a:rPr kumimoji="1" lang="ja-JP" altLang="en-US" sz="1600" b="1" dirty="0">
                <a:solidFill>
                  <a:schemeClr val="bg1"/>
                </a:solidFill>
                <a:latin typeface="+mn-ea"/>
                <a:ea typeface="+mn-ea"/>
              </a:rPr>
              <a:t>勝っている</a:t>
            </a:r>
            <a:endParaRPr kumimoji="1" lang="en-US" altLang="ja-JP" sz="1600" b="1" dirty="0">
              <a:solidFill>
                <a:schemeClr val="bg1"/>
              </a:solidFill>
              <a:latin typeface="+mn-ea"/>
              <a:ea typeface="+mn-ea"/>
            </a:endParaRPr>
          </a:p>
          <a:p>
            <a:pPr algn="ctr">
              <a:spcBef>
                <a:spcPts val="600"/>
              </a:spcBef>
              <a:buClr>
                <a:srgbClr val="BFBFBF"/>
              </a:buClr>
            </a:pPr>
            <a:r>
              <a:rPr kumimoji="1" lang="ja-JP" altLang="en-US" sz="1600" b="1" dirty="0">
                <a:solidFill>
                  <a:schemeClr val="bg1"/>
                </a:solidFill>
                <a:latin typeface="+mn-ea"/>
                <a:ea typeface="+mn-ea"/>
              </a:rPr>
              <a:t>適切にモデルを</a:t>
            </a:r>
            <a:endParaRPr kumimoji="1" lang="en-US" altLang="ja-JP" sz="1600" b="1" dirty="0">
              <a:solidFill>
                <a:schemeClr val="bg1"/>
              </a:solidFill>
              <a:latin typeface="+mn-ea"/>
              <a:ea typeface="+mn-ea"/>
            </a:endParaRPr>
          </a:p>
          <a:p>
            <a:pPr algn="ctr">
              <a:spcBef>
                <a:spcPts val="600"/>
              </a:spcBef>
              <a:buClr>
                <a:srgbClr val="BFBFBF"/>
              </a:buClr>
            </a:pPr>
            <a:r>
              <a:rPr kumimoji="1" lang="ja-JP" altLang="en-US" sz="1600" b="1" dirty="0">
                <a:solidFill>
                  <a:schemeClr val="bg1"/>
                </a:solidFill>
                <a:latin typeface="+mn-ea"/>
                <a:ea typeface="+mn-ea"/>
              </a:rPr>
              <a:t>設定すれば、</a:t>
            </a:r>
            <a:endParaRPr kumimoji="1" lang="en-US" altLang="ja-JP" sz="1600" b="1" dirty="0">
              <a:solidFill>
                <a:schemeClr val="bg1"/>
              </a:solidFill>
              <a:latin typeface="+mn-ea"/>
              <a:ea typeface="+mn-ea"/>
            </a:endParaRPr>
          </a:p>
          <a:p>
            <a:pPr algn="ctr">
              <a:spcBef>
                <a:spcPts val="600"/>
              </a:spcBef>
              <a:buClr>
                <a:srgbClr val="BFBFBF"/>
              </a:buClr>
            </a:pPr>
            <a:r>
              <a:rPr kumimoji="1" lang="en-US" altLang="ja-JP" sz="1600" b="1" dirty="0">
                <a:solidFill>
                  <a:schemeClr val="bg1"/>
                </a:solidFill>
                <a:latin typeface="+mn-ea"/>
                <a:ea typeface="+mn-ea"/>
              </a:rPr>
              <a:t>4</a:t>
            </a:r>
            <a:r>
              <a:rPr kumimoji="1" lang="ja-JP" altLang="en-US" sz="1600" b="1" dirty="0">
                <a:solidFill>
                  <a:schemeClr val="bg1"/>
                </a:solidFill>
                <a:latin typeface="+mn-ea"/>
                <a:ea typeface="+mn-ea"/>
              </a:rPr>
              <a:t>つの腕を独立として</a:t>
            </a:r>
            <a:endParaRPr kumimoji="1" lang="en-US" altLang="ja-JP" sz="1600" b="1" dirty="0">
              <a:solidFill>
                <a:schemeClr val="bg1"/>
              </a:solidFill>
              <a:latin typeface="+mn-ea"/>
              <a:ea typeface="+mn-ea"/>
            </a:endParaRPr>
          </a:p>
          <a:p>
            <a:pPr algn="ctr">
              <a:spcBef>
                <a:spcPts val="600"/>
              </a:spcBef>
              <a:buClr>
                <a:srgbClr val="BFBFBF"/>
              </a:buClr>
            </a:pPr>
            <a:r>
              <a:rPr kumimoji="1" lang="ja-JP" altLang="en-US" sz="1600" b="1" dirty="0">
                <a:solidFill>
                  <a:schemeClr val="bg1"/>
                </a:solidFill>
                <a:latin typeface="+mn-ea"/>
                <a:ea typeface="+mn-ea"/>
              </a:rPr>
              <a:t>考えるよりも</a:t>
            </a:r>
            <a:endParaRPr kumimoji="1" lang="en-US" altLang="ja-JP" sz="1600" b="1" dirty="0">
              <a:solidFill>
                <a:schemeClr val="bg1"/>
              </a:solidFill>
              <a:latin typeface="+mn-ea"/>
              <a:ea typeface="+mn-ea"/>
            </a:endParaRPr>
          </a:p>
          <a:p>
            <a:pPr algn="ctr">
              <a:spcBef>
                <a:spcPts val="600"/>
              </a:spcBef>
              <a:buClr>
                <a:srgbClr val="BFBFBF"/>
              </a:buClr>
            </a:pPr>
            <a:r>
              <a:rPr kumimoji="1" lang="ja-JP" altLang="en-US" sz="1600" b="1" dirty="0">
                <a:solidFill>
                  <a:schemeClr val="bg1"/>
                </a:solidFill>
                <a:latin typeface="+mn-ea"/>
                <a:ea typeface="+mn-ea"/>
              </a:rPr>
              <a:t>効率よく学習できる</a:t>
            </a:r>
            <a:endParaRPr kumimoji="1" lang="en-US" altLang="ja-JP" sz="1600" b="1" dirty="0">
              <a:solidFill>
                <a:schemeClr val="bg1"/>
              </a:solidFill>
              <a:latin typeface="+mn-ea"/>
              <a:ea typeface="+mn-ea"/>
            </a:endParaRPr>
          </a:p>
        </p:txBody>
      </p:sp>
      <p:sp>
        <p:nvSpPr>
          <p:cNvPr id="9" name="吹き出し: 四角形 8">
            <a:extLst>
              <a:ext uri="{FF2B5EF4-FFF2-40B4-BE49-F238E27FC236}">
                <a16:creationId xmlns:a16="http://schemas.microsoft.com/office/drawing/2014/main" id="{A2EE88D1-C0FA-4234-A331-BBC801B8EC59}"/>
              </a:ext>
            </a:extLst>
          </p:cNvPr>
          <p:cNvSpPr/>
          <p:nvPr/>
        </p:nvSpPr>
        <p:spPr bwMode="auto">
          <a:xfrm>
            <a:off x="8940562" y="3717031"/>
            <a:ext cx="2556038" cy="1973833"/>
          </a:xfrm>
          <a:prstGeom prst="wedgeRectCallout">
            <a:avLst>
              <a:gd name="adj1" fmla="val -30595"/>
              <a:gd name="adj2" fmla="val -62947"/>
            </a:avLst>
          </a:prstGeom>
          <a:solidFill>
            <a:schemeClr val="bg2"/>
          </a:solidFill>
          <a:ln w="9525" cap="flat" cmpd="sng" algn="ctr">
            <a:no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ja-JP" altLang="en-US" sz="1600" b="1" dirty="0">
                <a:solidFill>
                  <a:schemeClr val="bg1"/>
                </a:solidFill>
                <a:latin typeface="+mn-ea"/>
                <a:ea typeface="+mn-ea"/>
              </a:rPr>
              <a:t>パラメータも特別な</a:t>
            </a:r>
            <a:endParaRPr kumimoji="1" lang="en-US" altLang="ja-JP" sz="1600" b="1" dirty="0">
              <a:solidFill>
                <a:schemeClr val="bg1"/>
              </a:solidFill>
              <a:latin typeface="+mn-ea"/>
              <a:ea typeface="+mn-ea"/>
            </a:endParaRPr>
          </a:p>
          <a:p>
            <a:pPr algn="ctr">
              <a:spcBef>
                <a:spcPts val="600"/>
              </a:spcBef>
              <a:buClr>
                <a:srgbClr val="BFBFBF"/>
              </a:buClr>
            </a:pPr>
            <a:r>
              <a:rPr kumimoji="1" lang="ja-JP" altLang="en-US" sz="1600" b="1" dirty="0">
                <a:solidFill>
                  <a:schemeClr val="bg1"/>
                </a:solidFill>
                <a:latin typeface="+mn-ea"/>
                <a:ea typeface="+mn-ea"/>
              </a:rPr>
              <a:t>チューニングは</a:t>
            </a:r>
            <a:endParaRPr kumimoji="1" lang="en-US" altLang="ja-JP" sz="1600" b="1" dirty="0">
              <a:solidFill>
                <a:schemeClr val="bg1"/>
              </a:solidFill>
              <a:latin typeface="+mn-ea"/>
              <a:ea typeface="+mn-ea"/>
            </a:endParaRPr>
          </a:p>
          <a:p>
            <a:pPr algn="ctr">
              <a:spcBef>
                <a:spcPts val="600"/>
              </a:spcBef>
              <a:buClr>
                <a:srgbClr val="BFBFBF"/>
              </a:buClr>
            </a:pPr>
            <a:r>
              <a:rPr kumimoji="1" lang="ja-JP" altLang="en-US" sz="1600" b="1" dirty="0">
                <a:solidFill>
                  <a:schemeClr val="bg1"/>
                </a:solidFill>
                <a:latin typeface="+mn-ea"/>
                <a:ea typeface="+mn-ea"/>
              </a:rPr>
              <a:t>行っていない</a:t>
            </a:r>
            <a:endParaRPr kumimoji="1" lang="en-US" altLang="ja-JP" sz="1600" b="1" dirty="0">
              <a:solidFill>
                <a:schemeClr val="bg1"/>
              </a:solidFill>
              <a:latin typeface="+mn-ea"/>
              <a:ea typeface="+mn-ea"/>
            </a:endParaRPr>
          </a:p>
        </p:txBody>
      </p:sp>
    </p:spTree>
    <p:extLst>
      <p:ext uri="{BB962C8B-B14F-4D97-AF65-F5344CB8AC3E}">
        <p14:creationId xmlns:p14="http://schemas.microsoft.com/office/powerpoint/2010/main" val="6857299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E8B6613-6216-4E77-9CF1-D171DE1C419A}"/>
              </a:ext>
            </a:extLst>
          </p:cNvPr>
          <p:cNvSpPr>
            <a:spLocks noGrp="1"/>
          </p:cNvSpPr>
          <p:nvPr>
            <p:ph type="title"/>
          </p:nvPr>
        </p:nvSpPr>
        <p:spPr/>
        <p:txBody>
          <a:bodyPr/>
          <a:lstStyle/>
          <a:p>
            <a:r>
              <a:rPr kumimoji="1" lang="en-US" altLang="ja-JP" dirty="0"/>
              <a:t>MCMC</a:t>
            </a:r>
            <a:r>
              <a:rPr kumimoji="1" lang="ja-JP" altLang="en-US" dirty="0"/>
              <a:t>によるトンプソン抽出</a:t>
            </a:r>
          </a:p>
        </p:txBody>
      </p:sp>
      <p:sp>
        <p:nvSpPr>
          <p:cNvPr id="3" name="コンテンツ プレースホルダー 2">
            <a:extLst>
              <a:ext uri="{FF2B5EF4-FFF2-40B4-BE49-F238E27FC236}">
                <a16:creationId xmlns:a16="http://schemas.microsoft.com/office/drawing/2014/main" id="{039DED8D-D885-455C-ACBB-0DFD37B6BFF6}"/>
              </a:ext>
            </a:extLst>
          </p:cNvPr>
          <p:cNvSpPr>
            <a:spLocks noGrp="1"/>
          </p:cNvSpPr>
          <p:nvPr>
            <p:ph idx="1"/>
          </p:nvPr>
        </p:nvSpPr>
        <p:spPr/>
        <p:txBody>
          <a:bodyPr/>
          <a:lstStyle/>
          <a:p>
            <a:r>
              <a:rPr kumimoji="1" lang="ja-JP" altLang="en-US" dirty="0"/>
              <a:t>ロジスティック回帰によって得られるベルヌーイ分布のパラメータの分布を</a:t>
            </a:r>
            <a:r>
              <a:rPr kumimoji="1" lang="en-US" altLang="ja-JP" dirty="0"/>
              <a:t>MCMC</a:t>
            </a:r>
            <a:r>
              <a:rPr kumimoji="1" lang="ja-JP" altLang="en-US" dirty="0"/>
              <a:t>によって推論し、サンプリングして腕を選ぶ</a:t>
            </a:r>
          </a:p>
        </p:txBody>
      </p:sp>
      <p:sp>
        <p:nvSpPr>
          <p:cNvPr id="4" name="スライド番号プレースホルダー 3">
            <a:extLst>
              <a:ext uri="{FF2B5EF4-FFF2-40B4-BE49-F238E27FC236}">
                <a16:creationId xmlns:a16="http://schemas.microsoft.com/office/drawing/2014/main" id="{24179499-4230-4BCB-95BA-95B43BA47EDE}"/>
              </a:ext>
            </a:extLst>
          </p:cNvPr>
          <p:cNvSpPr>
            <a:spLocks noGrp="1"/>
          </p:cNvSpPr>
          <p:nvPr>
            <p:ph type="sldNum" sz="quarter" idx="10"/>
          </p:nvPr>
        </p:nvSpPr>
        <p:spPr/>
        <p:txBody>
          <a:bodyPr/>
          <a:lstStyle/>
          <a:p>
            <a:fld id="{F7D9C81F-6F51-475F-ABDF-7FEE4B0A1340}" type="slidenum">
              <a:rPr lang="en-US" altLang="ja-JP" smtClean="0"/>
              <a:pPr/>
              <a:t>26</a:t>
            </a:fld>
            <a:endParaRPr lang="en-US" altLang="ja-JP" dirty="0"/>
          </a:p>
        </p:txBody>
      </p:sp>
      <p:sp>
        <p:nvSpPr>
          <p:cNvPr id="5" name="正方形/長方形 4">
            <a:extLst>
              <a:ext uri="{FF2B5EF4-FFF2-40B4-BE49-F238E27FC236}">
                <a16:creationId xmlns:a16="http://schemas.microsoft.com/office/drawing/2014/main" id="{C640C34F-B56F-47A5-9C34-4D1E31C563AA}"/>
              </a:ext>
            </a:extLst>
          </p:cNvPr>
          <p:cNvSpPr/>
          <p:nvPr/>
        </p:nvSpPr>
        <p:spPr bwMode="auto">
          <a:xfrm>
            <a:off x="911424" y="2271228"/>
            <a:ext cx="4666125" cy="548795"/>
          </a:xfrm>
          <a:prstGeom prst="rect">
            <a:avLst/>
          </a:prstGeom>
          <a:solidFill>
            <a:schemeClr val="bg2"/>
          </a:solidFill>
          <a:ln w="9525" cap="flat" cmpd="sng" algn="ctr">
            <a:no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ja-JP" altLang="en-US" sz="2400" b="1" dirty="0">
                <a:solidFill>
                  <a:schemeClr val="bg1"/>
                </a:solidFill>
                <a:latin typeface="+mn-ea"/>
                <a:ea typeface="+mn-ea"/>
              </a:rPr>
              <a:t>イメージ</a:t>
            </a:r>
          </a:p>
        </p:txBody>
      </p:sp>
      <p:cxnSp>
        <p:nvCxnSpPr>
          <p:cNvPr id="9" name="直線矢印コネクタ 8">
            <a:extLst>
              <a:ext uri="{FF2B5EF4-FFF2-40B4-BE49-F238E27FC236}">
                <a16:creationId xmlns:a16="http://schemas.microsoft.com/office/drawing/2014/main" id="{66062E07-FCAE-43CE-9F63-4AE4AC8C80BE}"/>
              </a:ext>
            </a:extLst>
          </p:cNvPr>
          <p:cNvCxnSpPr>
            <a:stCxn id="6" idx="2"/>
            <a:endCxn id="7" idx="0"/>
          </p:cNvCxnSpPr>
          <p:nvPr/>
        </p:nvCxnSpPr>
        <p:spPr bwMode="auto">
          <a:xfrm>
            <a:off x="1581808" y="3804072"/>
            <a:ext cx="1" cy="732465"/>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 name="直線矢印コネクタ 9">
            <a:extLst>
              <a:ext uri="{FF2B5EF4-FFF2-40B4-BE49-F238E27FC236}">
                <a16:creationId xmlns:a16="http://schemas.microsoft.com/office/drawing/2014/main" id="{4EC9412D-1416-4B9A-B374-2AC7D3E6AF64}"/>
              </a:ext>
            </a:extLst>
          </p:cNvPr>
          <p:cNvCxnSpPr>
            <a:stCxn id="7" idx="2"/>
            <a:endCxn id="8" idx="0"/>
          </p:cNvCxnSpPr>
          <p:nvPr/>
        </p:nvCxnSpPr>
        <p:spPr bwMode="auto">
          <a:xfrm>
            <a:off x="1581809" y="5315307"/>
            <a:ext cx="0" cy="378229"/>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 name="正方形/長方形 10">
            <a:extLst>
              <a:ext uri="{FF2B5EF4-FFF2-40B4-BE49-F238E27FC236}">
                <a16:creationId xmlns:a16="http://schemas.microsoft.com/office/drawing/2014/main" id="{93A1DBA0-1658-415E-ACAC-D715D642C98D}"/>
              </a:ext>
            </a:extLst>
          </p:cNvPr>
          <p:cNvSpPr/>
          <p:nvPr/>
        </p:nvSpPr>
        <p:spPr bwMode="auto">
          <a:xfrm>
            <a:off x="6614451" y="2271228"/>
            <a:ext cx="4666125" cy="548795"/>
          </a:xfrm>
          <a:prstGeom prst="rect">
            <a:avLst/>
          </a:prstGeom>
          <a:solidFill>
            <a:schemeClr val="bg2"/>
          </a:solidFill>
          <a:ln w="9525" cap="flat" cmpd="sng" algn="ctr">
            <a:no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ja-JP" altLang="en-US" sz="2400" b="1" dirty="0">
                <a:solidFill>
                  <a:schemeClr val="bg1"/>
                </a:solidFill>
                <a:latin typeface="+mn-ea"/>
                <a:ea typeface="+mn-ea"/>
              </a:rPr>
              <a:t>アルゴリズム</a:t>
            </a:r>
          </a:p>
        </p:txBody>
      </p:sp>
      <mc:AlternateContent xmlns:mc="http://schemas.openxmlformats.org/markup-compatibility/2006">
        <mc:Choice xmlns:a14="http://schemas.microsoft.com/office/drawing/2010/main" Requires="a14">
          <p:sp>
            <p:nvSpPr>
              <p:cNvPr id="12" name="テキスト ボックス 11">
                <a:extLst>
                  <a:ext uri="{FF2B5EF4-FFF2-40B4-BE49-F238E27FC236}">
                    <a16:creationId xmlns:a16="http://schemas.microsoft.com/office/drawing/2014/main" id="{6186B489-4168-4FC4-997D-1F7508C7EDDA}"/>
                  </a:ext>
                </a:extLst>
              </p:cNvPr>
              <p:cNvSpPr txBox="1"/>
              <p:nvPr/>
            </p:nvSpPr>
            <p:spPr>
              <a:xfrm>
                <a:off x="6618050" y="3068960"/>
                <a:ext cx="5008171" cy="3021468"/>
              </a:xfrm>
              <a:prstGeom prst="rect">
                <a:avLst/>
              </a:prstGeom>
              <a:noFill/>
            </p:spPr>
            <p:txBody>
              <a:bodyPr wrap="square" rtlCol="0">
                <a:spAutoFit/>
              </a:bodyPr>
              <a:lstStyle/>
              <a:p>
                <a:r>
                  <a:rPr kumimoji="1" lang="ja-JP" altLang="en-US" sz="1800" dirty="0">
                    <a:latin typeface="+mn-ea"/>
                    <a:ea typeface="+mn-ea"/>
                  </a:rPr>
                  <a:t>パラメータ：</a:t>
                </a:r>
                <a14:m>
                  <m:oMath xmlns:m="http://schemas.openxmlformats.org/officeDocument/2006/math">
                    <m:r>
                      <a:rPr kumimoji="1" lang="ja-JP" altLang="en-US" sz="1800" b="1" i="1" smtClean="0">
                        <a:latin typeface="Cambria Math" panose="02040503050406030204" pitchFamily="18" charset="0"/>
                        <a:ea typeface="+mn-ea"/>
                      </a:rPr>
                      <m:t>𝝁</m:t>
                    </m:r>
                    <m:r>
                      <a:rPr kumimoji="1" lang="en-US" altLang="ja-JP" sz="1800" b="0" i="1" smtClean="0">
                        <a:latin typeface="Cambria Math" panose="02040503050406030204" pitchFamily="18" charset="0"/>
                        <a:ea typeface="+mn-ea"/>
                      </a:rPr>
                      <m:t>,</m:t>
                    </m:r>
                    <m:r>
                      <a:rPr kumimoji="1" lang="el-GR" altLang="ja-JP" sz="1800" b="1" i="1" smtClean="0">
                        <a:latin typeface="Cambria Math" panose="02040503050406030204" pitchFamily="18" charset="0"/>
                        <a:ea typeface="Cambria Math" panose="02040503050406030204" pitchFamily="18" charset="0"/>
                      </a:rPr>
                      <m:t>𝜮</m:t>
                    </m:r>
                  </m:oMath>
                </a14:m>
                <a:endParaRPr kumimoji="1" lang="en-US" altLang="ja-JP" sz="1800" dirty="0">
                  <a:latin typeface="+mn-ea"/>
                  <a:ea typeface="+mn-ea"/>
                </a:endParaRPr>
              </a:p>
              <a:p>
                <a:pPr marL="342900" indent="-342900">
                  <a:buFont typeface="+mj-lt"/>
                  <a:buAutoNum type="arabicPeriod"/>
                </a:pPr>
                <a:r>
                  <a:rPr kumimoji="1" lang="en-US" altLang="ja-JP" sz="1800" dirty="0">
                    <a:latin typeface="+mn-ea"/>
                    <a:ea typeface="+mn-ea"/>
                  </a:rPr>
                  <a:t> </a:t>
                </a:r>
                <a14:m>
                  <m:oMath xmlns:m="http://schemas.openxmlformats.org/officeDocument/2006/math">
                    <m:r>
                      <a:rPr kumimoji="1" lang="en-US" altLang="ja-JP" sz="1800" b="0" i="1" dirty="0" smtClean="0">
                        <a:latin typeface="Cambria Math" panose="02040503050406030204" pitchFamily="18" charset="0"/>
                        <a:ea typeface="+mn-ea"/>
                      </a:rPr>
                      <m:t>𝑡</m:t>
                    </m:r>
                    <m:r>
                      <a:rPr kumimoji="1" lang="en-US" altLang="ja-JP" sz="1800" b="0" i="1" dirty="0" smtClean="0">
                        <a:latin typeface="Cambria Math" panose="02040503050406030204" pitchFamily="18" charset="0"/>
                        <a:ea typeface="Cambria Math" panose="02040503050406030204" pitchFamily="18" charset="0"/>
                      </a:rPr>
                      <m:t>←1</m:t>
                    </m:r>
                  </m:oMath>
                </a14:m>
                <a:endParaRPr kumimoji="1" lang="en-US" altLang="ja-JP" sz="1800" dirty="0">
                  <a:latin typeface="+mn-ea"/>
                  <a:ea typeface="+mn-ea"/>
                </a:endParaRPr>
              </a:p>
              <a:p>
                <a:pPr marL="342900" indent="-342900">
                  <a:buFont typeface="+mj-lt"/>
                  <a:buAutoNum type="arabicPeriod"/>
                </a:pPr>
                <a:r>
                  <a:rPr kumimoji="1" lang="ja-JP" altLang="en-US" sz="1800" dirty="0">
                    <a:latin typeface="+mn-ea"/>
                    <a:ea typeface="+mn-ea"/>
                  </a:rPr>
                  <a:t>時刻</a:t>
                </a:r>
                <a14:m>
                  <m:oMath xmlns:m="http://schemas.openxmlformats.org/officeDocument/2006/math">
                    <m:r>
                      <a:rPr kumimoji="1" lang="en-US" altLang="ja-JP" sz="1800" b="0" i="1" dirty="0" smtClean="0">
                        <a:latin typeface="Cambria Math" panose="02040503050406030204" pitchFamily="18" charset="0"/>
                        <a:ea typeface="+mn-ea"/>
                      </a:rPr>
                      <m:t>𝑡</m:t>
                    </m:r>
                    <m:r>
                      <a:rPr kumimoji="1" lang="en-US" altLang="ja-JP" sz="1800" b="0" i="1" dirty="0" smtClean="0">
                        <a:latin typeface="Cambria Math" panose="02040503050406030204" pitchFamily="18" charset="0"/>
                        <a:ea typeface="+mn-ea"/>
                      </a:rPr>
                      <m:t>−1</m:t>
                    </m:r>
                  </m:oMath>
                </a14:m>
                <a:r>
                  <a:rPr kumimoji="1" lang="ja-JP" altLang="en-US" sz="1800" dirty="0">
                    <a:latin typeface="+mn-ea"/>
                    <a:ea typeface="+mn-ea"/>
                  </a:rPr>
                  <a:t>までの履歴</a:t>
                </a:r>
                <a14:m>
                  <m:oMath xmlns:m="http://schemas.openxmlformats.org/officeDocument/2006/math">
                    <m:r>
                      <m:rPr>
                        <m:sty m:val="p"/>
                      </m:rPr>
                      <a:rPr kumimoji="1" lang="en-US" altLang="ja-JP" sz="1800" b="0" i="0" dirty="0" smtClean="0">
                        <a:latin typeface="Cambria Math" panose="02040503050406030204" pitchFamily="18" charset="0"/>
                      </a:rPr>
                      <m:t>D</m:t>
                    </m:r>
                    <m:r>
                      <a:rPr kumimoji="1" lang="en-US" altLang="ja-JP" sz="1800" b="0" i="0" dirty="0" smtClean="0">
                        <a:latin typeface="Cambria Math" panose="02040503050406030204" pitchFamily="18" charset="0"/>
                      </a:rPr>
                      <m:t>(</m:t>
                    </m:r>
                    <m:r>
                      <a:rPr kumimoji="1" lang="en-US" altLang="ja-JP" sz="1800" i="1" dirty="0">
                        <a:latin typeface="Cambria Math" panose="02040503050406030204" pitchFamily="18" charset="0"/>
                      </a:rPr>
                      <m:t>𝑡</m:t>
                    </m:r>
                    <m:r>
                      <a:rPr kumimoji="1" lang="en-US" altLang="ja-JP" sz="1800" b="0" i="1" dirty="0" smtClean="0">
                        <a:latin typeface="Cambria Math" panose="02040503050406030204" pitchFamily="18" charset="0"/>
                      </a:rPr>
                      <m:t>−1)</m:t>
                    </m:r>
                  </m:oMath>
                </a14:m>
                <a:r>
                  <a:rPr kumimoji="1" lang="ja-JP" altLang="en-US" sz="1800" dirty="0">
                    <a:latin typeface="+mn-ea"/>
                    <a:ea typeface="+mn-ea"/>
                  </a:rPr>
                  <a:t>から、腕</a:t>
                </a:r>
                <a14:m>
                  <m:oMath xmlns:m="http://schemas.openxmlformats.org/officeDocument/2006/math">
                    <m:r>
                      <a:rPr kumimoji="1" lang="en-US" altLang="ja-JP" sz="1800" i="1">
                        <a:solidFill>
                          <a:srgbClr val="333333"/>
                        </a:solidFill>
                        <a:latin typeface="Cambria Math" panose="02040503050406030204" pitchFamily="18" charset="0"/>
                      </a:rPr>
                      <m:t>𝑖</m:t>
                    </m:r>
                  </m:oMath>
                </a14:m>
                <a:r>
                  <a:rPr kumimoji="1" lang="ja-JP" altLang="en-US" sz="1800" dirty="0">
                    <a:latin typeface="+mn-ea"/>
                    <a:ea typeface="+mn-ea"/>
                  </a:rPr>
                  <a:t>の</a:t>
                </a:r>
                <a:br>
                  <a:rPr kumimoji="1" lang="en-US" altLang="ja-JP" sz="1800" dirty="0">
                    <a:latin typeface="+mn-ea"/>
                    <a:ea typeface="+mn-ea"/>
                  </a:rPr>
                </a:br>
                <a:r>
                  <a:rPr kumimoji="1" lang="ja-JP" altLang="en-US" sz="1800" dirty="0">
                    <a:latin typeface="+mn-ea"/>
                    <a:ea typeface="+mn-ea"/>
                  </a:rPr>
                  <a:t>特徴量</a:t>
                </a:r>
                <a14:m>
                  <m:oMath xmlns:m="http://schemas.openxmlformats.org/officeDocument/2006/math">
                    <m:sSub>
                      <m:sSubPr>
                        <m:ctrlPr>
                          <a:rPr kumimoji="1" lang="en-US" altLang="ja-JP" sz="1800" i="1" dirty="0" smtClean="0">
                            <a:latin typeface="Cambria Math" panose="02040503050406030204" pitchFamily="18" charset="0"/>
                          </a:rPr>
                        </m:ctrlPr>
                      </m:sSubPr>
                      <m:e>
                        <m:r>
                          <a:rPr kumimoji="1" lang="en-US" altLang="ja-JP" sz="1800" b="1" i="1" dirty="0" smtClean="0">
                            <a:latin typeface="Cambria Math" panose="02040503050406030204" pitchFamily="18" charset="0"/>
                          </a:rPr>
                          <m:t>𝒙</m:t>
                        </m:r>
                      </m:e>
                      <m:sub>
                        <m:r>
                          <a:rPr kumimoji="1" lang="en-US" altLang="ja-JP" sz="1800" b="0" i="1" dirty="0" smtClean="0">
                            <a:latin typeface="Cambria Math" panose="02040503050406030204" pitchFamily="18" charset="0"/>
                          </a:rPr>
                          <m:t>𝑖</m:t>
                        </m:r>
                        <m:r>
                          <a:rPr kumimoji="1" lang="en-US" altLang="ja-JP" sz="1800" b="0" i="1" dirty="0" smtClean="0">
                            <a:latin typeface="Cambria Math" panose="02040503050406030204" pitchFamily="18" charset="0"/>
                          </a:rPr>
                          <m:t>,</m:t>
                        </m:r>
                        <m:r>
                          <a:rPr kumimoji="1" lang="en-US" altLang="ja-JP" sz="1800" b="0" i="1" dirty="0" smtClean="0">
                            <a:latin typeface="Cambria Math" panose="02040503050406030204" pitchFamily="18" charset="0"/>
                          </a:rPr>
                          <m:t>𝑡</m:t>
                        </m:r>
                      </m:sub>
                    </m:sSub>
                  </m:oMath>
                </a14:m>
                <a:r>
                  <a:rPr kumimoji="1" lang="ja-JP" altLang="en-US" sz="1800" dirty="0">
                    <a:latin typeface="+mn-ea"/>
                    <a:ea typeface="+mn-ea"/>
                  </a:rPr>
                  <a:t>の報酬期待値の事後分布</a:t>
                </a:r>
                <a14:m>
                  <m:oMath xmlns:m="http://schemas.openxmlformats.org/officeDocument/2006/math">
                    <m:r>
                      <a:rPr kumimoji="1" lang="en-US" altLang="ja-JP" sz="1800" b="0" i="1" dirty="0" smtClean="0">
                        <a:latin typeface="Cambria Math" panose="02040503050406030204" pitchFamily="18" charset="0"/>
                      </a:rPr>
                      <m:t>𝑝</m:t>
                    </m:r>
                    <m:r>
                      <a:rPr kumimoji="1" lang="en-US" altLang="ja-JP" sz="1800" b="0" i="1" dirty="0" smtClean="0">
                        <a:latin typeface="Cambria Math" panose="02040503050406030204" pitchFamily="18" charset="0"/>
                      </a:rPr>
                      <m:t>(</m:t>
                    </m:r>
                    <m:sSub>
                      <m:sSubPr>
                        <m:ctrlPr>
                          <a:rPr kumimoji="1" lang="en-US" altLang="ja-JP" sz="1800" b="0" i="1" dirty="0" smtClean="0">
                            <a:latin typeface="Cambria Math" panose="02040503050406030204" pitchFamily="18" charset="0"/>
                          </a:rPr>
                        </m:ctrlPr>
                      </m:sSubPr>
                      <m:e>
                        <m:r>
                          <a:rPr kumimoji="1" lang="ja-JP" altLang="en-US" sz="1800" b="0" i="1" dirty="0" smtClean="0">
                            <a:latin typeface="Cambria Math" panose="02040503050406030204" pitchFamily="18" charset="0"/>
                          </a:rPr>
                          <m:t>𝜃</m:t>
                        </m:r>
                      </m:e>
                      <m:sub>
                        <m:sSub>
                          <m:sSubPr>
                            <m:ctrlPr>
                              <a:rPr kumimoji="1" lang="en-US" altLang="ja-JP" sz="1800" b="0" i="1" dirty="0" smtClean="0">
                                <a:latin typeface="Cambria Math" panose="02040503050406030204" pitchFamily="18" charset="0"/>
                              </a:rPr>
                            </m:ctrlPr>
                          </m:sSubPr>
                          <m:e>
                            <m:r>
                              <a:rPr kumimoji="1" lang="en-US" altLang="ja-JP" sz="1800" b="1" i="1" dirty="0" smtClean="0">
                                <a:latin typeface="Cambria Math" panose="02040503050406030204" pitchFamily="18" charset="0"/>
                              </a:rPr>
                              <m:t>𝒙</m:t>
                            </m:r>
                          </m:e>
                          <m:sub>
                            <m:r>
                              <a:rPr kumimoji="1" lang="en-US" altLang="ja-JP" sz="1800" b="0" i="1" dirty="0" smtClean="0">
                                <a:latin typeface="Cambria Math" panose="02040503050406030204" pitchFamily="18" charset="0"/>
                              </a:rPr>
                              <m:t>𝑖</m:t>
                            </m:r>
                            <m:r>
                              <a:rPr kumimoji="1" lang="en-US" altLang="ja-JP" sz="1800" b="0" i="1" dirty="0" smtClean="0">
                                <a:latin typeface="Cambria Math" panose="02040503050406030204" pitchFamily="18" charset="0"/>
                              </a:rPr>
                              <m:t>,</m:t>
                            </m:r>
                            <m:r>
                              <a:rPr kumimoji="1" lang="en-US" altLang="ja-JP" sz="1800" b="0" i="1" dirty="0" smtClean="0">
                                <a:latin typeface="Cambria Math" panose="02040503050406030204" pitchFamily="18" charset="0"/>
                              </a:rPr>
                              <m:t>𝑡</m:t>
                            </m:r>
                          </m:sub>
                        </m:sSub>
                      </m:sub>
                    </m:sSub>
                    <m:r>
                      <a:rPr kumimoji="1" lang="en-US" altLang="ja-JP" sz="1800" b="0" i="1" dirty="0" smtClean="0">
                        <a:latin typeface="Cambria Math" panose="02040503050406030204" pitchFamily="18" charset="0"/>
                      </a:rPr>
                      <m:t>|</m:t>
                    </m:r>
                    <m:r>
                      <a:rPr kumimoji="1" lang="en-US" altLang="ja-JP" sz="1800" b="0" i="1" dirty="0" smtClean="0">
                        <a:latin typeface="Cambria Math" panose="02040503050406030204" pitchFamily="18" charset="0"/>
                      </a:rPr>
                      <m:t>𝐷</m:t>
                    </m:r>
                    <m:r>
                      <a:rPr kumimoji="1" lang="en-US" altLang="ja-JP" sz="1800" b="0" i="1" dirty="0" smtClean="0">
                        <a:latin typeface="Cambria Math" panose="02040503050406030204" pitchFamily="18" charset="0"/>
                      </a:rPr>
                      <m:t>(</m:t>
                    </m:r>
                    <m:r>
                      <a:rPr kumimoji="1" lang="en-US" altLang="ja-JP" sz="1800" b="0" i="1" dirty="0" smtClean="0">
                        <a:latin typeface="Cambria Math" panose="02040503050406030204" pitchFamily="18" charset="0"/>
                      </a:rPr>
                      <m:t>𝑡</m:t>
                    </m:r>
                    <m:r>
                      <a:rPr kumimoji="1" lang="en-US" altLang="ja-JP" sz="1800" b="0" i="1" dirty="0" smtClean="0">
                        <a:latin typeface="Cambria Math" panose="02040503050406030204" pitchFamily="18" charset="0"/>
                      </a:rPr>
                      <m:t>−1))</m:t>
                    </m:r>
                  </m:oMath>
                </a14:m>
                <a:r>
                  <a:rPr kumimoji="1" lang="ja-JP" altLang="en-US" sz="1800" dirty="0">
                    <a:latin typeface="+mn-ea"/>
                    <a:ea typeface="+mn-ea"/>
                  </a:rPr>
                  <a:t>を推論</a:t>
                </a:r>
                <a:endParaRPr kumimoji="1" lang="en-US" altLang="ja-JP" sz="1800" dirty="0">
                  <a:latin typeface="+mn-ea"/>
                  <a:ea typeface="+mn-ea"/>
                </a:endParaRPr>
              </a:p>
              <a:p>
                <a:pPr marL="342900" indent="-342900">
                  <a:buFont typeface="+mj-lt"/>
                  <a:buAutoNum type="arabicPeriod"/>
                </a:pPr>
                <a:r>
                  <a:rPr kumimoji="1" lang="ja-JP" altLang="en-US" sz="1800" dirty="0">
                    <a:latin typeface="+mn-ea"/>
                    <a:ea typeface="+mn-ea"/>
                  </a:rPr>
                  <a:t>報酬期待値のサンプル</a:t>
                </a:r>
                <a14:m>
                  <m:oMath xmlns:m="http://schemas.openxmlformats.org/officeDocument/2006/math">
                    <m:sSub>
                      <m:sSubPr>
                        <m:ctrlPr>
                          <a:rPr kumimoji="1" lang="en-US" altLang="ja-JP" sz="1800" b="0" i="1" dirty="0" smtClean="0">
                            <a:latin typeface="Cambria Math" panose="02040503050406030204" pitchFamily="18" charset="0"/>
                          </a:rPr>
                        </m:ctrlPr>
                      </m:sSubPr>
                      <m:e>
                        <m:acc>
                          <m:accPr>
                            <m:chr m:val="̃"/>
                            <m:ctrlPr>
                              <a:rPr kumimoji="1" lang="en-US" altLang="ja-JP" sz="1800" b="0" i="1" dirty="0" smtClean="0">
                                <a:latin typeface="Cambria Math" panose="02040503050406030204" pitchFamily="18" charset="0"/>
                              </a:rPr>
                            </m:ctrlPr>
                          </m:accPr>
                          <m:e>
                            <m:r>
                              <a:rPr kumimoji="1" lang="ja-JP" altLang="en-US" sz="1800" b="0" i="1" dirty="0" smtClean="0">
                                <a:latin typeface="Cambria Math" panose="02040503050406030204" pitchFamily="18" charset="0"/>
                              </a:rPr>
                              <m:t>𝜃</m:t>
                            </m:r>
                          </m:e>
                        </m:acc>
                      </m:e>
                      <m:sub>
                        <m:sSub>
                          <m:sSubPr>
                            <m:ctrlPr>
                              <a:rPr kumimoji="1" lang="en-US" altLang="ja-JP" sz="1800" i="1" dirty="0">
                                <a:latin typeface="Cambria Math" panose="02040503050406030204" pitchFamily="18" charset="0"/>
                              </a:rPr>
                            </m:ctrlPr>
                          </m:sSubPr>
                          <m:e>
                            <m:r>
                              <a:rPr kumimoji="1" lang="en-US" altLang="ja-JP" sz="1800" b="1" i="1" dirty="0">
                                <a:latin typeface="Cambria Math" panose="02040503050406030204" pitchFamily="18" charset="0"/>
                              </a:rPr>
                              <m:t>𝒙</m:t>
                            </m:r>
                          </m:e>
                          <m:sub>
                            <m:r>
                              <a:rPr kumimoji="1" lang="en-US" altLang="ja-JP" sz="1800" i="1" dirty="0">
                                <a:latin typeface="Cambria Math" panose="02040503050406030204" pitchFamily="18" charset="0"/>
                              </a:rPr>
                              <m:t>𝑖</m:t>
                            </m:r>
                            <m:r>
                              <a:rPr kumimoji="1" lang="en-US" altLang="ja-JP" sz="1800" i="1" dirty="0">
                                <a:latin typeface="Cambria Math" panose="02040503050406030204" pitchFamily="18" charset="0"/>
                              </a:rPr>
                              <m:t>,</m:t>
                            </m:r>
                            <m:r>
                              <a:rPr kumimoji="1" lang="en-US" altLang="ja-JP" sz="1800" i="1" dirty="0">
                                <a:latin typeface="Cambria Math" panose="02040503050406030204" pitchFamily="18" charset="0"/>
                              </a:rPr>
                              <m:t>𝑡</m:t>
                            </m:r>
                          </m:sub>
                        </m:sSub>
                      </m:sub>
                    </m:sSub>
                    <m:r>
                      <a:rPr kumimoji="1" lang="en-US" altLang="ja-JP" sz="1800" b="0" i="1" dirty="0" smtClean="0">
                        <a:latin typeface="Cambria Math" panose="02040503050406030204" pitchFamily="18" charset="0"/>
                        <a:ea typeface="Cambria Math" panose="02040503050406030204" pitchFamily="18" charset="0"/>
                      </a:rPr>
                      <m:t>~</m:t>
                    </m:r>
                    <m:r>
                      <a:rPr kumimoji="1" lang="en-US" altLang="ja-JP" sz="1800" b="0" i="1" dirty="0" smtClean="0">
                        <a:latin typeface="Cambria Math" panose="02040503050406030204" pitchFamily="18" charset="0"/>
                      </a:rPr>
                      <m:t>𝑝</m:t>
                    </m:r>
                    <m:r>
                      <a:rPr kumimoji="1" lang="en-US" altLang="ja-JP" sz="1800" b="0" i="1" dirty="0" smtClean="0">
                        <a:latin typeface="Cambria Math" panose="02040503050406030204" pitchFamily="18" charset="0"/>
                      </a:rPr>
                      <m:t>(</m:t>
                    </m:r>
                    <m:sSub>
                      <m:sSubPr>
                        <m:ctrlPr>
                          <a:rPr kumimoji="1" lang="en-US" altLang="ja-JP" sz="1800" b="0" i="1" dirty="0" smtClean="0">
                            <a:latin typeface="Cambria Math" panose="02040503050406030204" pitchFamily="18" charset="0"/>
                          </a:rPr>
                        </m:ctrlPr>
                      </m:sSubPr>
                      <m:e>
                        <m:r>
                          <a:rPr kumimoji="1" lang="ja-JP" altLang="en-US" sz="1800" b="0" i="1" dirty="0" smtClean="0">
                            <a:latin typeface="Cambria Math" panose="02040503050406030204" pitchFamily="18" charset="0"/>
                          </a:rPr>
                          <m:t>𝜃</m:t>
                        </m:r>
                      </m:e>
                      <m:sub>
                        <m:sSub>
                          <m:sSubPr>
                            <m:ctrlPr>
                              <a:rPr kumimoji="1" lang="en-US" altLang="ja-JP" sz="1800" b="0" i="1" dirty="0" smtClean="0">
                                <a:latin typeface="Cambria Math" panose="02040503050406030204" pitchFamily="18" charset="0"/>
                              </a:rPr>
                            </m:ctrlPr>
                          </m:sSubPr>
                          <m:e>
                            <m:r>
                              <a:rPr kumimoji="1" lang="en-US" altLang="ja-JP" sz="1800" b="1" i="1" dirty="0" smtClean="0">
                                <a:latin typeface="Cambria Math" panose="02040503050406030204" pitchFamily="18" charset="0"/>
                              </a:rPr>
                              <m:t>𝒙</m:t>
                            </m:r>
                          </m:e>
                          <m:sub>
                            <m:r>
                              <a:rPr kumimoji="1" lang="en-US" altLang="ja-JP" sz="1800" b="0" i="1" dirty="0" smtClean="0">
                                <a:latin typeface="Cambria Math" panose="02040503050406030204" pitchFamily="18" charset="0"/>
                              </a:rPr>
                              <m:t>𝑖</m:t>
                            </m:r>
                            <m:r>
                              <a:rPr kumimoji="1" lang="en-US" altLang="ja-JP" sz="1800" b="0" i="1" dirty="0" smtClean="0">
                                <a:latin typeface="Cambria Math" panose="02040503050406030204" pitchFamily="18" charset="0"/>
                              </a:rPr>
                              <m:t>,</m:t>
                            </m:r>
                            <m:r>
                              <a:rPr kumimoji="1" lang="en-US" altLang="ja-JP" sz="1800" b="0" i="1" dirty="0" smtClean="0">
                                <a:latin typeface="Cambria Math" panose="02040503050406030204" pitchFamily="18" charset="0"/>
                              </a:rPr>
                              <m:t>𝑡</m:t>
                            </m:r>
                          </m:sub>
                        </m:sSub>
                      </m:sub>
                    </m:sSub>
                    <m:r>
                      <a:rPr kumimoji="1" lang="en-US" altLang="ja-JP" sz="1800" b="0" i="1" dirty="0" smtClean="0">
                        <a:latin typeface="Cambria Math" panose="02040503050406030204" pitchFamily="18" charset="0"/>
                      </a:rPr>
                      <m:t>|</m:t>
                    </m:r>
                    <m:r>
                      <a:rPr kumimoji="1" lang="en-US" altLang="ja-JP" sz="1800" b="0" i="1" dirty="0" smtClean="0">
                        <a:latin typeface="Cambria Math" panose="02040503050406030204" pitchFamily="18" charset="0"/>
                      </a:rPr>
                      <m:t>𝐷</m:t>
                    </m:r>
                    <m:r>
                      <a:rPr kumimoji="1" lang="en-US" altLang="ja-JP" sz="1800" b="0" i="1" dirty="0" smtClean="0">
                        <a:latin typeface="Cambria Math" panose="02040503050406030204" pitchFamily="18" charset="0"/>
                      </a:rPr>
                      <m:t>(</m:t>
                    </m:r>
                    <m:r>
                      <a:rPr kumimoji="1" lang="en-US" altLang="ja-JP" sz="1800" b="0" i="1" dirty="0" smtClean="0">
                        <a:latin typeface="Cambria Math" panose="02040503050406030204" pitchFamily="18" charset="0"/>
                      </a:rPr>
                      <m:t>𝑡</m:t>
                    </m:r>
                    <m:r>
                      <a:rPr kumimoji="1" lang="en-US" altLang="ja-JP" sz="1800" b="0" i="1" dirty="0" smtClean="0">
                        <a:latin typeface="Cambria Math" panose="02040503050406030204" pitchFamily="18" charset="0"/>
                      </a:rPr>
                      <m:t>−1))</m:t>
                    </m:r>
                  </m:oMath>
                </a14:m>
                <a:r>
                  <a:rPr kumimoji="1" lang="ja-JP" altLang="en-US" sz="1800" dirty="0">
                    <a:latin typeface="+mn-ea"/>
                    <a:ea typeface="+mn-ea"/>
                  </a:rPr>
                  <a:t>を生成</a:t>
                </a:r>
                <a:endParaRPr kumimoji="1" lang="en-US" altLang="ja-JP" sz="1800" dirty="0">
                  <a:latin typeface="+mn-ea"/>
                  <a:ea typeface="+mn-ea"/>
                </a:endParaRPr>
              </a:p>
              <a:p>
                <a:pPr marL="342900" lvl="0" indent="-342900">
                  <a:buFont typeface="+mj-lt"/>
                  <a:buAutoNum type="arabicPeriod"/>
                </a:pPr>
                <a:r>
                  <a:rPr kumimoji="1" lang="en-US" altLang="ja-JP" sz="1800" dirty="0">
                    <a:solidFill>
                      <a:srgbClr val="333333"/>
                    </a:solidFill>
                    <a:latin typeface="メイリオ"/>
                    <a:ea typeface="メイリオ"/>
                  </a:rPr>
                  <a:t> </a:t>
                </a:r>
                <a14:m>
                  <m:oMath xmlns:m="http://schemas.openxmlformats.org/officeDocument/2006/math">
                    <m:r>
                      <a:rPr kumimoji="1" lang="en-US" altLang="ja-JP" sz="1800" i="1">
                        <a:solidFill>
                          <a:srgbClr val="333333"/>
                        </a:solidFill>
                        <a:latin typeface="Cambria Math" panose="02040503050406030204" pitchFamily="18" charset="0"/>
                        <a:ea typeface="+mn-ea"/>
                      </a:rPr>
                      <m:t>𝑖</m:t>
                    </m:r>
                    <m:r>
                      <a:rPr kumimoji="1" lang="en-US" altLang="ja-JP" sz="1800" i="1">
                        <a:solidFill>
                          <a:srgbClr val="333333"/>
                        </a:solidFill>
                        <a:latin typeface="Cambria Math" panose="02040503050406030204" pitchFamily="18" charset="0"/>
                        <a:ea typeface="Cambria Math" panose="02040503050406030204" pitchFamily="18" charset="0"/>
                      </a:rPr>
                      <m:t>←</m:t>
                    </m:r>
                    <m:sSub>
                      <m:sSubPr>
                        <m:ctrlPr>
                          <a:rPr kumimoji="1" lang="en-US" altLang="ja-JP" sz="1800" i="1">
                            <a:solidFill>
                              <a:srgbClr val="333333"/>
                            </a:solidFill>
                            <a:latin typeface="Cambria Math" panose="02040503050406030204" pitchFamily="18" charset="0"/>
                            <a:ea typeface="Cambria Math" panose="02040503050406030204" pitchFamily="18" charset="0"/>
                          </a:rPr>
                        </m:ctrlPr>
                      </m:sSubPr>
                      <m:e>
                        <m:r>
                          <m:rPr>
                            <m:nor/>
                          </m:rPr>
                          <a:rPr kumimoji="1" lang="en-US" altLang="ja-JP" sz="1800">
                            <a:solidFill>
                              <a:srgbClr val="333333"/>
                            </a:solidFill>
                            <a:latin typeface="Cambria Math" panose="02040503050406030204" pitchFamily="18" charset="0"/>
                            <a:ea typeface="Cambria Math" panose="02040503050406030204" pitchFamily="18" charset="0"/>
                          </a:rPr>
                          <m:t>argmax</m:t>
                        </m:r>
                      </m:e>
                      <m:sub>
                        <m:r>
                          <a:rPr kumimoji="1" lang="en-US" altLang="ja-JP" sz="1800" i="1">
                            <a:solidFill>
                              <a:srgbClr val="333333"/>
                            </a:solidFill>
                            <a:latin typeface="Cambria Math" panose="02040503050406030204" pitchFamily="18" charset="0"/>
                            <a:ea typeface="Cambria Math" panose="02040503050406030204" pitchFamily="18" charset="0"/>
                          </a:rPr>
                          <m:t>𝑖</m:t>
                        </m:r>
                        <m:r>
                          <a:rPr kumimoji="1" lang="en-US" altLang="ja-JP" sz="1800" i="1">
                            <a:solidFill>
                              <a:srgbClr val="333333"/>
                            </a:solidFill>
                            <a:latin typeface="Cambria Math" panose="02040503050406030204" pitchFamily="18" charset="0"/>
                            <a:ea typeface="Cambria Math" panose="02040503050406030204" pitchFamily="18" charset="0"/>
                          </a:rPr>
                          <m:t>∈{1,2,…,</m:t>
                        </m:r>
                        <m:r>
                          <a:rPr kumimoji="1" lang="en-US" altLang="ja-JP" sz="1800" i="1">
                            <a:solidFill>
                              <a:srgbClr val="333333"/>
                            </a:solidFill>
                            <a:latin typeface="Cambria Math" panose="02040503050406030204" pitchFamily="18" charset="0"/>
                            <a:ea typeface="Cambria Math" panose="02040503050406030204" pitchFamily="18" charset="0"/>
                          </a:rPr>
                          <m:t>𝐾</m:t>
                        </m:r>
                        <m:r>
                          <a:rPr kumimoji="1" lang="en-US" altLang="ja-JP" sz="1800" i="1">
                            <a:solidFill>
                              <a:srgbClr val="333333"/>
                            </a:solidFill>
                            <a:latin typeface="Cambria Math" panose="02040503050406030204" pitchFamily="18" charset="0"/>
                            <a:ea typeface="Cambria Math" panose="02040503050406030204" pitchFamily="18" charset="0"/>
                          </a:rPr>
                          <m:t>}</m:t>
                        </m:r>
                      </m:sub>
                    </m:sSub>
                    <m:sSub>
                      <m:sSubPr>
                        <m:ctrlPr>
                          <a:rPr kumimoji="1" lang="en-US" altLang="ja-JP" sz="1800" i="1">
                            <a:solidFill>
                              <a:srgbClr val="333333"/>
                            </a:solidFill>
                            <a:latin typeface="Cambria Math" panose="02040503050406030204" pitchFamily="18" charset="0"/>
                          </a:rPr>
                        </m:ctrlPr>
                      </m:sSubPr>
                      <m:e>
                        <m:acc>
                          <m:accPr>
                            <m:chr m:val="̃"/>
                            <m:ctrlPr>
                              <a:rPr kumimoji="1" lang="en-US" altLang="ja-JP" sz="1800" i="1">
                                <a:solidFill>
                                  <a:srgbClr val="333333"/>
                                </a:solidFill>
                                <a:latin typeface="Cambria Math" panose="02040503050406030204" pitchFamily="18" charset="0"/>
                              </a:rPr>
                            </m:ctrlPr>
                          </m:accPr>
                          <m:e>
                            <m:r>
                              <a:rPr kumimoji="1" lang="ja-JP" altLang="en-US" sz="1800" i="1">
                                <a:solidFill>
                                  <a:srgbClr val="333333"/>
                                </a:solidFill>
                                <a:latin typeface="Cambria Math" panose="02040503050406030204" pitchFamily="18" charset="0"/>
                              </a:rPr>
                              <m:t>𝜃</m:t>
                            </m:r>
                          </m:e>
                        </m:acc>
                      </m:e>
                      <m:sub>
                        <m:r>
                          <a:rPr kumimoji="1" lang="en-US" altLang="ja-JP" sz="1800" i="1">
                            <a:solidFill>
                              <a:srgbClr val="333333"/>
                            </a:solidFill>
                            <a:latin typeface="Cambria Math" panose="02040503050406030204" pitchFamily="18" charset="0"/>
                          </a:rPr>
                          <m:t>𝑖</m:t>
                        </m:r>
                      </m:sub>
                    </m:sSub>
                  </m:oMath>
                </a14:m>
                <a:endParaRPr kumimoji="1" lang="en-US" altLang="ja-JP" sz="1800" dirty="0">
                  <a:solidFill>
                    <a:srgbClr val="333333"/>
                  </a:solidFill>
                  <a:latin typeface="メイリオ"/>
                  <a:ea typeface="メイリオ"/>
                </a:endParaRPr>
              </a:p>
              <a:p>
                <a:pPr marL="342900" lvl="0" indent="-342900">
                  <a:buFont typeface="+mj-lt"/>
                  <a:buAutoNum type="arabicPeriod"/>
                </a:pPr>
                <a:r>
                  <a:rPr kumimoji="1" lang="ja-JP" altLang="en-US" sz="1800" dirty="0">
                    <a:solidFill>
                      <a:srgbClr val="333333"/>
                    </a:solidFill>
                    <a:latin typeface="メイリオ"/>
                    <a:ea typeface="メイリオ"/>
                  </a:rPr>
                  <a:t>腕</a:t>
                </a:r>
                <a14:m>
                  <m:oMath xmlns:m="http://schemas.openxmlformats.org/officeDocument/2006/math">
                    <m:r>
                      <a:rPr kumimoji="1" lang="en-US" altLang="ja-JP" sz="1800" i="1">
                        <a:solidFill>
                          <a:srgbClr val="333333"/>
                        </a:solidFill>
                        <a:latin typeface="Cambria Math" panose="02040503050406030204" pitchFamily="18" charset="0"/>
                        <a:ea typeface="+mn-ea"/>
                      </a:rPr>
                      <m:t>𝑖</m:t>
                    </m:r>
                  </m:oMath>
                </a14:m>
                <a:r>
                  <a:rPr kumimoji="1" lang="ja-JP" altLang="en-US" sz="1800" dirty="0">
                    <a:solidFill>
                      <a:srgbClr val="333333"/>
                    </a:solidFill>
                    <a:latin typeface="メイリオ"/>
                    <a:ea typeface="メイリオ"/>
                  </a:rPr>
                  <a:t>を引いて報酬</a:t>
                </a:r>
                <a14:m>
                  <m:oMath xmlns:m="http://schemas.openxmlformats.org/officeDocument/2006/math">
                    <m:sSub>
                      <m:sSubPr>
                        <m:ctrlPr>
                          <a:rPr kumimoji="1" lang="en-US" altLang="ja-JP" sz="1800" i="1">
                            <a:solidFill>
                              <a:srgbClr val="333333"/>
                            </a:solidFill>
                            <a:latin typeface="Cambria Math" panose="02040503050406030204" pitchFamily="18" charset="0"/>
                            <a:ea typeface="+mn-ea"/>
                          </a:rPr>
                        </m:ctrlPr>
                      </m:sSubPr>
                      <m:e>
                        <m:r>
                          <a:rPr kumimoji="1" lang="en-US" altLang="ja-JP" sz="1800" i="1">
                            <a:solidFill>
                              <a:srgbClr val="333333"/>
                            </a:solidFill>
                            <a:latin typeface="Cambria Math" panose="02040503050406030204" pitchFamily="18" charset="0"/>
                            <a:ea typeface="+mn-ea"/>
                          </a:rPr>
                          <m:t>𝑋</m:t>
                        </m:r>
                      </m:e>
                      <m:sub>
                        <m:r>
                          <a:rPr kumimoji="1" lang="en-US" altLang="ja-JP" sz="1800" i="1">
                            <a:solidFill>
                              <a:srgbClr val="333333"/>
                            </a:solidFill>
                            <a:latin typeface="Cambria Math" panose="02040503050406030204" pitchFamily="18" charset="0"/>
                            <a:ea typeface="+mn-ea"/>
                          </a:rPr>
                          <m:t>𝑖</m:t>
                        </m:r>
                      </m:sub>
                    </m:sSub>
                    <m:d>
                      <m:dPr>
                        <m:ctrlPr>
                          <a:rPr kumimoji="1" lang="en-US" altLang="ja-JP" sz="1800" i="1">
                            <a:solidFill>
                              <a:srgbClr val="333333"/>
                            </a:solidFill>
                            <a:latin typeface="Cambria Math" panose="02040503050406030204" pitchFamily="18" charset="0"/>
                            <a:ea typeface="+mn-ea"/>
                          </a:rPr>
                        </m:ctrlPr>
                      </m:dPr>
                      <m:e>
                        <m:r>
                          <a:rPr kumimoji="1" lang="en-US" altLang="ja-JP" sz="1800" i="1">
                            <a:solidFill>
                              <a:srgbClr val="333333"/>
                            </a:solidFill>
                            <a:latin typeface="Cambria Math" panose="02040503050406030204" pitchFamily="18" charset="0"/>
                            <a:ea typeface="+mn-ea"/>
                          </a:rPr>
                          <m:t>𝑡</m:t>
                        </m:r>
                      </m:e>
                    </m:d>
                    <m:r>
                      <a:rPr kumimoji="1" lang="en-US" altLang="ja-JP" sz="1800" i="1">
                        <a:solidFill>
                          <a:srgbClr val="333333"/>
                        </a:solidFill>
                        <a:latin typeface="Cambria Math" panose="02040503050406030204" pitchFamily="18" charset="0"/>
                        <a:ea typeface="Cambria Math" panose="02040503050406030204" pitchFamily="18" charset="0"/>
                      </a:rPr>
                      <m:t>∈{0,1}</m:t>
                    </m:r>
                  </m:oMath>
                </a14:m>
                <a:r>
                  <a:rPr kumimoji="1" lang="ja-JP" altLang="en-US" sz="1800" dirty="0">
                    <a:solidFill>
                      <a:srgbClr val="333333"/>
                    </a:solidFill>
                    <a:latin typeface="メイリオ"/>
                    <a:ea typeface="メイリオ"/>
                  </a:rPr>
                  <a:t>を観測</a:t>
                </a:r>
                <a:endParaRPr kumimoji="1" lang="en-US" altLang="ja-JP" sz="1800" dirty="0">
                  <a:latin typeface="+mn-ea"/>
                  <a:ea typeface="+mn-ea"/>
                </a:endParaRPr>
              </a:p>
              <a:p>
                <a:pPr marL="342900" indent="-342900">
                  <a:buFont typeface="+mj-lt"/>
                  <a:buAutoNum type="arabicPeriod"/>
                </a:pPr>
                <a:r>
                  <a:rPr kumimoji="1" lang="en-US" altLang="ja-JP" sz="1800" dirty="0">
                    <a:latin typeface="+mn-ea"/>
                    <a:ea typeface="+mn-ea"/>
                  </a:rPr>
                  <a:t> </a:t>
                </a:r>
                <a14:m>
                  <m:oMath xmlns:m="http://schemas.openxmlformats.org/officeDocument/2006/math">
                    <m:r>
                      <a:rPr kumimoji="1" lang="en-US" altLang="ja-JP" sz="1800" b="0" i="1" dirty="0" smtClean="0">
                        <a:latin typeface="Cambria Math" panose="02040503050406030204" pitchFamily="18" charset="0"/>
                        <a:ea typeface="+mn-ea"/>
                      </a:rPr>
                      <m:t>𝑡</m:t>
                    </m:r>
                    <m:r>
                      <a:rPr kumimoji="1" lang="en-US" altLang="ja-JP" sz="1800" b="0" i="1" dirty="0" smtClean="0">
                        <a:latin typeface="Cambria Math" panose="02040503050406030204" pitchFamily="18" charset="0"/>
                        <a:ea typeface="Cambria Math" panose="02040503050406030204" pitchFamily="18" charset="0"/>
                      </a:rPr>
                      <m:t>←</m:t>
                    </m:r>
                    <m:r>
                      <a:rPr kumimoji="1" lang="en-US" altLang="ja-JP" sz="1800" b="0" i="1" dirty="0" smtClean="0">
                        <a:latin typeface="Cambria Math" panose="02040503050406030204" pitchFamily="18" charset="0"/>
                        <a:ea typeface="Cambria Math" panose="02040503050406030204" pitchFamily="18" charset="0"/>
                      </a:rPr>
                      <m:t>𝑡</m:t>
                    </m:r>
                    <m:r>
                      <a:rPr kumimoji="1" lang="en-US" altLang="ja-JP" sz="1800" b="0" i="1" dirty="0" smtClean="0">
                        <a:latin typeface="Cambria Math" panose="02040503050406030204" pitchFamily="18" charset="0"/>
                        <a:ea typeface="Cambria Math" panose="02040503050406030204" pitchFamily="18" charset="0"/>
                      </a:rPr>
                      <m:t>+1</m:t>
                    </m:r>
                  </m:oMath>
                </a14:m>
                <a:r>
                  <a:rPr kumimoji="1" lang="ja-JP" altLang="en-US" sz="1800" dirty="0">
                    <a:latin typeface="+mn-ea"/>
                    <a:ea typeface="+mn-ea"/>
                  </a:rPr>
                  <a:t>として</a:t>
                </a:r>
                <a:r>
                  <a:rPr kumimoji="1" lang="en-US" altLang="ja-JP" sz="1800" dirty="0">
                    <a:latin typeface="+mn-ea"/>
                    <a:ea typeface="+mn-ea"/>
                  </a:rPr>
                  <a:t>2</a:t>
                </a:r>
                <a:r>
                  <a:rPr kumimoji="1" lang="ja-JP" altLang="en-US" sz="1800" dirty="0">
                    <a:latin typeface="+mn-ea"/>
                    <a:ea typeface="+mn-ea"/>
                  </a:rPr>
                  <a:t>へ戻る</a:t>
                </a:r>
                <a:endParaRPr kumimoji="1" lang="en-US" altLang="ja-JP" sz="1800" dirty="0">
                  <a:latin typeface="+mn-ea"/>
                  <a:ea typeface="+mn-ea"/>
                </a:endParaRPr>
              </a:p>
            </p:txBody>
          </p:sp>
        </mc:Choice>
        <mc:Fallback>
          <p:sp>
            <p:nvSpPr>
              <p:cNvPr id="12" name="テキスト ボックス 11">
                <a:extLst>
                  <a:ext uri="{FF2B5EF4-FFF2-40B4-BE49-F238E27FC236}">
                    <a16:creationId xmlns:a16="http://schemas.microsoft.com/office/drawing/2014/main" id="{6186B489-4168-4FC4-997D-1F7508C7EDDA}"/>
                  </a:ext>
                </a:extLst>
              </p:cNvPr>
              <p:cNvSpPr txBox="1">
                <a:spLocks noRot="1" noChangeAspect="1" noMove="1" noResize="1" noEditPoints="1" noAdjustHandles="1" noChangeArrowheads="1" noChangeShapeType="1" noTextEdit="1"/>
              </p:cNvSpPr>
              <p:nvPr/>
            </p:nvSpPr>
            <p:spPr>
              <a:xfrm>
                <a:off x="6618050" y="3068960"/>
                <a:ext cx="5008171" cy="3021468"/>
              </a:xfrm>
              <a:prstGeom prst="rect">
                <a:avLst/>
              </a:prstGeom>
              <a:blipFill>
                <a:blip r:embed="rId2"/>
                <a:stretch>
                  <a:fillRect l="-1705" t="-605" r="-122" b="-443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 name="テキスト ボックス 12">
                <a:extLst>
                  <a:ext uri="{FF2B5EF4-FFF2-40B4-BE49-F238E27FC236}">
                    <a16:creationId xmlns:a16="http://schemas.microsoft.com/office/drawing/2014/main" id="{C8F98261-A546-446A-8F3B-FD7718E5FBDC}"/>
                  </a:ext>
                </a:extLst>
              </p:cNvPr>
              <p:cNvSpPr txBox="1"/>
              <p:nvPr/>
            </p:nvSpPr>
            <p:spPr>
              <a:xfrm>
                <a:off x="2036168" y="5304367"/>
                <a:ext cx="194753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ja-JP" sz="2000" b="0" i="1" smtClean="0">
                          <a:latin typeface="Cambria Math" panose="02040503050406030204" pitchFamily="18" charset="0"/>
                          <a:ea typeface="+mn-ea"/>
                        </a:rPr>
                        <m:t>𝑟</m:t>
                      </m:r>
                      <m:r>
                        <a:rPr kumimoji="1" lang="en-US" altLang="ja-JP" sz="2000" b="0" i="1" smtClean="0">
                          <a:latin typeface="Cambria Math" panose="02040503050406030204" pitchFamily="18" charset="0"/>
                          <a:ea typeface="+mn-ea"/>
                        </a:rPr>
                        <m:t>~</m:t>
                      </m:r>
                      <m:r>
                        <m:rPr>
                          <m:nor/>
                        </m:rPr>
                        <a:rPr kumimoji="1" lang="en-US" altLang="ja-JP" sz="2000" b="0" i="0" smtClean="0">
                          <a:latin typeface="Cambria Math" panose="02040503050406030204" pitchFamily="18" charset="0"/>
                          <a:ea typeface="+mn-ea"/>
                        </a:rPr>
                        <m:t>Bernoulli</m:t>
                      </m:r>
                      <m:r>
                        <a:rPr kumimoji="1" lang="en-US" altLang="ja-JP" sz="2000" b="0" i="1" smtClean="0">
                          <a:latin typeface="Cambria Math" panose="02040503050406030204" pitchFamily="18" charset="0"/>
                          <a:ea typeface="+mn-ea"/>
                        </a:rPr>
                        <m:t>(</m:t>
                      </m:r>
                      <m:sSub>
                        <m:sSubPr>
                          <m:ctrlPr>
                            <a:rPr kumimoji="1" lang="en-US" altLang="ja-JP" sz="2000" i="1">
                              <a:latin typeface="Cambria Math" panose="02040503050406030204" pitchFamily="18" charset="0"/>
                            </a:rPr>
                          </m:ctrlPr>
                        </m:sSubPr>
                        <m:e>
                          <m:r>
                            <a:rPr kumimoji="1" lang="ja-JP" altLang="en-US" sz="2000" i="1">
                              <a:latin typeface="Cambria Math" panose="02040503050406030204" pitchFamily="18" charset="0"/>
                            </a:rPr>
                            <m:t>𝜃</m:t>
                          </m:r>
                        </m:e>
                        <m:sub>
                          <m:r>
                            <a:rPr kumimoji="1" lang="en-US" altLang="ja-JP" sz="2000" i="1">
                              <a:latin typeface="Cambria Math" panose="02040503050406030204" pitchFamily="18" charset="0"/>
                            </a:rPr>
                            <m:t>𝑥</m:t>
                          </m:r>
                        </m:sub>
                      </m:sSub>
                      <m:r>
                        <a:rPr kumimoji="1" lang="en-US" altLang="ja-JP" sz="2000" b="0" i="1" smtClean="0">
                          <a:latin typeface="Cambria Math" panose="02040503050406030204" pitchFamily="18" charset="0"/>
                          <a:ea typeface="+mn-ea"/>
                        </a:rPr>
                        <m:t>)</m:t>
                      </m:r>
                    </m:oMath>
                  </m:oMathPara>
                </a14:m>
                <a:endParaRPr kumimoji="1" lang="ja-JP" altLang="en-US" sz="2000" dirty="0">
                  <a:latin typeface="+mn-ea"/>
                  <a:ea typeface="+mn-ea"/>
                </a:endParaRPr>
              </a:p>
            </p:txBody>
          </p:sp>
        </mc:Choice>
        <mc:Fallback xmlns="">
          <p:sp>
            <p:nvSpPr>
              <p:cNvPr id="13" name="テキスト ボックス 12">
                <a:extLst>
                  <a:ext uri="{FF2B5EF4-FFF2-40B4-BE49-F238E27FC236}">
                    <a16:creationId xmlns:a16="http://schemas.microsoft.com/office/drawing/2014/main" id="{C8F98261-A546-446A-8F3B-FD7718E5FBDC}"/>
                  </a:ext>
                </a:extLst>
              </p:cNvPr>
              <p:cNvSpPr txBox="1">
                <a:spLocks noRot="1" noChangeAspect="1" noMove="1" noResize="1" noEditPoints="1" noAdjustHandles="1" noChangeArrowheads="1" noChangeShapeType="1" noTextEdit="1"/>
              </p:cNvSpPr>
              <p:nvPr/>
            </p:nvSpPr>
            <p:spPr>
              <a:xfrm>
                <a:off x="2036168" y="5304367"/>
                <a:ext cx="1947535" cy="400110"/>
              </a:xfrm>
              <a:prstGeom prst="rect">
                <a:avLst/>
              </a:prstGeom>
              <a:blipFill>
                <a:blip r:embed="rId3"/>
                <a:stretch>
                  <a:fillRect r="-2508" b="-10606"/>
                </a:stretch>
              </a:blipFill>
            </p:spPr>
            <p:txBody>
              <a:bodyPr/>
              <a:lstStyle/>
              <a:p>
                <a:r>
                  <a:rPr lang="ja-JP" altLang="en-US">
                    <a:noFill/>
                  </a:rPr>
                  <a:t> </a:t>
                </a:r>
              </a:p>
            </p:txBody>
          </p:sp>
        </mc:Fallback>
      </mc:AlternateContent>
      <p:grpSp>
        <p:nvGrpSpPr>
          <p:cNvPr id="23" name="グループ化 22">
            <a:extLst>
              <a:ext uri="{FF2B5EF4-FFF2-40B4-BE49-F238E27FC236}">
                <a16:creationId xmlns:a16="http://schemas.microsoft.com/office/drawing/2014/main" id="{DF787E80-B9AC-4B53-A0C5-26B3AD723EDA}"/>
              </a:ext>
            </a:extLst>
          </p:cNvPr>
          <p:cNvGrpSpPr/>
          <p:nvPr/>
        </p:nvGrpSpPr>
        <p:grpSpPr>
          <a:xfrm>
            <a:off x="1127448" y="5693536"/>
            <a:ext cx="2146253" cy="769229"/>
            <a:chOff x="1127448" y="5693536"/>
            <a:chExt cx="2146253" cy="769229"/>
          </a:xfrm>
        </p:grpSpPr>
        <p:pic>
          <p:nvPicPr>
            <p:cNvPr id="8" name="図 7">
              <a:extLst>
                <a:ext uri="{FF2B5EF4-FFF2-40B4-BE49-F238E27FC236}">
                  <a16:creationId xmlns:a16="http://schemas.microsoft.com/office/drawing/2014/main" id="{8AC94705-807D-4255-914E-85D898CC133D}"/>
                </a:ext>
              </a:extLst>
            </p:cNvPr>
            <p:cNvPicPr>
              <a:picLocks noChangeAspect="1"/>
            </p:cNvPicPr>
            <p:nvPr/>
          </p:nvPicPr>
          <p:blipFill rotWithShape="1">
            <a:blip r:embed="rId4">
              <a:extLst>
                <a:ext uri="{28A0092B-C50C-407E-A947-70E740481C1C}">
                  <a14:useLocalDpi xmlns:a14="http://schemas.microsoft.com/office/drawing/2010/main" val="0"/>
                </a:ext>
              </a:extLst>
            </a:blip>
            <a:srcRect b="15350"/>
            <a:stretch/>
          </p:blipFill>
          <p:spPr>
            <a:xfrm>
              <a:off x="1127448" y="5693536"/>
              <a:ext cx="908722" cy="769229"/>
            </a:xfrm>
            <a:prstGeom prst="rect">
              <a:avLst/>
            </a:prstGeom>
          </p:spPr>
        </p:pic>
        <mc:AlternateContent xmlns:mc="http://schemas.openxmlformats.org/markup-compatibility/2006" xmlns:a14="http://schemas.microsoft.com/office/drawing/2010/main">
          <mc:Choice Requires="a14">
            <p:sp>
              <p:nvSpPr>
                <p:cNvPr id="14" name="テキスト ボックス 13">
                  <a:extLst>
                    <a:ext uri="{FF2B5EF4-FFF2-40B4-BE49-F238E27FC236}">
                      <a16:creationId xmlns:a16="http://schemas.microsoft.com/office/drawing/2014/main" id="{6C80E3DF-D198-40F7-9547-7D8E6F17F8BD}"/>
                    </a:ext>
                  </a:extLst>
                </p:cNvPr>
                <p:cNvSpPr txBox="1"/>
                <p:nvPr/>
              </p:nvSpPr>
              <p:spPr>
                <a:xfrm>
                  <a:off x="2036168" y="5878095"/>
                  <a:ext cx="1237533" cy="400110"/>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r>
                          <a:rPr kumimoji="1" lang="en-US" altLang="ja-JP" sz="2000" b="0" i="1" smtClean="0">
                            <a:latin typeface="Cambria Math" panose="02040503050406030204" pitchFamily="18" charset="0"/>
                            <a:ea typeface="+mn-ea"/>
                          </a:rPr>
                          <m:t>𝑟</m:t>
                        </m:r>
                        <m:r>
                          <a:rPr kumimoji="1" lang="en-US" altLang="ja-JP" sz="2000" b="0" i="1" smtClean="0">
                            <a:latin typeface="Cambria Math" panose="02040503050406030204" pitchFamily="18" charset="0"/>
                            <a:ea typeface="Cambria Math" panose="02040503050406030204" pitchFamily="18" charset="0"/>
                          </a:rPr>
                          <m:t>∈{0,1}</m:t>
                        </m:r>
                      </m:oMath>
                    </m:oMathPara>
                  </a14:m>
                  <a:endParaRPr kumimoji="1" lang="ja-JP" altLang="en-US" sz="2000" dirty="0">
                    <a:latin typeface="+mn-ea"/>
                    <a:ea typeface="+mn-ea"/>
                  </a:endParaRPr>
                </a:p>
              </p:txBody>
            </p:sp>
          </mc:Choice>
          <mc:Fallback xmlns="">
            <p:sp>
              <p:nvSpPr>
                <p:cNvPr id="14" name="テキスト ボックス 13">
                  <a:extLst>
                    <a:ext uri="{FF2B5EF4-FFF2-40B4-BE49-F238E27FC236}">
                      <a16:creationId xmlns:a16="http://schemas.microsoft.com/office/drawing/2014/main" id="{6C80E3DF-D198-40F7-9547-7D8E6F17F8BD}"/>
                    </a:ext>
                  </a:extLst>
                </p:cNvPr>
                <p:cNvSpPr txBox="1">
                  <a:spLocks noRot="1" noChangeAspect="1" noMove="1" noResize="1" noEditPoints="1" noAdjustHandles="1" noChangeArrowheads="1" noChangeShapeType="1" noTextEdit="1"/>
                </p:cNvSpPr>
                <p:nvPr/>
              </p:nvSpPr>
              <p:spPr>
                <a:xfrm>
                  <a:off x="2036168" y="5878095"/>
                  <a:ext cx="1237533" cy="400110"/>
                </a:xfrm>
                <a:prstGeom prst="rect">
                  <a:avLst/>
                </a:prstGeom>
                <a:blipFill>
                  <a:blip r:embed="rId5"/>
                  <a:stretch>
                    <a:fillRect b="-10606"/>
                  </a:stretch>
                </a:blipFill>
              </p:spPr>
              <p:txBody>
                <a:bodyPr/>
                <a:lstStyle/>
                <a:p>
                  <a:r>
                    <a:rPr lang="ja-JP" altLang="en-US">
                      <a:noFill/>
                    </a:rPr>
                    <a:t> </a:t>
                  </a:r>
                </a:p>
              </p:txBody>
            </p:sp>
          </mc:Fallback>
        </mc:AlternateContent>
      </p:grpSp>
      <p:grpSp>
        <p:nvGrpSpPr>
          <p:cNvPr id="25" name="グループ化 24">
            <a:extLst>
              <a:ext uri="{FF2B5EF4-FFF2-40B4-BE49-F238E27FC236}">
                <a16:creationId xmlns:a16="http://schemas.microsoft.com/office/drawing/2014/main" id="{32FC9DF2-241D-447B-891D-C4236AB967CE}"/>
              </a:ext>
            </a:extLst>
          </p:cNvPr>
          <p:cNvGrpSpPr/>
          <p:nvPr/>
        </p:nvGrpSpPr>
        <p:grpSpPr>
          <a:xfrm>
            <a:off x="1127448" y="4536537"/>
            <a:ext cx="2407966" cy="778770"/>
            <a:chOff x="1127448" y="4554806"/>
            <a:chExt cx="2407966" cy="778770"/>
          </a:xfrm>
        </p:grpSpPr>
        <p:pic>
          <p:nvPicPr>
            <p:cNvPr id="7" name="図 6">
              <a:extLst>
                <a:ext uri="{FF2B5EF4-FFF2-40B4-BE49-F238E27FC236}">
                  <a16:creationId xmlns:a16="http://schemas.microsoft.com/office/drawing/2014/main" id="{1A63615C-2DC3-455C-BC0D-B0D263F5C482}"/>
                </a:ext>
              </a:extLst>
            </p:cNvPr>
            <p:cNvPicPr>
              <a:picLocks noChangeAspect="1"/>
            </p:cNvPicPr>
            <p:nvPr/>
          </p:nvPicPr>
          <p:blipFill rotWithShape="1">
            <a:blip r:embed="rId6">
              <a:extLst>
                <a:ext uri="{28A0092B-C50C-407E-A947-70E740481C1C}">
                  <a14:useLocalDpi xmlns:a14="http://schemas.microsoft.com/office/drawing/2010/main" val="0"/>
                </a:ext>
              </a:extLst>
            </a:blip>
            <a:srcRect b="14300"/>
            <a:stretch/>
          </p:blipFill>
          <p:spPr>
            <a:xfrm>
              <a:off x="1127448" y="4554806"/>
              <a:ext cx="908721" cy="778770"/>
            </a:xfrm>
            <a:prstGeom prst="rect">
              <a:avLst/>
            </a:prstGeom>
          </p:spPr>
        </p:pic>
        <mc:AlternateContent xmlns:mc="http://schemas.openxmlformats.org/markup-compatibility/2006" xmlns:a14="http://schemas.microsoft.com/office/drawing/2010/main">
          <mc:Choice Requires="a14">
            <p:sp>
              <p:nvSpPr>
                <p:cNvPr id="15" name="テキスト ボックス 14">
                  <a:extLst>
                    <a:ext uri="{FF2B5EF4-FFF2-40B4-BE49-F238E27FC236}">
                      <a16:creationId xmlns:a16="http://schemas.microsoft.com/office/drawing/2014/main" id="{CFA1B075-21FA-4FA0-8E3A-48FF18E54A13}"/>
                    </a:ext>
                  </a:extLst>
                </p:cNvPr>
                <p:cNvSpPr txBox="1"/>
                <p:nvPr/>
              </p:nvSpPr>
              <p:spPr>
                <a:xfrm>
                  <a:off x="2036168" y="4744136"/>
                  <a:ext cx="1499246"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i="1">
                                <a:latin typeface="Cambria Math" panose="02040503050406030204" pitchFamily="18" charset="0"/>
                              </a:rPr>
                            </m:ctrlPr>
                          </m:sSubPr>
                          <m:e>
                            <m:r>
                              <a:rPr kumimoji="1" lang="ja-JP" altLang="en-US" sz="2000" i="1">
                                <a:latin typeface="Cambria Math" panose="02040503050406030204" pitchFamily="18" charset="0"/>
                              </a:rPr>
                              <m:t>𝜃</m:t>
                            </m:r>
                          </m:e>
                          <m:sub>
                            <m:r>
                              <a:rPr kumimoji="1" lang="en-US" altLang="ja-JP" sz="2000" i="1">
                                <a:latin typeface="Cambria Math" panose="02040503050406030204" pitchFamily="18" charset="0"/>
                              </a:rPr>
                              <m:t>𝑥</m:t>
                            </m:r>
                          </m:sub>
                        </m:sSub>
                        <m:r>
                          <a:rPr kumimoji="1" lang="en-US" altLang="ja-JP" sz="2000" i="1">
                            <a:latin typeface="Cambria Math" panose="02040503050406030204" pitchFamily="18" charset="0"/>
                            <a:ea typeface="+mn-ea"/>
                          </a:rPr>
                          <m:t>∈</m:t>
                        </m:r>
                        <m:r>
                          <a:rPr kumimoji="1" lang="en-US" altLang="ja-JP" sz="2000" b="0" i="1" smtClean="0">
                            <a:latin typeface="Cambria Math" panose="02040503050406030204" pitchFamily="18" charset="0"/>
                            <a:ea typeface="+mn-ea"/>
                          </a:rPr>
                          <m:t>[0,1]</m:t>
                        </m:r>
                      </m:oMath>
                    </m:oMathPara>
                  </a14:m>
                  <a:endParaRPr kumimoji="1" lang="ja-JP" altLang="en-US" sz="2000" dirty="0">
                    <a:latin typeface="+mn-ea"/>
                    <a:ea typeface="+mn-ea"/>
                  </a:endParaRPr>
                </a:p>
              </p:txBody>
            </p:sp>
          </mc:Choice>
          <mc:Fallback xmlns="">
            <p:sp>
              <p:nvSpPr>
                <p:cNvPr id="15" name="テキスト ボックス 14">
                  <a:extLst>
                    <a:ext uri="{FF2B5EF4-FFF2-40B4-BE49-F238E27FC236}">
                      <a16:creationId xmlns:a16="http://schemas.microsoft.com/office/drawing/2014/main" id="{CFA1B075-21FA-4FA0-8E3A-48FF18E54A13}"/>
                    </a:ext>
                  </a:extLst>
                </p:cNvPr>
                <p:cNvSpPr txBox="1">
                  <a:spLocks noRot="1" noChangeAspect="1" noMove="1" noResize="1" noEditPoints="1" noAdjustHandles="1" noChangeArrowheads="1" noChangeShapeType="1" noTextEdit="1"/>
                </p:cNvSpPr>
                <p:nvPr/>
              </p:nvSpPr>
              <p:spPr>
                <a:xfrm>
                  <a:off x="2036168" y="4744136"/>
                  <a:ext cx="1499246" cy="400110"/>
                </a:xfrm>
                <a:prstGeom prst="rect">
                  <a:avLst/>
                </a:prstGeom>
                <a:blipFill>
                  <a:blip r:embed="rId7"/>
                  <a:stretch>
                    <a:fillRect b="-10606"/>
                  </a:stretch>
                </a:blipFill>
              </p:spPr>
              <p:txBody>
                <a:bodyPr/>
                <a:lstStyle/>
                <a:p>
                  <a:r>
                    <a:rPr lang="ja-JP" altLang="en-US">
                      <a:noFill/>
                    </a:rPr>
                    <a:t> </a:t>
                  </a:r>
                </a:p>
              </p:txBody>
            </p:sp>
          </mc:Fallback>
        </mc:AlternateContent>
      </p:grpSp>
      <p:grpSp>
        <p:nvGrpSpPr>
          <p:cNvPr id="24" name="グループ化 23">
            <a:extLst>
              <a:ext uri="{FF2B5EF4-FFF2-40B4-BE49-F238E27FC236}">
                <a16:creationId xmlns:a16="http://schemas.microsoft.com/office/drawing/2014/main" id="{32E32D10-3CA3-48A4-8729-EF3E7CB4BA9F}"/>
              </a:ext>
            </a:extLst>
          </p:cNvPr>
          <p:cNvGrpSpPr/>
          <p:nvPr/>
        </p:nvGrpSpPr>
        <p:grpSpPr>
          <a:xfrm>
            <a:off x="1127448" y="3053928"/>
            <a:ext cx="1584177" cy="750144"/>
            <a:chOff x="1127448" y="3053928"/>
            <a:chExt cx="1584177" cy="750144"/>
          </a:xfrm>
        </p:grpSpPr>
        <p:pic>
          <p:nvPicPr>
            <p:cNvPr id="6" name="図 5">
              <a:extLst>
                <a:ext uri="{FF2B5EF4-FFF2-40B4-BE49-F238E27FC236}">
                  <a16:creationId xmlns:a16="http://schemas.microsoft.com/office/drawing/2014/main" id="{FD7F7032-7755-4ED5-9920-D5CAA68FF705}"/>
                </a:ext>
              </a:extLst>
            </p:cNvPr>
            <p:cNvPicPr>
              <a:picLocks noChangeAspect="1"/>
            </p:cNvPicPr>
            <p:nvPr/>
          </p:nvPicPr>
          <p:blipFill rotWithShape="1">
            <a:blip r:embed="rId8">
              <a:extLst>
                <a:ext uri="{28A0092B-C50C-407E-A947-70E740481C1C}">
                  <a14:useLocalDpi xmlns:a14="http://schemas.microsoft.com/office/drawing/2010/main" val="0"/>
                </a:ext>
              </a:extLst>
            </a:blip>
            <a:srcRect b="17451"/>
            <a:stretch/>
          </p:blipFill>
          <p:spPr>
            <a:xfrm>
              <a:off x="1127448" y="3053928"/>
              <a:ext cx="908720" cy="750144"/>
            </a:xfrm>
            <a:prstGeom prst="rect">
              <a:avLst/>
            </a:prstGeom>
          </p:spPr>
        </p:pic>
        <mc:AlternateContent xmlns:mc="http://schemas.openxmlformats.org/markup-compatibility/2006" xmlns:a14="http://schemas.microsoft.com/office/drawing/2010/main">
          <mc:Choice Requires="a14">
            <p:sp>
              <p:nvSpPr>
                <p:cNvPr id="17" name="テキスト ボックス 16">
                  <a:extLst>
                    <a:ext uri="{FF2B5EF4-FFF2-40B4-BE49-F238E27FC236}">
                      <a16:creationId xmlns:a16="http://schemas.microsoft.com/office/drawing/2014/main" id="{5FFE9F6C-81F9-478C-942D-E1AE92E5B2C0}"/>
                    </a:ext>
                  </a:extLst>
                </p:cNvPr>
                <p:cNvSpPr txBox="1"/>
                <p:nvPr/>
              </p:nvSpPr>
              <p:spPr>
                <a:xfrm>
                  <a:off x="2036169" y="3241510"/>
                  <a:ext cx="675456" cy="400110"/>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r>
                          <a:rPr kumimoji="1" lang="ja-JP" altLang="en-US" sz="2000" b="1" i="1" smtClean="0">
                            <a:latin typeface="Cambria Math" panose="02040503050406030204" pitchFamily="18" charset="0"/>
                            <a:ea typeface="+mn-ea"/>
                          </a:rPr>
                          <m:t>𝝁</m:t>
                        </m:r>
                        <m:r>
                          <a:rPr kumimoji="1" lang="en-US" altLang="ja-JP" sz="2000" b="0" i="1" smtClean="0">
                            <a:latin typeface="Cambria Math" panose="02040503050406030204" pitchFamily="18" charset="0"/>
                            <a:ea typeface="+mn-ea"/>
                          </a:rPr>
                          <m:t>,</m:t>
                        </m:r>
                        <m:r>
                          <a:rPr kumimoji="1" lang="el-GR" altLang="ja-JP" sz="2000" b="1" i="1" smtClean="0">
                            <a:latin typeface="Cambria Math" panose="02040503050406030204" pitchFamily="18" charset="0"/>
                            <a:ea typeface="Cambria Math" panose="02040503050406030204" pitchFamily="18" charset="0"/>
                          </a:rPr>
                          <m:t>𝜮</m:t>
                        </m:r>
                      </m:oMath>
                    </m:oMathPara>
                  </a14:m>
                  <a:endParaRPr kumimoji="1" lang="ja-JP" altLang="en-US" sz="2000" b="1" dirty="0">
                    <a:latin typeface="+mn-ea"/>
                    <a:ea typeface="+mn-ea"/>
                  </a:endParaRPr>
                </a:p>
              </p:txBody>
            </p:sp>
          </mc:Choice>
          <mc:Fallback xmlns="">
            <p:sp>
              <p:nvSpPr>
                <p:cNvPr id="17" name="テキスト ボックス 16">
                  <a:extLst>
                    <a:ext uri="{FF2B5EF4-FFF2-40B4-BE49-F238E27FC236}">
                      <a16:creationId xmlns:a16="http://schemas.microsoft.com/office/drawing/2014/main" id="{5FFE9F6C-81F9-478C-942D-E1AE92E5B2C0}"/>
                    </a:ext>
                  </a:extLst>
                </p:cNvPr>
                <p:cNvSpPr txBox="1">
                  <a:spLocks noRot="1" noChangeAspect="1" noMove="1" noResize="1" noEditPoints="1" noAdjustHandles="1" noChangeArrowheads="1" noChangeShapeType="1" noTextEdit="1"/>
                </p:cNvSpPr>
                <p:nvPr/>
              </p:nvSpPr>
              <p:spPr>
                <a:xfrm>
                  <a:off x="2036169" y="3241510"/>
                  <a:ext cx="675456" cy="400110"/>
                </a:xfrm>
                <a:prstGeom prst="rect">
                  <a:avLst/>
                </a:prstGeom>
                <a:blipFill>
                  <a:blip r:embed="rId9"/>
                  <a:stretch>
                    <a:fillRect b="-1538"/>
                  </a:stretch>
                </a:blipFill>
              </p:spPr>
              <p:txBody>
                <a:bodyPr/>
                <a:lstStyle/>
                <a:p>
                  <a:r>
                    <a:rPr lang="ja-JP" altLang="en-US">
                      <a:noFill/>
                    </a:rPr>
                    <a:t> </a:t>
                  </a:r>
                </a:p>
              </p:txBody>
            </p:sp>
          </mc:Fallback>
        </mc:AlternateContent>
      </p:grpSp>
      <mc:AlternateContent xmlns:mc="http://schemas.openxmlformats.org/markup-compatibility/2006" xmlns:a14="http://schemas.microsoft.com/office/drawing/2010/main">
        <mc:Choice Requires="a14">
          <p:sp>
            <p:nvSpPr>
              <p:cNvPr id="19" name="吹き出し: 四角形 18">
                <a:extLst>
                  <a:ext uri="{FF2B5EF4-FFF2-40B4-BE49-F238E27FC236}">
                    <a16:creationId xmlns:a16="http://schemas.microsoft.com/office/drawing/2014/main" id="{C2EDABCC-6FC7-4BC4-9215-2FE74136FEEE}"/>
                  </a:ext>
                </a:extLst>
              </p:cNvPr>
              <p:cNvSpPr/>
              <p:nvPr/>
            </p:nvSpPr>
            <p:spPr bwMode="auto">
              <a:xfrm>
                <a:off x="3983702" y="4653136"/>
                <a:ext cx="2256313" cy="1809629"/>
              </a:xfrm>
              <a:prstGeom prst="wedgeRectCallout">
                <a:avLst>
                  <a:gd name="adj1" fmla="val -76308"/>
                  <a:gd name="adj2" fmla="val -34708"/>
                </a:avLst>
              </a:prstGeom>
              <a:solidFill>
                <a:schemeClr val="accent1"/>
              </a:solidFill>
              <a:ln w="9525" cap="flat" cmpd="sng" algn="ctr">
                <a:no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14:m>
                  <m:oMath xmlns:m="http://schemas.openxmlformats.org/officeDocument/2006/math">
                    <m:sSub>
                      <m:sSubPr>
                        <m:ctrlPr>
                          <a:rPr kumimoji="1" lang="en-US" altLang="ja-JP" sz="2000" b="0" i="1" u="none" strike="noStrike" kern="1200" cap="none" spc="0" normalizeH="0" baseline="0" noProof="0" smtClean="0">
                            <a:ln>
                              <a:noFill/>
                            </a:ln>
                            <a:solidFill>
                              <a:schemeClr val="bg1"/>
                            </a:solidFill>
                            <a:effectLst/>
                            <a:uLnTx/>
                            <a:uFillTx/>
                            <a:latin typeface="Cambria Math" panose="02040503050406030204" pitchFamily="18" charset="0"/>
                            <a:cs typeface="+mn-cs"/>
                          </a:rPr>
                        </m:ctrlPr>
                      </m:sSubPr>
                      <m:e>
                        <m:r>
                          <a:rPr kumimoji="1" lang="ja-JP" altLang="en-US" sz="2000" b="0" i="1" u="none" strike="noStrike" kern="1200" cap="none" spc="0" normalizeH="0" baseline="0" noProof="0">
                            <a:ln>
                              <a:noFill/>
                            </a:ln>
                            <a:solidFill>
                              <a:schemeClr val="bg1"/>
                            </a:solidFill>
                            <a:effectLst/>
                            <a:uLnTx/>
                            <a:uFillTx/>
                            <a:latin typeface="Cambria Math" panose="02040503050406030204" pitchFamily="18" charset="0"/>
                            <a:cs typeface="+mn-cs"/>
                          </a:rPr>
                          <m:t>𝜃</m:t>
                        </m:r>
                      </m:e>
                      <m:sub>
                        <m:r>
                          <a:rPr kumimoji="1" lang="en-US" altLang="ja-JP" sz="2000" b="0" i="1" u="none" strike="noStrike" kern="1200" cap="none" spc="0" normalizeH="0" baseline="0" noProof="0">
                            <a:ln>
                              <a:noFill/>
                            </a:ln>
                            <a:solidFill>
                              <a:schemeClr val="bg1"/>
                            </a:solidFill>
                            <a:effectLst/>
                            <a:uLnTx/>
                            <a:uFillTx/>
                            <a:latin typeface="Cambria Math" panose="02040503050406030204" pitchFamily="18" charset="0"/>
                            <a:cs typeface="+mn-cs"/>
                          </a:rPr>
                          <m:t>𝑥</m:t>
                        </m:r>
                      </m:sub>
                    </m:sSub>
                  </m:oMath>
                </a14:m>
                <a:r>
                  <a:rPr kumimoji="1" lang="ja-JP" altLang="en-US" sz="1800" b="1" dirty="0">
                    <a:solidFill>
                      <a:schemeClr val="bg1"/>
                    </a:solidFill>
                    <a:latin typeface="+mn-ea"/>
                    <a:ea typeface="+mn-ea"/>
                  </a:rPr>
                  <a:t>の事後分布を</a:t>
                </a:r>
                <a:endParaRPr kumimoji="1" lang="en-US" altLang="ja-JP" sz="1800" b="1" dirty="0">
                  <a:solidFill>
                    <a:schemeClr val="bg1"/>
                  </a:solidFill>
                  <a:latin typeface="+mn-ea"/>
                  <a:ea typeface="+mn-ea"/>
                </a:endParaRPr>
              </a:p>
              <a:p>
                <a:pPr algn="ctr">
                  <a:spcBef>
                    <a:spcPts val="600"/>
                  </a:spcBef>
                  <a:buClr>
                    <a:srgbClr val="BFBFBF"/>
                  </a:buClr>
                </a:pPr>
                <a:r>
                  <a:rPr kumimoji="1" lang="en-US" altLang="ja-JP" sz="1800" b="1" dirty="0">
                    <a:solidFill>
                      <a:schemeClr val="bg1"/>
                    </a:solidFill>
                    <a:latin typeface="+mn-ea"/>
                    <a:ea typeface="+mn-ea"/>
                  </a:rPr>
                  <a:t>MCMC</a:t>
                </a:r>
                <a:r>
                  <a:rPr kumimoji="1" lang="ja-JP" altLang="en-US" sz="1800" b="1" dirty="0">
                    <a:solidFill>
                      <a:schemeClr val="bg1"/>
                    </a:solidFill>
                    <a:latin typeface="+mn-ea"/>
                    <a:ea typeface="+mn-ea"/>
                  </a:rPr>
                  <a:t>によって</a:t>
                </a:r>
                <a:endParaRPr kumimoji="1" lang="en-US" altLang="ja-JP" sz="1800" b="1" dirty="0">
                  <a:solidFill>
                    <a:schemeClr val="bg1"/>
                  </a:solidFill>
                  <a:latin typeface="+mn-ea"/>
                  <a:ea typeface="+mn-ea"/>
                </a:endParaRPr>
              </a:p>
              <a:p>
                <a:pPr algn="ctr">
                  <a:spcBef>
                    <a:spcPts val="600"/>
                  </a:spcBef>
                  <a:buClr>
                    <a:srgbClr val="BFBFBF"/>
                  </a:buClr>
                </a:pPr>
                <a:r>
                  <a:rPr kumimoji="1" lang="ja-JP" altLang="en-US" sz="1800" b="1" dirty="0">
                    <a:solidFill>
                      <a:schemeClr val="bg1"/>
                    </a:solidFill>
                    <a:latin typeface="+mn-ea"/>
                    <a:ea typeface="+mn-ea"/>
                  </a:rPr>
                  <a:t>推論し、その分布を</a:t>
                </a:r>
                <a:endParaRPr kumimoji="1" lang="en-US" altLang="ja-JP" sz="1800" b="1" dirty="0">
                  <a:solidFill>
                    <a:schemeClr val="bg1"/>
                  </a:solidFill>
                  <a:latin typeface="+mn-ea"/>
                  <a:ea typeface="+mn-ea"/>
                </a:endParaRPr>
              </a:p>
              <a:p>
                <a:pPr algn="ctr">
                  <a:spcBef>
                    <a:spcPts val="600"/>
                  </a:spcBef>
                  <a:buClr>
                    <a:srgbClr val="BFBFBF"/>
                  </a:buClr>
                </a:pPr>
                <a:r>
                  <a:rPr kumimoji="1" lang="ja-JP" altLang="en-US" sz="1800" b="1" dirty="0">
                    <a:solidFill>
                      <a:schemeClr val="bg1"/>
                    </a:solidFill>
                    <a:latin typeface="+mn-ea"/>
                    <a:ea typeface="+mn-ea"/>
                  </a:rPr>
                  <a:t>用いてサンプリング</a:t>
                </a:r>
                <a:endParaRPr kumimoji="1" lang="en-US" altLang="ja-JP" sz="1800" b="1" dirty="0">
                  <a:solidFill>
                    <a:schemeClr val="bg1"/>
                  </a:solidFill>
                  <a:latin typeface="+mn-ea"/>
                  <a:ea typeface="+mn-ea"/>
                </a:endParaRPr>
              </a:p>
            </p:txBody>
          </p:sp>
        </mc:Choice>
        <mc:Fallback xmlns="">
          <p:sp>
            <p:nvSpPr>
              <p:cNvPr id="19" name="吹き出し: 四角形 18">
                <a:extLst>
                  <a:ext uri="{FF2B5EF4-FFF2-40B4-BE49-F238E27FC236}">
                    <a16:creationId xmlns:a16="http://schemas.microsoft.com/office/drawing/2014/main" id="{C2EDABCC-6FC7-4BC4-9215-2FE74136FEEE}"/>
                  </a:ext>
                </a:extLst>
              </p:cNvPr>
              <p:cNvSpPr>
                <a:spLocks noRot="1" noChangeAspect="1" noMove="1" noResize="1" noEditPoints="1" noAdjustHandles="1" noChangeArrowheads="1" noChangeShapeType="1" noTextEdit="1"/>
              </p:cNvSpPr>
              <p:nvPr/>
            </p:nvSpPr>
            <p:spPr bwMode="auto">
              <a:xfrm>
                <a:off x="3983702" y="4653136"/>
                <a:ext cx="2256313" cy="1809629"/>
              </a:xfrm>
              <a:prstGeom prst="wedgeRectCallout">
                <a:avLst>
                  <a:gd name="adj1" fmla="val -76308"/>
                  <a:gd name="adj2" fmla="val -34708"/>
                </a:avLst>
              </a:prstGeom>
              <a:blipFill>
                <a:blip r:embed="rId10"/>
                <a:stretch>
                  <a:fillRect r="-1706"/>
                </a:stretch>
              </a:blipFill>
              <a:ln w="9525" cap="flat" cmpd="sng" algn="ctr">
                <a:noFill/>
                <a:prstDash val="solid"/>
                <a:round/>
                <a:headEnd type="none" w="med" len="med"/>
                <a:tailEnd type="triangle" w="med" len="med"/>
              </a:ln>
              <a:effectLst/>
            </p:spPr>
            <p:txBody>
              <a:bodyPr/>
              <a:lstStyle/>
              <a:p>
                <a:r>
                  <a:rPr lang="ja-JP" altLang="en-US">
                    <a:noFill/>
                  </a:rPr>
                  <a:t> </a:t>
                </a:r>
              </a:p>
            </p:txBody>
          </p:sp>
        </mc:Fallback>
      </mc:AlternateContent>
      <p:grpSp>
        <p:nvGrpSpPr>
          <p:cNvPr id="26" name="グループ化 25">
            <a:extLst>
              <a:ext uri="{FF2B5EF4-FFF2-40B4-BE49-F238E27FC236}">
                <a16:creationId xmlns:a16="http://schemas.microsoft.com/office/drawing/2014/main" id="{81FC1F60-B965-40EA-844D-61A66226B4C6}"/>
              </a:ext>
            </a:extLst>
          </p:cNvPr>
          <p:cNvGrpSpPr/>
          <p:nvPr/>
        </p:nvGrpSpPr>
        <p:grpSpPr>
          <a:xfrm>
            <a:off x="2036168" y="3793132"/>
            <a:ext cx="2475653" cy="754345"/>
            <a:chOff x="2036168" y="3732644"/>
            <a:chExt cx="2475653" cy="754345"/>
          </a:xfrm>
        </p:grpSpPr>
        <mc:AlternateContent xmlns:mc="http://schemas.openxmlformats.org/markup-compatibility/2006" xmlns:a14="http://schemas.microsoft.com/office/drawing/2010/main">
          <mc:Choice Requires="a14">
            <p:sp>
              <p:nvSpPr>
                <p:cNvPr id="16" name="テキスト ボックス 15">
                  <a:extLst>
                    <a:ext uri="{FF2B5EF4-FFF2-40B4-BE49-F238E27FC236}">
                      <a16:creationId xmlns:a16="http://schemas.microsoft.com/office/drawing/2014/main" id="{03B0488C-E783-497D-BB0B-D9821D48834F}"/>
                    </a:ext>
                  </a:extLst>
                </p:cNvPr>
                <p:cNvSpPr txBox="1"/>
                <p:nvPr/>
              </p:nvSpPr>
              <p:spPr>
                <a:xfrm>
                  <a:off x="2036168" y="3732644"/>
                  <a:ext cx="1237533"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ja-JP" sz="2000" b="1" i="1" smtClean="0">
                            <a:latin typeface="Cambria Math" panose="02040503050406030204" pitchFamily="18" charset="0"/>
                            <a:ea typeface="+mn-ea"/>
                          </a:rPr>
                          <m:t>𝒘</m:t>
                        </m:r>
                        <m:r>
                          <a:rPr kumimoji="1" lang="en-US" altLang="ja-JP" sz="2000" b="0" i="1" smtClean="0">
                            <a:latin typeface="Cambria Math" panose="02040503050406030204" pitchFamily="18" charset="0"/>
                            <a:ea typeface="+mn-ea"/>
                          </a:rPr>
                          <m:t>~</m:t>
                        </m:r>
                        <m:r>
                          <a:rPr kumimoji="1" lang="ja-JP" altLang="en-US" sz="2000" b="0" i="1" smtClean="0">
                            <a:latin typeface="Cambria Math" panose="02040503050406030204" pitchFamily="18" charset="0"/>
                            <a:ea typeface="+mn-ea"/>
                          </a:rPr>
                          <m:t>𝒩</m:t>
                        </m:r>
                        <m:r>
                          <a:rPr kumimoji="1" lang="en-US" altLang="ja-JP" sz="2000" b="0" i="1" smtClean="0">
                            <a:latin typeface="Cambria Math" panose="02040503050406030204" pitchFamily="18" charset="0"/>
                            <a:ea typeface="+mn-ea"/>
                          </a:rPr>
                          <m:t>(</m:t>
                        </m:r>
                        <m:r>
                          <a:rPr kumimoji="1" lang="ja-JP" altLang="en-US" sz="2000" b="1" i="1">
                            <a:latin typeface="Cambria Math" panose="02040503050406030204" pitchFamily="18" charset="0"/>
                          </a:rPr>
                          <m:t>𝝁</m:t>
                        </m:r>
                        <m:r>
                          <a:rPr kumimoji="1" lang="en-US" altLang="ja-JP" sz="2000" i="1">
                            <a:latin typeface="Cambria Math" panose="02040503050406030204" pitchFamily="18" charset="0"/>
                          </a:rPr>
                          <m:t>,</m:t>
                        </m:r>
                        <m:r>
                          <a:rPr kumimoji="1" lang="el-GR" altLang="ja-JP" sz="2000" b="1" i="1" smtClean="0">
                            <a:latin typeface="Cambria Math" panose="02040503050406030204" pitchFamily="18" charset="0"/>
                            <a:ea typeface="Cambria Math" panose="02040503050406030204" pitchFamily="18" charset="0"/>
                          </a:rPr>
                          <m:t>𝜮</m:t>
                        </m:r>
                        <m:r>
                          <a:rPr kumimoji="1" lang="en-US" altLang="ja-JP" sz="2000" b="0" i="1" smtClean="0">
                            <a:latin typeface="Cambria Math" panose="02040503050406030204" pitchFamily="18" charset="0"/>
                            <a:ea typeface="+mn-ea"/>
                          </a:rPr>
                          <m:t>)</m:t>
                        </m:r>
                      </m:oMath>
                    </m:oMathPara>
                  </a14:m>
                  <a:endParaRPr kumimoji="1" lang="ja-JP" altLang="en-US" sz="2000" dirty="0">
                    <a:latin typeface="+mn-ea"/>
                    <a:ea typeface="+mn-ea"/>
                  </a:endParaRPr>
                </a:p>
              </p:txBody>
            </p:sp>
          </mc:Choice>
          <mc:Fallback xmlns="">
            <p:sp>
              <p:nvSpPr>
                <p:cNvPr id="16" name="テキスト ボックス 15">
                  <a:extLst>
                    <a:ext uri="{FF2B5EF4-FFF2-40B4-BE49-F238E27FC236}">
                      <a16:creationId xmlns:a16="http://schemas.microsoft.com/office/drawing/2014/main" id="{03B0488C-E783-497D-BB0B-D9821D48834F}"/>
                    </a:ext>
                  </a:extLst>
                </p:cNvPr>
                <p:cNvSpPr txBox="1">
                  <a:spLocks noRot="1" noChangeAspect="1" noMove="1" noResize="1" noEditPoints="1" noAdjustHandles="1" noChangeArrowheads="1" noChangeShapeType="1" noTextEdit="1"/>
                </p:cNvSpPr>
                <p:nvPr/>
              </p:nvSpPr>
              <p:spPr>
                <a:xfrm>
                  <a:off x="2036168" y="3732644"/>
                  <a:ext cx="1237533" cy="400110"/>
                </a:xfrm>
                <a:prstGeom prst="rect">
                  <a:avLst/>
                </a:prstGeom>
                <a:blipFill>
                  <a:blip r:embed="rId11"/>
                  <a:stretch>
                    <a:fillRect r="-19704" b="-1060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0" name="テキスト ボックス 19">
                  <a:extLst>
                    <a:ext uri="{FF2B5EF4-FFF2-40B4-BE49-F238E27FC236}">
                      <a16:creationId xmlns:a16="http://schemas.microsoft.com/office/drawing/2014/main" id="{BF3FCC13-8411-4642-837B-B22FC77E7AAF}"/>
                    </a:ext>
                  </a:extLst>
                </p:cNvPr>
                <p:cNvSpPr txBox="1"/>
                <p:nvPr/>
              </p:nvSpPr>
              <p:spPr>
                <a:xfrm>
                  <a:off x="2036168" y="4086879"/>
                  <a:ext cx="2475653"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nor/>
                          </m:rPr>
                          <a:rPr kumimoji="1" lang="en-US" altLang="ja-JP" sz="2000" i="0" smtClean="0">
                            <a:latin typeface="Cambria Math" panose="02040503050406030204" pitchFamily="18" charset="0"/>
                            <a:ea typeface="+mn-ea"/>
                          </a:rPr>
                          <m:t>logit</m:t>
                        </m:r>
                        <m:r>
                          <m:rPr>
                            <m:nor/>
                          </m:rPr>
                          <a:rPr kumimoji="1" lang="en-US" altLang="ja-JP" sz="2000" b="0" i="0" smtClean="0">
                            <a:latin typeface="Cambria Math" panose="02040503050406030204" pitchFamily="18" charset="0"/>
                            <a:ea typeface="+mn-ea"/>
                          </a:rPr>
                          <m:t>(</m:t>
                        </m:r>
                        <m:sSub>
                          <m:sSubPr>
                            <m:ctrlPr>
                              <a:rPr kumimoji="1" lang="en-US" altLang="ja-JP" sz="2000" b="0" i="1" smtClean="0">
                                <a:latin typeface="Cambria Math" panose="02040503050406030204" pitchFamily="18" charset="0"/>
                                <a:ea typeface="+mn-ea"/>
                              </a:rPr>
                            </m:ctrlPr>
                          </m:sSubPr>
                          <m:e>
                            <m:r>
                              <a:rPr kumimoji="1" lang="ja-JP" altLang="en-US" sz="2000" b="0" i="1" smtClean="0">
                                <a:latin typeface="Cambria Math" panose="02040503050406030204" pitchFamily="18" charset="0"/>
                                <a:ea typeface="+mn-ea"/>
                              </a:rPr>
                              <m:t>𝜃</m:t>
                            </m:r>
                          </m:e>
                          <m:sub>
                            <m:r>
                              <a:rPr kumimoji="1" lang="en-US" altLang="ja-JP" sz="2000" b="0" i="1" smtClean="0">
                                <a:latin typeface="Cambria Math" panose="02040503050406030204" pitchFamily="18" charset="0"/>
                                <a:ea typeface="+mn-ea"/>
                              </a:rPr>
                              <m:t>𝑥</m:t>
                            </m:r>
                          </m:sub>
                        </m:sSub>
                        <m:r>
                          <m:rPr>
                            <m:nor/>
                          </m:rPr>
                          <a:rPr kumimoji="1" lang="en-US" altLang="ja-JP" sz="2000" b="0" i="0" smtClean="0">
                            <a:latin typeface="Cambria Math" panose="02040503050406030204" pitchFamily="18" charset="0"/>
                            <a:ea typeface="+mn-ea"/>
                          </a:rPr>
                          <m:t>)</m:t>
                        </m:r>
                        <m:r>
                          <a:rPr kumimoji="1" lang="en-US" altLang="ja-JP" sz="2000" b="0" i="1" smtClean="0">
                            <a:latin typeface="Cambria Math" panose="02040503050406030204" pitchFamily="18" charset="0"/>
                            <a:ea typeface="+mn-ea"/>
                          </a:rPr>
                          <m:t>=</m:t>
                        </m:r>
                        <m:sSup>
                          <m:sSupPr>
                            <m:ctrlPr>
                              <a:rPr kumimoji="1" lang="en-US" altLang="ja-JP" sz="2000" b="0" i="1" smtClean="0">
                                <a:latin typeface="Cambria Math" panose="02040503050406030204" pitchFamily="18" charset="0"/>
                                <a:ea typeface="+mn-ea"/>
                              </a:rPr>
                            </m:ctrlPr>
                          </m:sSupPr>
                          <m:e>
                            <m:r>
                              <a:rPr kumimoji="1" lang="ja-JP" altLang="en-US" sz="2000" i="1">
                                <a:latin typeface="Cambria Math" panose="02040503050406030204" pitchFamily="18" charset="0"/>
                              </a:rPr>
                              <m:t>𝜙</m:t>
                            </m:r>
                            <m:d>
                              <m:dPr>
                                <m:ctrlPr>
                                  <a:rPr kumimoji="1" lang="en-US" altLang="ja-JP" sz="2000" i="1">
                                    <a:latin typeface="Cambria Math" panose="02040503050406030204" pitchFamily="18" charset="0"/>
                                  </a:rPr>
                                </m:ctrlPr>
                              </m:dPr>
                              <m:e>
                                <m:r>
                                  <a:rPr kumimoji="1" lang="en-US" altLang="ja-JP" sz="2000" b="1" i="1">
                                    <a:latin typeface="Cambria Math" panose="02040503050406030204" pitchFamily="18" charset="0"/>
                                  </a:rPr>
                                  <m:t>𝒙</m:t>
                                </m:r>
                              </m:e>
                            </m:d>
                          </m:e>
                          <m:sup>
                            <m:r>
                              <a:rPr kumimoji="1" lang="en-US" altLang="ja-JP" sz="2000" b="0" i="1" smtClean="0">
                                <a:latin typeface="Cambria Math" panose="02040503050406030204" pitchFamily="18" charset="0"/>
                                <a:ea typeface="+mn-ea"/>
                              </a:rPr>
                              <m:t>𝑇</m:t>
                            </m:r>
                          </m:sup>
                        </m:sSup>
                        <m:r>
                          <a:rPr kumimoji="1" lang="en-US" altLang="ja-JP" sz="2000" b="1" i="1" smtClean="0">
                            <a:latin typeface="Cambria Math" panose="02040503050406030204" pitchFamily="18" charset="0"/>
                            <a:ea typeface="+mn-ea"/>
                          </a:rPr>
                          <m:t>𝒘</m:t>
                        </m:r>
                      </m:oMath>
                    </m:oMathPara>
                  </a14:m>
                  <a:endParaRPr kumimoji="1" lang="ja-JP" altLang="en-US" sz="2000" dirty="0">
                    <a:latin typeface="+mn-ea"/>
                    <a:ea typeface="+mn-ea"/>
                  </a:endParaRPr>
                </a:p>
              </p:txBody>
            </p:sp>
          </mc:Choice>
          <mc:Fallback xmlns="">
            <p:sp>
              <p:nvSpPr>
                <p:cNvPr id="20" name="テキスト ボックス 19">
                  <a:extLst>
                    <a:ext uri="{FF2B5EF4-FFF2-40B4-BE49-F238E27FC236}">
                      <a16:creationId xmlns:a16="http://schemas.microsoft.com/office/drawing/2014/main" id="{BF3FCC13-8411-4642-837B-B22FC77E7AAF}"/>
                    </a:ext>
                  </a:extLst>
                </p:cNvPr>
                <p:cNvSpPr txBox="1">
                  <a:spLocks noRot="1" noChangeAspect="1" noMove="1" noResize="1" noEditPoints="1" noAdjustHandles="1" noChangeArrowheads="1" noChangeShapeType="1" noTextEdit="1"/>
                </p:cNvSpPr>
                <p:nvPr/>
              </p:nvSpPr>
              <p:spPr>
                <a:xfrm>
                  <a:off x="2036168" y="4086879"/>
                  <a:ext cx="2475653" cy="400110"/>
                </a:xfrm>
                <a:prstGeom prst="rect">
                  <a:avLst/>
                </a:prstGeom>
                <a:blipFill>
                  <a:blip r:embed="rId12"/>
                  <a:stretch>
                    <a:fillRect b="-12121"/>
                  </a:stretch>
                </a:blipFill>
              </p:spPr>
              <p:txBody>
                <a:bodyPr/>
                <a:lstStyle/>
                <a:p>
                  <a:r>
                    <a:rPr lang="ja-JP" altLang="en-US">
                      <a:noFill/>
                    </a:rPr>
                    <a:t> </a:t>
                  </a:r>
                </a:p>
              </p:txBody>
            </p:sp>
          </mc:Fallback>
        </mc:AlternateContent>
      </p:grpSp>
    </p:spTree>
    <p:extLst>
      <p:ext uri="{BB962C8B-B14F-4D97-AF65-F5344CB8AC3E}">
        <p14:creationId xmlns:p14="http://schemas.microsoft.com/office/powerpoint/2010/main" val="2385344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4C307E0-84E3-4E3C-9B13-CEE590B762DE}"/>
              </a:ext>
            </a:extLst>
          </p:cNvPr>
          <p:cNvSpPr>
            <a:spLocks noGrp="1"/>
          </p:cNvSpPr>
          <p:nvPr>
            <p:ph type="title"/>
          </p:nvPr>
        </p:nvSpPr>
        <p:spPr/>
        <p:txBody>
          <a:bodyPr/>
          <a:lstStyle/>
          <a:p>
            <a:r>
              <a:rPr kumimoji="1" lang="en-US" altLang="ja-JP" dirty="0"/>
              <a:t>MCMC</a:t>
            </a:r>
            <a:r>
              <a:rPr kumimoji="1" lang="ja-JP" altLang="en-US" dirty="0"/>
              <a:t>によるトンプソン抽出 結果</a:t>
            </a:r>
          </a:p>
        </p:txBody>
      </p:sp>
      <p:sp>
        <p:nvSpPr>
          <p:cNvPr id="3" name="コンテンツ プレースホルダー 2">
            <a:extLst>
              <a:ext uri="{FF2B5EF4-FFF2-40B4-BE49-F238E27FC236}">
                <a16:creationId xmlns:a16="http://schemas.microsoft.com/office/drawing/2014/main" id="{38DDB202-2F34-4624-8F16-93D5791A26C3}"/>
              </a:ext>
            </a:extLst>
          </p:cNvPr>
          <p:cNvSpPr>
            <a:spLocks noGrp="1"/>
          </p:cNvSpPr>
          <p:nvPr>
            <p:ph idx="1"/>
          </p:nvPr>
        </p:nvSpPr>
        <p:spPr/>
        <p:txBody>
          <a:bodyPr/>
          <a:lstStyle/>
          <a:p>
            <a:r>
              <a:rPr kumimoji="1" lang="ja-JP" altLang="en-US" dirty="0"/>
              <a:t>非常によい成果を挙げているが、計算時間がかかりすぎる</a:t>
            </a:r>
          </a:p>
        </p:txBody>
      </p:sp>
      <p:sp>
        <p:nvSpPr>
          <p:cNvPr id="4" name="スライド番号プレースホルダー 3">
            <a:extLst>
              <a:ext uri="{FF2B5EF4-FFF2-40B4-BE49-F238E27FC236}">
                <a16:creationId xmlns:a16="http://schemas.microsoft.com/office/drawing/2014/main" id="{6B13B651-812D-4A09-8C69-7E574F10A3E9}"/>
              </a:ext>
            </a:extLst>
          </p:cNvPr>
          <p:cNvSpPr>
            <a:spLocks noGrp="1"/>
          </p:cNvSpPr>
          <p:nvPr>
            <p:ph type="sldNum" sz="quarter" idx="10"/>
          </p:nvPr>
        </p:nvSpPr>
        <p:spPr/>
        <p:txBody>
          <a:bodyPr/>
          <a:lstStyle/>
          <a:p>
            <a:fld id="{F7D9C81F-6F51-475F-ABDF-7FEE4B0A1340}" type="slidenum">
              <a:rPr lang="en-US" altLang="ja-JP" smtClean="0"/>
              <a:pPr/>
              <a:t>27</a:t>
            </a:fld>
            <a:endParaRPr lang="en-US" altLang="ja-JP" dirty="0"/>
          </a:p>
        </p:txBody>
      </p:sp>
      <p:pic>
        <p:nvPicPr>
          <p:cNvPr id="5" name="図 4">
            <a:extLst>
              <a:ext uri="{FF2B5EF4-FFF2-40B4-BE49-F238E27FC236}">
                <a16:creationId xmlns:a16="http://schemas.microsoft.com/office/drawing/2014/main" id="{DC39F3CA-3ADA-4D10-A5EB-1F2079E6C5A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55014" y="1981091"/>
            <a:ext cx="6287943" cy="4191962"/>
          </a:xfrm>
          <a:prstGeom prst="rect">
            <a:avLst/>
          </a:prstGeom>
        </p:spPr>
      </p:pic>
      <p:sp>
        <p:nvSpPr>
          <p:cNvPr id="6" name="テキスト ボックス 5">
            <a:extLst>
              <a:ext uri="{FF2B5EF4-FFF2-40B4-BE49-F238E27FC236}">
                <a16:creationId xmlns:a16="http://schemas.microsoft.com/office/drawing/2014/main" id="{8B378E1C-CE83-481E-8077-4DDE4CA9DAE5}"/>
              </a:ext>
            </a:extLst>
          </p:cNvPr>
          <p:cNvSpPr txBox="1"/>
          <p:nvPr/>
        </p:nvSpPr>
        <p:spPr>
          <a:xfrm>
            <a:off x="6096000" y="2204864"/>
            <a:ext cx="3048972" cy="276999"/>
          </a:xfrm>
          <a:prstGeom prst="rect">
            <a:avLst/>
          </a:prstGeom>
          <a:noFill/>
        </p:spPr>
        <p:txBody>
          <a:bodyPr wrap="square" rtlCol="0">
            <a:spAutoFit/>
          </a:bodyPr>
          <a:lstStyle/>
          <a:p>
            <a:pPr algn="l"/>
            <a:r>
              <a:rPr kumimoji="1" lang="en-US" altLang="ja-JP" sz="1200" dirty="0">
                <a:latin typeface="+mn-ea"/>
                <a:ea typeface="+mn-ea"/>
              </a:rPr>
              <a:t>T=1000</a:t>
            </a:r>
          </a:p>
        </p:txBody>
      </p:sp>
      <mc:AlternateContent xmlns:mc="http://schemas.openxmlformats.org/markup-compatibility/2006">
        <mc:Choice xmlns:a14="http://schemas.microsoft.com/office/drawing/2010/main" Requires="a14">
          <p:sp>
            <p:nvSpPr>
              <p:cNvPr id="7" name="テキスト ボックス 6">
                <a:extLst>
                  <a:ext uri="{FF2B5EF4-FFF2-40B4-BE49-F238E27FC236}">
                    <a16:creationId xmlns:a16="http://schemas.microsoft.com/office/drawing/2014/main" id="{D6A9F507-E185-4265-B2B4-E5A6F8B71F3B}"/>
                  </a:ext>
                </a:extLst>
              </p:cNvPr>
              <p:cNvSpPr txBox="1"/>
              <p:nvPr/>
            </p:nvSpPr>
            <p:spPr>
              <a:xfrm>
                <a:off x="6096000" y="2693238"/>
                <a:ext cx="1368152" cy="523220"/>
              </a:xfrm>
              <a:prstGeom prst="rect">
                <a:avLst/>
              </a:prstGeom>
              <a:noFill/>
            </p:spPr>
            <p:txBody>
              <a:bodyPr wrap="square" rtlCol="0">
                <a:spAutoFit/>
              </a:bodyPr>
              <a:lstStyle/>
              <a:p>
                <a:r>
                  <a:rPr kumimoji="1" lang="ja-JP" altLang="en-US" b="1" dirty="0"/>
                  <a:t> </a:t>
                </a:r>
                <a14:m>
                  <m:oMath xmlns:m="http://schemas.openxmlformats.org/officeDocument/2006/math">
                    <m:r>
                      <a:rPr kumimoji="1" lang="ja-JP" altLang="en-US" b="1" i="1">
                        <a:latin typeface="Cambria Math" panose="02040503050406030204" pitchFamily="18" charset="0"/>
                      </a:rPr>
                      <m:t>𝝁</m:t>
                    </m:r>
                    <m:r>
                      <a:rPr kumimoji="1" lang="en-US" altLang="ja-JP" sz="1400" b="0" i="1" smtClean="0">
                        <a:latin typeface="Cambria Math" panose="02040503050406030204" pitchFamily="18" charset="0"/>
                      </a:rPr>
                      <m:t>=</m:t>
                    </m:r>
                    <m:sSup>
                      <m:sSupPr>
                        <m:ctrlPr>
                          <a:rPr kumimoji="1" lang="en-US" altLang="ja-JP" sz="1400" b="0" i="1" smtClean="0">
                            <a:latin typeface="Cambria Math" panose="02040503050406030204" pitchFamily="18" charset="0"/>
                          </a:rPr>
                        </m:ctrlPr>
                      </m:sSupPr>
                      <m:e>
                        <m:r>
                          <a:rPr kumimoji="1" lang="en-US" altLang="ja-JP" sz="1400" b="0" i="1" smtClean="0">
                            <a:latin typeface="Cambria Math" panose="02040503050406030204" pitchFamily="18" charset="0"/>
                          </a:rPr>
                          <m:t>(0,0,0)</m:t>
                        </m:r>
                      </m:e>
                      <m:sup>
                        <m:r>
                          <a:rPr kumimoji="1" lang="en-US" altLang="ja-JP" sz="1400" b="0" i="1" smtClean="0">
                            <a:latin typeface="Cambria Math" panose="02040503050406030204" pitchFamily="18" charset="0"/>
                          </a:rPr>
                          <m:t>𝑇</m:t>
                        </m:r>
                      </m:sup>
                    </m:sSup>
                  </m:oMath>
                </a14:m>
                <a:endParaRPr kumimoji="1" lang="en-US" altLang="ja-JP" dirty="0"/>
              </a:p>
              <a:p>
                <a:r>
                  <a:rPr kumimoji="1" lang="en-US" altLang="ja-JP" b="1" dirty="0">
                    <a:ea typeface="Cambria Math" panose="02040503050406030204" pitchFamily="18" charset="0"/>
                  </a:rPr>
                  <a:t> </a:t>
                </a:r>
                <a14:m>
                  <m:oMath xmlns:m="http://schemas.openxmlformats.org/officeDocument/2006/math">
                    <m:r>
                      <a:rPr kumimoji="1" lang="el-GR" altLang="ja-JP" b="1" i="1">
                        <a:latin typeface="Cambria Math" panose="02040503050406030204" pitchFamily="18" charset="0"/>
                        <a:ea typeface="Cambria Math" panose="02040503050406030204" pitchFamily="18" charset="0"/>
                      </a:rPr>
                      <m:t>𝜮</m:t>
                    </m:r>
                    <m:r>
                      <a:rPr kumimoji="1" lang="en-US" altLang="ja-JP" b="0" i="1" smtClean="0">
                        <a:latin typeface="Cambria Math" panose="02040503050406030204" pitchFamily="18" charset="0"/>
                        <a:ea typeface="+mn-ea"/>
                      </a:rPr>
                      <m:t>=1</m:t>
                    </m:r>
                    <m:r>
                      <a:rPr kumimoji="1" lang="en-US" altLang="ja-JP" b="0" i="1" smtClean="0">
                        <a:latin typeface="Cambria Math" panose="02040503050406030204" pitchFamily="18" charset="0"/>
                        <a:ea typeface="+mn-ea"/>
                      </a:rPr>
                      <m:t>0</m:t>
                    </m:r>
                    <m:sSub>
                      <m:sSubPr>
                        <m:ctrlPr>
                          <a:rPr kumimoji="1" lang="en-US" altLang="ja-JP" b="0" i="1" smtClean="0">
                            <a:latin typeface="Cambria Math" panose="02040503050406030204" pitchFamily="18" charset="0"/>
                            <a:ea typeface="+mn-ea"/>
                          </a:rPr>
                        </m:ctrlPr>
                      </m:sSubPr>
                      <m:e>
                        <m:r>
                          <a:rPr kumimoji="1" lang="en-US" altLang="ja-JP" b="0" i="1" smtClean="0">
                            <a:latin typeface="Cambria Math" panose="02040503050406030204" pitchFamily="18" charset="0"/>
                            <a:ea typeface="+mn-ea"/>
                          </a:rPr>
                          <m:t>𝐼</m:t>
                        </m:r>
                      </m:e>
                      <m:sub>
                        <m:r>
                          <a:rPr kumimoji="1" lang="en-US" altLang="ja-JP" b="0" i="1" smtClean="0">
                            <a:latin typeface="Cambria Math" panose="02040503050406030204" pitchFamily="18" charset="0"/>
                            <a:ea typeface="+mn-ea"/>
                          </a:rPr>
                          <m:t>3</m:t>
                        </m:r>
                      </m:sub>
                    </m:sSub>
                  </m:oMath>
                </a14:m>
                <a:endParaRPr kumimoji="1" lang="en-US" altLang="ja-JP" dirty="0">
                  <a:ea typeface="+mn-ea"/>
                </a:endParaRPr>
              </a:p>
            </p:txBody>
          </p:sp>
        </mc:Choice>
        <mc:Fallback>
          <p:sp>
            <p:nvSpPr>
              <p:cNvPr id="7" name="テキスト ボックス 6">
                <a:extLst>
                  <a:ext uri="{FF2B5EF4-FFF2-40B4-BE49-F238E27FC236}">
                    <a16:creationId xmlns:a16="http://schemas.microsoft.com/office/drawing/2014/main" id="{D6A9F507-E185-4265-B2B4-E5A6F8B71F3B}"/>
                  </a:ext>
                </a:extLst>
              </p:cNvPr>
              <p:cNvSpPr txBox="1">
                <a:spLocks noRot="1" noChangeAspect="1" noMove="1" noResize="1" noEditPoints="1" noAdjustHandles="1" noChangeArrowheads="1" noChangeShapeType="1" noTextEdit="1"/>
              </p:cNvSpPr>
              <p:nvPr/>
            </p:nvSpPr>
            <p:spPr>
              <a:xfrm>
                <a:off x="6096000" y="2693238"/>
                <a:ext cx="1368152" cy="523220"/>
              </a:xfrm>
              <a:prstGeom prst="rect">
                <a:avLst/>
              </a:prstGeom>
              <a:blipFill>
                <a:blip r:embed="rId3"/>
                <a:stretch>
                  <a:fillRect/>
                </a:stretch>
              </a:blipFill>
            </p:spPr>
            <p:txBody>
              <a:bodyPr/>
              <a:lstStyle/>
              <a:p>
                <a:r>
                  <a:rPr lang="ja-JP" altLang="en-US">
                    <a:noFill/>
                  </a:rPr>
                  <a:t> </a:t>
                </a:r>
              </a:p>
            </p:txBody>
          </p:sp>
        </mc:Fallback>
      </mc:AlternateContent>
      <p:sp>
        <p:nvSpPr>
          <p:cNvPr id="8" name="吹き出し: 四角形 7">
            <a:extLst>
              <a:ext uri="{FF2B5EF4-FFF2-40B4-BE49-F238E27FC236}">
                <a16:creationId xmlns:a16="http://schemas.microsoft.com/office/drawing/2014/main" id="{393D5E99-1A65-4327-8473-E2944538F046}"/>
              </a:ext>
            </a:extLst>
          </p:cNvPr>
          <p:cNvSpPr/>
          <p:nvPr/>
        </p:nvSpPr>
        <p:spPr bwMode="auto">
          <a:xfrm>
            <a:off x="767408" y="5949280"/>
            <a:ext cx="2487562" cy="783690"/>
          </a:xfrm>
          <a:prstGeom prst="wedgeRectCallout">
            <a:avLst>
              <a:gd name="adj1" fmla="val -17703"/>
              <a:gd name="adj2" fmla="val -92090"/>
            </a:avLst>
          </a:prstGeom>
          <a:solidFill>
            <a:schemeClr val="bg2"/>
          </a:solidFill>
          <a:ln w="9525" cap="flat" cmpd="sng" algn="ctr">
            <a:no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ja-JP" altLang="en-US" sz="1600" b="1" dirty="0">
                <a:solidFill>
                  <a:schemeClr val="bg1"/>
                </a:solidFill>
                <a:latin typeface="+mn-ea"/>
                <a:ea typeface="+mn-ea"/>
              </a:rPr>
              <a:t>各腕とベルヌーイ分布の</a:t>
            </a:r>
            <a:endParaRPr kumimoji="1" lang="en-US" altLang="ja-JP" sz="1600" b="1" dirty="0">
              <a:solidFill>
                <a:schemeClr val="bg1"/>
              </a:solidFill>
              <a:latin typeface="+mn-ea"/>
              <a:ea typeface="+mn-ea"/>
            </a:endParaRPr>
          </a:p>
          <a:p>
            <a:pPr algn="ctr">
              <a:spcBef>
                <a:spcPts val="600"/>
              </a:spcBef>
              <a:buClr>
                <a:srgbClr val="BFBFBF"/>
              </a:buClr>
            </a:pPr>
            <a:r>
              <a:rPr kumimoji="1" lang="ja-JP" altLang="en-US" sz="1600" b="1" dirty="0">
                <a:solidFill>
                  <a:schemeClr val="bg1"/>
                </a:solidFill>
                <a:latin typeface="+mn-ea"/>
                <a:ea typeface="+mn-ea"/>
              </a:rPr>
              <a:t>パラメータの値</a:t>
            </a:r>
            <a:endParaRPr kumimoji="1" lang="en-US" altLang="ja-JP" sz="1600" b="1" dirty="0">
              <a:solidFill>
                <a:schemeClr val="bg1"/>
              </a:solidFill>
              <a:latin typeface="+mn-ea"/>
              <a:ea typeface="+mn-ea"/>
            </a:endParaRPr>
          </a:p>
        </p:txBody>
      </p:sp>
      <p:sp>
        <p:nvSpPr>
          <p:cNvPr id="9" name="吹き出し: 四角形 8">
            <a:extLst>
              <a:ext uri="{FF2B5EF4-FFF2-40B4-BE49-F238E27FC236}">
                <a16:creationId xmlns:a16="http://schemas.microsoft.com/office/drawing/2014/main" id="{A2EE88D1-C0FA-4234-A331-BBC801B8EC59}"/>
              </a:ext>
            </a:extLst>
          </p:cNvPr>
          <p:cNvSpPr/>
          <p:nvPr/>
        </p:nvSpPr>
        <p:spPr bwMode="auto">
          <a:xfrm>
            <a:off x="6475812" y="3356701"/>
            <a:ext cx="1368152" cy="783690"/>
          </a:xfrm>
          <a:prstGeom prst="wedgeRectCallout">
            <a:avLst>
              <a:gd name="adj1" fmla="val -66369"/>
              <a:gd name="adj2" fmla="val -29361"/>
            </a:avLst>
          </a:prstGeom>
          <a:solidFill>
            <a:schemeClr val="accent1"/>
          </a:solidFill>
          <a:ln w="9525" cap="flat" cmpd="sng" algn="ctr">
            <a:no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ja-JP" altLang="en-US" sz="1600" b="1" dirty="0">
                <a:solidFill>
                  <a:schemeClr val="bg1"/>
                </a:solidFill>
                <a:latin typeface="+mn-ea"/>
                <a:ea typeface="+mn-ea"/>
              </a:rPr>
              <a:t>正解率</a:t>
            </a:r>
            <a:r>
              <a:rPr kumimoji="1" lang="en-US" altLang="ja-JP" sz="1600" b="1" dirty="0">
                <a:solidFill>
                  <a:schemeClr val="bg1"/>
                </a:solidFill>
                <a:latin typeface="+mn-ea"/>
                <a:ea typeface="+mn-ea"/>
              </a:rPr>
              <a:t>90%!</a:t>
            </a:r>
          </a:p>
        </p:txBody>
      </p:sp>
      <p:sp>
        <p:nvSpPr>
          <p:cNvPr id="10" name="吹き出し: 四角形 9">
            <a:extLst>
              <a:ext uri="{FF2B5EF4-FFF2-40B4-BE49-F238E27FC236}">
                <a16:creationId xmlns:a16="http://schemas.microsoft.com/office/drawing/2014/main" id="{8E0A8776-C1FB-461B-A0C2-C93E6F0D3802}"/>
              </a:ext>
            </a:extLst>
          </p:cNvPr>
          <p:cNvSpPr/>
          <p:nvPr/>
        </p:nvSpPr>
        <p:spPr bwMode="auto">
          <a:xfrm>
            <a:off x="3994845" y="5949280"/>
            <a:ext cx="3060506" cy="783690"/>
          </a:xfrm>
          <a:prstGeom prst="wedgeRectCallout">
            <a:avLst>
              <a:gd name="adj1" fmla="val -23305"/>
              <a:gd name="adj2" fmla="val -95007"/>
            </a:avLst>
          </a:prstGeom>
          <a:solidFill>
            <a:schemeClr val="bg2"/>
          </a:solidFill>
          <a:ln w="9525" cap="flat" cmpd="sng" algn="ctr">
            <a:no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en-US" altLang="ja-JP" sz="1600" b="1" dirty="0">
                <a:solidFill>
                  <a:schemeClr val="bg1"/>
                </a:solidFill>
                <a:latin typeface="+mn-ea"/>
                <a:ea typeface="+mn-ea"/>
              </a:rPr>
              <a:t>MCMC</a:t>
            </a:r>
            <a:r>
              <a:rPr kumimoji="1" lang="ja-JP" altLang="en-US" sz="1600" b="1" dirty="0">
                <a:solidFill>
                  <a:schemeClr val="bg1"/>
                </a:solidFill>
                <a:latin typeface="+mn-ea"/>
                <a:ea typeface="+mn-ea"/>
              </a:rPr>
              <a:t>によるトンプソン抽出が</a:t>
            </a:r>
            <a:endParaRPr kumimoji="1" lang="en-US" altLang="ja-JP" sz="1600" b="1" dirty="0">
              <a:solidFill>
                <a:schemeClr val="bg1"/>
              </a:solidFill>
              <a:latin typeface="+mn-ea"/>
              <a:ea typeface="+mn-ea"/>
            </a:endParaRPr>
          </a:p>
          <a:p>
            <a:pPr algn="ctr">
              <a:spcBef>
                <a:spcPts val="600"/>
              </a:spcBef>
              <a:buClr>
                <a:srgbClr val="BFBFBF"/>
              </a:buClr>
            </a:pPr>
            <a:r>
              <a:rPr kumimoji="1" lang="ja-JP" altLang="en-US" sz="1600" b="1" dirty="0">
                <a:solidFill>
                  <a:schemeClr val="bg1"/>
                </a:solidFill>
                <a:latin typeface="+mn-ea"/>
                <a:ea typeface="+mn-ea"/>
              </a:rPr>
              <a:t>各腕を選択した回数</a:t>
            </a:r>
            <a:endParaRPr kumimoji="1" lang="en-US" altLang="ja-JP" sz="1600" b="1" dirty="0">
              <a:solidFill>
                <a:schemeClr val="bg1"/>
              </a:solidFill>
              <a:latin typeface="+mn-ea"/>
              <a:ea typeface="+mn-ea"/>
            </a:endParaRPr>
          </a:p>
        </p:txBody>
      </p:sp>
      <p:sp>
        <p:nvSpPr>
          <p:cNvPr id="12" name="テキスト ボックス 11">
            <a:extLst>
              <a:ext uri="{FF2B5EF4-FFF2-40B4-BE49-F238E27FC236}">
                <a16:creationId xmlns:a16="http://schemas.microsoft.com/office/drawing/2014/main" id="{9FC7DC36-7436-4077-AFD8-C47C1A04750D}"/>
              </a:ext>
            </a:extLst>
          </p:cNvPr>
          <p:cNvSpPr txBox="1"/>
          <p:nvPr/>
        </p:nvSpPr>
        <p:spPr>
          <a:xfrm>
            <a:off x="7159888" y="4716896"/>
            <a:ext cx="4662526" cy="1846659"/>
          </a:xfrm>
          <a:prstGeom prst="rect">
            <a:avLst/>
          </a:prstGeom>
          <a:noFill/>
        </p:spPr>
        <p:txBody>
          <a:bodyPr wrap="square" rtlCol="0">
            <a:spAutoFit/>
          </a:bodyPr>
          <a:lstStyle/>
          <a:p>
            <a:r>
              <a:rPr kumimoji="1" lang="ja-JP" altLang="en-US" sz="1800" dirty="0">
                <a:latin typeface="+mn-ea"/>
                <a:ea typeface="+mn-ea"/>
              </a:rPr>
              <a:t>ただし、</a:t>
            </a:r>
            <a:r>
              <a:rPr kumimoji="1" lang="en-US" altLang="ja-JP" sz="1800" dirty="0">
                <a:latin typeface="+mn-ea"/>
                <a:ea typeface="+mn-ea"/>
              </a:rPr>
              <a:t>T=1000</a:t>
            </a:r>
            <a:r>
              <a:rPr kumimoji="1" lang="ja-JP" altLang="en-US" sz="1800" dirty="0">
                <a:latin typeface="+mn-ea"/>
                <a:ea typeface="+mn-ea"/>
              </a:rPr>
              <a:t>回の反復を</a:t>
            </a:r>
            <a:r>
              <a:rPr kumimoji="1" lang="en-US" altLang="ja-JP" sz="1800" dirty="0">
                <a:latin typeface="+mn-ea"/>
                <a:ea typeface="+mn-ea"/>
              </a:rPr>
              <a:t>N=20</a:t>
            </a:r>
            <a:r>
              <a:rPr kumimoji="1" lang="ja-JP" altLang="en-US" sz="1800" dirty="0">
                <a:latin typeface="+mn-ea"/>
                <a:ea typeface="+mn-ea"/>
              </a:rPr>
              <a:t>回シミュレーションした際にかかった時間は</a:t>
            </a:r>
            <a:endParaRPr kumimoji="1" lang="en-US" altLang="ja-JP" sz="1800" dirty="0">
              <a:latin typeface="+mn-ea"/>
              <a:ea typeface="+mn-ea"/>
            </a:endParaRPr>
          </a:p>
          <a:p>
            <a:r>
              <a:rPr kumimoji="1" lang="en-US" altLang="ja-JP" sz="2400" b="1" dirty="0">
                <a:latin typeface="+mn-ea"/>
                <a:ea typeface="+mn-ea"/>
              </a:rPr>
              <a:t>9</a:t>
            </a:r>
            <a:r>
              <a:rPr kumimoji="1" lang="ja-JP" altLang="en-US" sz="2400" b="1" dirty="0">
                <a:latin typeface="+mn-ea"/>
                <a:ea typeface="+mn-ea"/>
              </a:rPr>
              <a:t>時間</a:t>
            </a:r>
            <a:r>
              <a:rPr kumimoji="1" lang="en-US" altLang="ja-JP" sz="2400" b="1" dirty="0">
                <a:latin typeface="+mn-ea"/>
                <a:ea typeface="+mn-ea"/>
              </a:rPr>
              <a:t>42</a:t>
            </a:r>
            <a:r>
              <a:rPr kumimoji="1" lang="ja-JP" altLang="en-US" sz="2400" b="1" dirty="0">
                <a:latin typeface="+mn-ea"/>
                <a:ea typeface="+mn-ea"/>
              </a:rPr>
              <a:t>分</a:t>
            </a:r>
            <a:endParaRPr kumimoji="1" lang="en-US" altLang="ja-JP" sz="2400" b="1" dirty="0">
              <a:latin typeface="+mn-ea"/>
              <a:ea typeface="+mn-ea"/>
            </a:endParaRPr>
          </a:p>
          <a:p>
            <a:r>
              <a:rPr kumimoji="1" lang="en-US" altLang="ja-JP" sz="1800" dirty="0">
                <a:latin typeface="+mn-ea"/>
                <a:ea typeface="+mn-ea"/>
              </a:rPr>
              <a:t>T=1000, N=1000 </a:t>
            </a:r>
            <a:r>
              <a:rPr kumimoji="1" lang="ja-JP" altLang="en-US" sz="1800" dirty="0">
                <a:latin typeface="+mn-ea"/>
                <a:ea typeface="+mn-ea"/>
              </a:rPr>
              <a:t>の普通のトンプソン抽出では</a:t>
            </a:r>
            <a:r>
              <a:rPr kumimoji="1" lang="en-US" altLang="ja-JP" sz="1800" dirty="0">
                <a:latin typeface="+mn-ea"/>
                <a:ea typeface="+mn-ea"/>
              </a:rPr>
              <a:t>4</a:t>
            </a:r>
            <a:r>
              <a:rPr kumimoji="1" lang="ja-JP" altLang="en-US" sz="1800" dirty="0">
                <a:latin typeface="+mn-ea"/>
                <a:ea typeface="+mn-ea"/>
              </a:rPr>
              <a:t>秒でシミュレーションが完了するため、</a:t>
            </a:r>
            <a:r>
              <a:rPr kumimoji="1" lang="en-US" altLang="ja-JP" sz="1800" dirty="0">
                <a:latin typeface="+mn-ea"/>
                <a:ea typeface="+mn-ea"/>
              </a:rPr>
              <a:t>MCMC</a:t>
            </a:r>
            <a:r>
              <a:rPr kumimoji="1" lang="ja-JP" altLang="en-US" sz="1800" dirty="0">
                <a:latin typeface="+mn-ea"/>
                <a:ea typeface="+mn-ea"/>
              </a:rPr>
              <a:t>に時間を取られすぎている</a:t>
            </a:r>
          </a:p>
        </p:txBody>
      </p:sp>
    </p:spTree>
    <p:extLst>
      <p:ext uri="{BB962C8B-B14F-4D97-AF65-F5344CB8AC3E}">
        <p14:creationId xmlns:p14="http://schemas.microsoft.com/office/powerpoint/2010/main" val="41111356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41993A6E-FFBC-489F-B6C3-986205F12790}"/>
              </a:ext>
            </a:extLst>
          </p:cNvPr>
          <p:cNvSpPr>
            <a:spLocks noGrp="1"/>
          </p:cNvSpPr>
          <p:nvPr>
            <p:ph type="sldNum" sz="quarter" idx="10"/>
          </p:nvPr>
        </p:nvSpPr>
        <p:spPr/>
        <p:txBody>
          <a:bodyPr/>
          <a:lstStyle/>
          <a:p>
            <a:fld id="{94EFC6F0-072C-4C7B-A2B9-91F85E8B1E43}" type="slidenum">
              <a:rPr lang="en-US" altLang="ja-JP" smtClean="0"/>
              <a:pPr/>
              <a:t>28</a:t>
            </a:fld>
            <a:endParaRPr lang="en-US" altLang="ja-JP" dirty="0"/>
          </a:p>
        </p:txBody>
      </p:sp>
      <p:pic>
        <p:nvPicPr>
          <p:cNvPr id="5" name="図プレースホルダー 4">
            <a:extLst>
              <a:ext uri="{FF2B5EF4-FFF2-40B4-BE49-F238E27FC236}">
                <a16:creationId xmlns:a16="http://schemas.microsoft.com/office/drawing/2014/main" id="{584ABADE-8130-4E9E-8B61-375BB306D9CB}"/>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6962" r="6962"/>
          <a:stretch>
            <a:fillRect/>
          </a:stretch>
        </p:blipFill>
        <p:spPr/>
      </p:pic>
      <p:sp>
        <p:nvSpPr>
          <p:cNvPr id="3" name="正方形/長方形 2">
            <a:extLst>
              <a:ext uri="{FF2B5EF4-FFF2-40B4-BE49-F238E27FC236}">
                <a16:creationId xmlns:a16="http://schemas.microsoft.com/office/drawing/2014/main" id="{B27264C7-0229-49B4-9C97-958510EF10E1}"/>
              </a:ext>
            </a:extLst>
          </p:cNvPr>
          <p:cNvSpPr/>
          <p:nvPr/>
        </p:nvSpPr>
        <p:spPr bwMode="auto">
          <a:xfrm>
            <a:off x="4511824" y="3140968"/>
            <a:ext cx="5712636" cy="432048"/>
          </a:xfrm>
          <a:prstGeom prst="rect">
            <a:avLst/>
          </a:prstGeom>
          <a:noFill/>
          <a:ln w="28575" cap="flat" cmpd="sng" algn="ctr">
            <a:solidFill>
              <a:schemeClr val="accent1"/>
            </a:solid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endParaRPr kumimoji="1" lang="ja-JP" altLang="en-US" sz="3200" b="1" dirty="0">
              <a:solidFill>
                <a:schemeClr val="bg1"/>
              </a:solidFill>
              <a:latin typeface="+mn-ea"/>
              <a:ea typeface="+mn-ea"/>
            </a:endParaRPr>
          </a:p>
        </p:txBody>
      </p:sp>
    </p:spTree>
    <p:extLst>
      <p:ext uri="{BB962C8B-B14F-4D97-AF65-F5344CB8AC3E}">
        <p14:creationId xmlns:p14="http://schemas.microsoft.com/office/powerpoint/2010/main" val="2637255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41993A6E-FFBC-489F-B6C3-986205F12790}"/>
              </a:ext>
            </a:extLst>
          </p:cNvPr>
          <p:cNvSpPr>
            <a:spLocks noGrp="1"/>
          </p:cNvSpPr>
          <p:nvPr>
            <p:ph type="sldNum" sz="quarter" idx="10"/>
          </p:nvPr>
        </p:nvSpPr>
        <p:spPr/>
        <p:txBody>
          <a:bodyPr/>
          <a:lstStyle/>
          <a:p>
            <a:fld id="{94EFC6F0-072C-4C7B-A2B9-91F85E8B1E43}" type="slidenum">
              <a:rPr lang="en-US" altLang="ja-JP" smtClean="0"/>
              <a:pPr/>
              <a:t>3</a:t>
            </a:fld>
            <a:endParaRPr lang="en-US" altLang="ja-JP" dirty="0"/>
          </a:p>
        </p:txBody>
      </p:sp>
      <p:pic>
        <p:nvPicPr>
          <p:cNvPr id="5" name="図プレースホルダー 4">
            <a:extLst>
              <a:ext uri="{FF2B5EF4-FFF2-40B4-BE49-F238E27FC236}">
                <a16:creationId xmlns:a16="http://schemas.microsoft.com/office/drawing/2014/main" id="{584ABADE-8130-4E9E-8B61-375BB306D9CB}"/>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6962" r="6962"/>
          <a:stretch>
            <a:fillRect/>
          </a:stretch>
        </p:blipFill>
        <p:spPr/>
      </p:pic>
      <p:sp>
        <p:nvSpPr>
          <p:cNvPr id="3" name="正方形/長方形 2">
            <a:extLst>
              <a:ext uri="{FF2B5EF4-FFF2-40B4-BE49-F238E27FC236}">
                <a16:creationId xmlns:a16="http://schemas.microsoft.com/office/drawing/2014/main" id="{B27264C7-0229-49B4-9C97-958510EF10E1}"/>
              </a:ext>
            </a:extLst>
          </p:cNvPr>
          <p:cNvSpPr/>
          <p:nvPr/>
        </p:nvSpPr>
        <p:spPr bwMode="auto">
          <a:xfrm>
            <a:off x="4511824" y="1700808"/>
            <a:ext cx="5712636" cy="432048"/>
          </a:xfrm>
          <a:prstGeom prst="rect">
            <a:avLst/>
          </a:prstGeom>
          <a:noFill/>
          <a:ln w="28575" cap="flat" cmpd="sng" algn="ctr">
            <a:solidFill>
              <a:schemeClr val="accent1"/>
            </a:solid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endParaRPr kumimoji="1" lang="ja-JP" altLang="en-US" sz="3200" b="1" dirty="0">
              <a:solidFill>
                <a:schemeClr val="bg1"/>
              </a:solidFill>
              <a:latin typeface="+mn-ea"/>
              <a:ea typeface="+mn-ea"/>
            </a:endParaRPr>
          </a:p>
        </p:txBody>
      </p:sp>
    </p:spTree>
    <p:extLst>
      <p:ext uri="{BB962C8B-B14F-4D97-AF65-F5344CB8AC3E}">
        <p14:creationId xmlns:p14="http://schemas.microsoft.com/office/powerpoint/2010/main" val="4273394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F19A6F7-69EB-4C87-B94B-42730098C9B2}"/>
              </a:ext>
            </a:extLst>
          </p:cNvPr>
          <p:cNvSpPr>
            <a:spLocks noGrp="1"/>
          </p:cNvSpPr>
          <p:nvPr>
            <p:ph type="title"/>
          </p:nvPr>
        </p:nvSpPr>
        <p:spPr/>
        <p:txBody>
          <a:bodyPr/>
          <a:lstStyle/>
          <a:p>
            <a:r>
              <a:rPr kumimoji="1" lang="ja-JP" altLang="en-US" dirty="0"/>
              <a:t>バンディット問題とは？</a:t>
            </a:r>
          </a:p>
        </p:txBody>
      </p:sp>
      <p:sp>
        <p:nvSpPr>
          <p:cNvPr id="3" name="コンテンツ プレースホルダー 2">
            <a:extLst>
              <a:ext uri="{FF2B5EF4-FFF2-40B4-BE49-F238E27FC236}">
                <a16:creationId xmlns:a16="http://schemas.microsoft.com/office/drawing/2014/main" id="{81A4BD38-A26B-4465-973B-77D62484F6DE}"/>
              </a:ext>
            </a:extLst>
          </p:cNvPr>
          <p:cNvSpPr>
            <a:spLocks noGrp="1"/>
          </p:cNvSpPr>
          <p:nvPr>
            <p:ph idx="1"/>
          </p:nvPr>
        </p:nvSpPr>
        <p:spPr/>
        <p:txBody>
          <a:bodyPr/>
          <a:lstStyle/>
          <a:p>
            <a:r>
              <a:rPr kumimoji="1" lang="en-US" altLang="ja-JP" dirty="0"/>
              <a:t>2</a:t>
            </a:r>
            <a:r>
              <a:rPr kumimoji="1" lang="ja-JP" altLang="en-US" dirty="0"/>
              <a:t>つの案があったとき、どちらがよいと判断する？</a:t>
            </a:r>
          </a:p>
        </p:txBody>
      </p:sp>
      <p:sp>
        <p:nvSpPr>
          <p:cNvPr id="4" name="スライド番号プレースホルダー 3">
            <a:extLst>
              <a:ext uri="{FF2B5EF4-FFF2-40B4-BE49-F238E27FC236}">
                <a16:creationId xmlns:a16="http://schemas.microsoft.com/office/drawing/2014/main" id="{A660A79C-5253-43C2-9EC5-607FAC74C2E5}"/>
              </a:ext>
            </a:extLst>
          </p:cNvPr>
          <p:cNvSpPr>
            <a:spLocks noGrp="1"/>
          </p:cNvSpPr>
          <p:nvPr>
            <p:ph type="sldNum" sz="quarter" idx="10"/>
          </p:nvPr>
        </p:nvSpPr>
        <p:spPr/>
        <p:txBody>
          <a:bodyPr/>
          <a:lstStyle/>
          <a:p>
            <a:fld id="{F7D9C81F-6F51-475F-ABDF-7FEE4B0A1340}" type="slidenum">
              <a:rPr lang="en-US" altLang="ja-JP" smtClean="0"/>
              <a:pPr/>
              <a:t>4</a:t>
            </a:fld>
            <a:endParaRPr lang="en-US" altLang="ja-JP" dirty="0"/>
          </a:p>
        </p:txBody>
      </p:sp>
      <p:pic>
        <p:nvPicPr>
          <p:cNvPr id="8" name="図 7">
            <a:extLst>
              <a:ext uri="{FF2B5EF4-FFF2-40B4-BE49-F238E27FC236}">
                <a16:creationId xmlns:a16="http://schemas.microsoft.com/office/drawing/2014/main" id="{872D1015-BC2B-448E-9726-498850A497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83832" y="2465597"/>
            <a:ext cx="2789474" cy="1569079"/>
          </a:xfrm>
          <a:prstGeom prst="rect">
            <a:avLst/>
          </a:prstGeom>
        </p:spPr>
      </p:pic>
      <p:pic>
        <p:nvPicPr>
          <p:cNvPr id="10" name="図 9">
            <a:extLst>
              <a:ext uri="{FF2B5EF4-FFF2-40B4-BE49-F238E27FC236}">
                <a16:creationId xmlns:a16="http://schemas.microsoft.com/office/drawing/2014/main" id="{B58EC829-7E50-4F05-AA64-2C73ED443F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83833" y="4507939"/>
            <a:ext cx="2789473" cy="1860584"/>
          </a:xfrm>
          <a:prstGeom prst="rect">
            <a:avLst/>
          </a:prstGeom>
        </p:spPr>
      </p:pic>
      <p:pic>
        <p:nvPicPr>
          <p:cNvPr id="11" name="図 10">
            <a:extLst>
              <a:ext uri="{FF2B5EF4-FFF2-40B4-BE49-F238E27FC236}">
                <a16:creationId xmlns:a16="http://schemas.microsoft.com/office/drawing/2014/main" id="{ACCD6510-2E33-4A60-BADB-AD41B0CDD79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27448" y="4005064"/>
            <a:ext cx="2376343" cy="2376343"/>
          </a:xfrm>
          <a:prstGeom prst="rect">
            <a:avLst/>
          </a:prstGeom>
        </p:spPr>
      </p:pic>
      <p:sp>
        <p:nvSpPr>
          <p:cNvPr id="12" name="テキスト ボックス 11">
            <a:extLst>
              <a:ext uri="{FF2B5EF4-FFF2-40B4-BE49-F238E27FC236}">
                <a16:creationId xmlns:a16="http://schemas.microsoft.com/office/drawing/2014/main" id="{9AA16CA6-C33E-45AB-9405-E033A58AB1D8}"/>
              </a:ext>
            </a:extLst>
          </p:cNvPr>
          <p:cNvSpPr txBox="1"/>
          <p:nvPr/>
        </p:nvSpPr>
        <p:spPr>
          <a:xfrm>
            <a:off x="3506446" y="3019303"/>
            <a:ext cx="1080120" cy="461665"/>
          </a:xfrm>
          <a:prstGeom prst="rect">
            <a:avLst/>
          </a:prstGeom>
          <a:noFill/>
        </p:spPr>
        <p:txBody>
          <a:bodyPr wrap="square" rtlCol="0">
            <a:spAutoFit/>
          </a:bodyPr>
          <a:lstStyle/>
          <a:p>
            <a:pPr algn="l"/>
            <a:r>
              <a:rPr kumimoji="1" lang="ja-JP" altLang="en-US" sz="2400" b="1" dirty="0">
                <a:latin typeface="+mn-ea"/>
                <a:ea typeface="+mn-ea"/>
              </a:rPr>
              <a:t>案</a:t>
            </a:r>
            <a:r>
              <a:rPr kumimoji="1" lang="en-US" altLang="ja-JP" sz="2400" b="1" dirty="0">
                <a:latin typeface="+mn-ea"/>
                <a:ea typeface="+mn-ea"/>
              </a:rPr>
              <a:t>1</a:t>
            </a:r>
            <a:endParaRPr kumimoji="1" lang="ja-JP" altLang="en-US" sz="2400" b="1" dirty="0">
              <a:latin typeface="+mn-ea"/>
              <a:ea typeface="+mn-ea"/>
            </a:endParaRPr>
          </a:p>
        </p:txBody>
      </p:sp>
      <p:sp>
        <p:nvSpPr>
          <p:cNvPr id="13" name="テキスト ボックス 12">
            <a:extLst>
              <a:ext uri="{FF2B5EF4-FFF2-40B4-BE49-F238E27FC236}">
                <a16:creationId xmlns:a16="http://schemas.microsoft.com/office/drawing/2014/main" id="{88C4D766-ADC4-4242-8477-47D290C6DF13}"/>
              </a:ext>
            </a:extLst>
          </p:cNvPr>
          <p:cNvSpPr txBox="1"/>
          <p:nvPr/>
        </p:nvSpPr>
        <p:spPr>
          <a:xfrm>
            <a:off x="3506446" y="5207398"/>
            <a:ext cx="1080120" cy="461665"/>
          </a:xfrm>
          <a:prstGeom prst="rect">
            <a:avLst/>
          </a:prstGeom>
          <a:noFill/>
        </p:spPr>
        <p:txBody>
          <a:bodyPr wrap="square" rtlCol="0">
            <a:spAutoFit/>
          </a:bodyPr>
          <a:lstStyle/>
          <a:p>
            <a:pPr algn="l"/>
            <a:r>
              <a:rPr kumimoji="1" lang="ja-JP" altLang="en-US" sz="2400" b="1" dirty="0">
                <a:latin typeface="+mn-ea"/>
                <a:ea typeface="+mn-ea"/>
              </a:rPr>
              <a:t>案</a:t>
            </a:r>
            <a:r>
              <a:rPr kumimoji="1" lang="en-US" altLang="ja-JP" sz="2400" b="1" dirty="0">
                <a:latin typeface="+mn-ea"/>
                <a:ea typeface="+mn-ea"/>
              </a:rPr>
              <a:t>2</a:t>
            </a:r>
            <a:endParaRPr kumimoji="1" lang="ja-JP" altLang="en-US" sz="2400" b="1" dirty="0">
              <a:latin typeface="+mn-ea"/>
              <a:ea typeface="+mn-ea"/>
            </a:endParaRPr>
          </a:p>
        </p:txBody>
      </p:sp>
      <p:sp>
        <p:nvSpPr>
          <p:cNvPr id="14" name="吹き出し: 角を丸めた四角形 13">
            <a:extLst>
              <a:ext uri="{FF2B5EF4-FFF2-40B4-BE49-F238E27FC236}">
                <a16:creationId xmlns:a16="http://schemas.microsoft.com/office/drawing/2014/main" id="{CF73C475-1E07-4DB5-8D30-E0F3422436F0}"/>
              </a:ext>
            </a:extLst>
          </p:cNvPr>
          <p:cNvSpPr/>
          <p:nvPr/>
        </p:nvSpPr>
        <p:spPr bwMode="auto">
          <a:xfrm>
            <a:off x="288031" y="2204864"/>
            <a:ext cx="3071665" cy="1829812"/>
          </a:xfrm>
          <a:prstGeom prst="wedgeRoundRectCallout">
            <a:avLst>
              <a:gd name="adj1" fmla="val 14518"/>
              <a:gd name="adj2" fmla="val 68535"/>
              <a:gd name="adj3" fmla="val 16667"/>
            </a:avLst>
          </a:prstGeom>
          <a:solidFill>
            <a:schemeClr val="bg1"/>
          </a:solidFill>
          <a:ln w="9525" cap="flat" cmpd="sng" algn="ctr">
            <a:solidFill>
              <a:schemeClr val="tx1"/>
            </a:solid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ja-JP" altLang="en-US" sz="1600" dirty="0">
                <a:latin typeface="+mn-ea"/>
                <a:ea typeface="+mn-ea"/>
              </a:rPr>
              <a:t>わが社でカメラを販売する</a:t>
            </a:r>
            <a:endParaRPr kumimoji="1" lang="en-US" altLang="ja-JP" sz="1600" dirty="0">
              <a:latin typeface="+mn-ea"/>
              <a:ea typeface="+mn-ea"/>
            </a:endParaRPr>
          </a:p>
          <a:p>
            <a:pPr algn="ctr">
              <a:spcBef>
                <a:spcPts val="600"/>
              </a:spcBef>
              <a:buClr>
                <a:srgbClr val="BFBFBF"/>
              </a:buClr>
            </a:pPr>
            <a:r>
              <a:rPr kumimoji="1" lang="ja-JP" altLang="en-US" sz="1600" dirty="0">
                <a:latin typeface="+mn-ea"/>
                <a:ea typeface="+mn-ea"/>
              </a:rPr>
              <a:t>ことになった。</a:t>
            </a:r>
            <a:endParaRPr kumimoji="1" lang="en-US" altLang="ja-JP" sz="1600" dirty="0">
              <a:latin typeface="+mn-ea"/>
              <a:ea typeface="+mn-ea"/>
            </a:endParaRPr>
          </a:p>
          <a:p>
            <a:pPr algn="ctr">
              <a:spcBef>
                <a:spcPts val="600"/>
              </a:spcBef>
              <a:buClr>
                <a:srgbClr val="BFBFBF"/>
              </a:buClr>
            </a:pPr>
            <a:r>
              <a:rPr kumimoji="1" lang="ja-JP" altLang="en-US" sz="1600" dirty="0">
                <a:latin typeface="+mn-ea"/>
                <a:ea typeface="+mn-ea"/>
              </a:rPr>
              <a:t>ランディングページ</a:t>
            </a:r>
            <a:r>
              <a:rPr kumimoji="1" lang="en-US" altLang="ja-JP" sz="1200" dirty="0">
                <a:latin typeface="+mn-ea"/>
                <a:ea typeface="+mn-ea"/>
              </a:rPr>
              <a:t>※</a:t>
            </a:r>
            <a:r>
              <a:rPr kumimoji="1" lang="ja-JP" altLang="en-US" sz="1600" dirty="0">
                <a:latin typeface="+mn-ea"/>
                <a:ea typeface="+mn-ea"/>
              </a:rPr>
              <a:t>に</a:t>
            </a:r>
            <a:endParaRPr kumimoji="1" lang="en-US" altLang="ja-JP" sz="1600" dirty="0">
              <a:latin typeface="+mn-ea"/>
              <a:ea typeface="+mn-ea"/>
            </a:endParaRPr>
          </a:p>
          <a:p>
            <a:pPr algn="ctr">
              <a:spcBef>
                <a:spcPts val="600"/>
              </a:spcBef>
              <a:buClr>
                <a:srgbClr val="BFBFBF"/>
              </a:buClr>
            </a:pPr>
            <a:r>
              <a:rPr kumimoji="1" lang="ja-JP" altLang="en-US" sz="1600" dirty="0">
                <a:latin typeface="+mn-ea"/>
                <a:ea typeface="+mn-ea"/>
              </a:rPr>
              <a:t>載せる写真は</a:t>
            </a:r>
            <a:endParaRPr kumimoji="1" lang="en-US" altLang="ja-JP" sz="1600" dirty="0">
              <a:latin typeface="+mn-ea"/>
              <a:ea typeface="+mn-ea"/>
            </a:endParaRPr>
          </a:p>
          <a:p>
            <a:pPr algn="ctr">
              <a:spcBef>
                <a:spcPts val="600"/>
              </a:spcBef>
              <a:buClr>
                <a:srgbClr val="BFBFBF"/>
              </a:buClr>
            </a:pPr>
            <a:r>
              <a:rPr kumimoji="1" lang="ja-JP" altLang="en-US" sz="1600" dirty="0">
                <a:latin typeface="+mn-ea"/>
                <a:ea typeface="+mn-ea"/>
              </a:rPr>
              <a:t>どちらがよいだろう？</a:t>
            </a:r>
          </a:p>
        </p:txBody>
      </p:sp>
      <p:sp>
        <p:nvSpPr>
          <p:cNvPr id="15" name="テキスト ボックス 14">
            <a:extLst>
              <a:ext uri="{FF2B5EF4-FFF2-40B4-BE49-F238E27FC236}">
                <a16:creationId xmlns:a16="http://schemas.microsoft.com/office/drawing/2014/main" id="{F124DAC8-E112-4F18-9811-F7B8A2D3CAE0}"/>
              </a:ext>
            </a:extLst>
          </p:cNvPr>
          <p:cNvSpPr txBox="1"/>
          <p:nvPr/>
        </p:nvSpPr>
        <p:spPr>
          <a:xfrm>
            <a:off x="565779" y="6483502"/>
            <a:ext cx="8698573" cy="276999"/>
          </a:xfrm>
          <a:prstGeom prst="rect">
            <a:avLst/>
          </a:prstGeom>
          <a:noFill/>
        </p:spPr>
        <p:txBody>
          <a:bodyPr wrap="square" rtlCol="0">
            <a:spAutoFit/>
          </a:bodyPr>
          <a:lstStyle/>
          <a:p>
            <a:pPr algn="l"/>
            <a:r>
              <a:rPr kumimoji="1" lang="en-US" altLang="ja-JP" sz="1200" dirty="0">
                <a:latin typeface="+mn-ea"/>
                <a:ea typeface="+mn-ea"/>
              </a:rPr>
              <a:t>※</a:t>
            </a:r>
            <a:r>
              <a:rPr kumimoji="1" lang="ja-JP" altLang="en-US" sz="1200" dirty="0">
                <a:latin typeface="+mn-ea"/>
                <a:ea typeface="+mn-ea"/>
              </a:rPr>
              <a:t>ランディングページ：ウェブサイトに含まれるウェブページのうち、ユーザが初めて訪れるページのこと</a:t>
            </a:r>
          </a:p>
        </p:txBody>
      </p:sp>
    </p:spTree>
    <p:extLst>
      <p:ext uri="{BB962C8B-B14F-4D97-AF65-F5344CB8AC3E}">
        <p14:creationId xmlns:p14="http://schemas.microsoft.com/office/powerpoint/2010/main" val="10872852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F19A6F7-69EB-4C87-B94B-42730098C9B2}"/>
              </a:ext>
            </a:extLst>
          </p:cNvPr>
          <p:cNvSpPr>
            <a:spLocks noGrp="1"/>
          </p:cNvSpPr>
          <p:nvPr>
            <p:ph type="title"/>
          </p:nvPr>
        </p:nvSpPr>
        <p:spPr/>
        <p:txBody>
          <a:bodyPr/>
          <a:lstStyle/>
          <a:p>
            <a:r>
              <a:rPr kumimoji="1" lang="ja-JP" altLang="en-US" dirty="0"/>
              <a:t>バンディット問題とは？</a:t>
            </a:r>
          </a:p>
        </p:txBody>
      </p:sp>
      <p:sp>
        <p:nvSpPr>
          <p:cNvPr id="3" name="コンテンツ プレースホルダー 2">
            <a:extLst>
              <a:ext uri="{FF2B5EF4-FFF2-40B4-BE49-F238E27FC236}">
                <a16:creationId xmlns:a16="http://schemas.microsoft.com/office/drawing/2014/main" id="{81A4BD38-A26B-4465-973B-77D62484F6DE}"/>
              </a:ext>
            </a:extLst>
          </p:cNvPr>
          <p:cNvSpPr>
            <a:spLocks noGrp="1"/>
          </p:cNvSpPr>
          <p:nvPr>
            <p:ph idx="1"/>
          </p:nvPr>
        </p:nvSpPr>
        <p:spPr/>
        <p:txBody>
          <a:bodyPr/>
          <a:lstStyle/>
          <a:p>
            <a:r>
              <a:rPr kumimoji="1" lang="en-US" altLang="ja-JP" dirty="0"/>
              <a:t>A/B</a:t>
            </a:r>
            <a:r>
              <a:rPr kumimoji="1" lang="ja-JP" altLang="en-US" dirty="0"/>
              <a:t>テストをすれば統計的に有意な差を出せる</a:t>
            </a:r>
          </a:p>
        </p:txBody>
      </p:sp>
      <p:sp>
        <p:nvSpPr>
          <p:cNvPr id="4" name="スライド番号プレースホルダー 3">
            <a:extLst>
              <a:ext uri="{FF2B5EF4-FFF2-40B4-BE49-F238E27FC236}">
                <a16:creationId xmlns:a16="http://schemas.microsoft.com/office/drawing/2014/main" id="{A660A79C-5253-43C2-9EC5-607FAC74C2E5}"/>
              </a:ext>
            </a:extLst>
          </p:cNvPr>
          <p:cNvSpPr>
            <a:spLocks noGrp="1"/>
          </p:cNvSpPr>
          <p:nvPr>
            <p:ph type="sldNum" sz="quarter" idx="10"/>
          </p:nvPr>
        </p:nvSpPr>
        <p:spPr/>
        <p:txBody>
          <a:bodyPr/>
          <a:lstStyle/>
          <a:p>
            <a:fld id="{F7D9C81F-6F51-475F-ABDF-7FEE4B0A1340}" type="slidenum">
              <a:rPr lang="en-US" altLang="ja-JP" smtClean="0"/>
              <a:pPr/>
              <a:t>5</a:t>
            </a:fld>
            <a:endParaRPr lang="en-US" altLang="ja-JP" dirty="0"/>
          </a:p>
        </p:txBody>
      </p:sp>
      <p:pic>
        <p:nvPicPr>
          <p:cNvPr id="5" name="図 4">
            <a:extLst>
              <a:ext uri="{FF2B5EF4-FFF2-40B4-BE49-F238E27FC236}">
                <a16:creationId xmlns:a16="http://schemas.microsoft.com/office/drawing/2014/main" id="{F38962A9-439C-4565-82C2-7E289ED2517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27448" y="4005064"/>
            <a:ext cx="2376343" cy="2376343"/>
          </a:xfrm>
          <a:prstGeom prst="rect">
            <a:avLst/>
          </a:prstGeom>
        </p:spPr>
      </p:pic>
      <p:pic>
        <p:nvPicPr>
          <p:cNvPr id="8" name="図 7">
            <a:extLst>
              <a:ext uri="{FF2B5EF4-FFF2-40B4-BE49-F238E27FC236}">
                <a16:creationId xmlns:a16="http://schemas.microsoft.com/office/drawing/2014/main" id="{5C7421C2-C22C-4B85-850F-73EE0B1FEB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83832" y="2465597"/>
            <a:ext cx="2789474" cy="1569079"/>
          </a:xfrm>
          <a:prstGeom prst="rect">
            <a:avLst/>
          </a:prstGeom>
        </p:spPr>
      </p:pic>
      <p:pic>
        <p:nvPicPr>
          <p:cNvPr id="9" name="図 8">
            <a:extLst>
              <a:ext uri="{FF2B5EF4-FFF2-40B4-BE49-F238E27FC236}">
                <a16:creationId xmlns:a16="http://schemas.microsoft.com/office/drawing/2014/main" id="{F4DFB1B1-3A0A-453D-A2D7-0E39B8F33F1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83833" y="4507939"/>
            <a:ext cx="2789473" cy="1860584"/>
          </a:xfrm>
          <a:prstGeom prst="rect">
            <a:avLst/>
          </a:prstGeom>
        </p:spPr>
      </p:pic>
      <p:pic>
        <p:nvPicPr>
          <p:cNvPr id="13" name="図 12">
            <a:extLst>
              <a:ext uri="{FF2B5EF4-FFF2-40B4-BE49-F238E27FC236}">
                <a16:creationId xmlns:a16="http://schemas.microsoft.com/office/drawing/2014/main" id="{42AA4E79-30E1-4ADF-BA5D-7D1A1D92D8A0}"/>
              </a:ext>
            </a:extLst>
          </p:cNvPr>
          <p:cNvPicPr>
            <a:picLocks noChangeAspect="1"/>
          </p:cNvPicPr>
          <p:nvPr/>
        </p:nvPicPr>
        <p:blipFill rotWithShape="1">
          <a:blip r:embed="rId5">
            <a:extLst>
              <a:ext uri="{28A0092B-C50C-407E-A947-70E740481C1C}">
                <a14:useLocalDpi xmlns:a14="http://schemas.microsoft.com/office/drawing/2010/main" val="0"/>
              </a:ext>
            </a:extLst>
          </a:blip>
          <a:srcRect b="17451"/>
          <a:stretch/>
        </p:blipFill>
        <p:spPr>
          <a:xfrm>
            <a:off x="8323687" y="2465597"/>
            <a:ext cx="1516729" cy="1252053"/>
          </a:xfrm>
          <a:prstGeom prst="rect">
            <a:avLst/>
          </a:prstGeom>
        </p:spPr>
      </p:pic>
      <mc:AlternateContent xmlns:mc="http://schemas.openxmlformats.org/markup-compatibility/2006" xmlns:a14="http://schemas.microsoft.com/office/drawing/2010/main">
        <mc:Choice Requires="a14">
          <p:sp>
            <p:nvSpPr>
              <p:cNvPr id="15" name="テキスト ボックス 14">
                <a:extLst>
                  <a:ext uri="{FF2B5EF4-FFF2-40B4-BE49-F238E27FC236}">
                    <a16:creationId xmlns:a16="http://schemas.microsoft.com/office/drawing/2014/main" id="{B6AF54E3-5062-404B-9F59-ABD6551CD0CD}"/>
                  </a:ext>
                </a:extLst>
              </p:cNvPr>
              <p:cNvSpPr txBox="1"/>
              <p:nvPr/>
            </p:nvSpPr>
            <p:spPr>
              <a:xfrm>
                <a:off x="8904312" y="3722214"/>
                <a:ext cx="355479"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sSub>
                        <m:sSubPr>
                          <m:ctrlPr>
                            <a:rPr kumimoji="1" lang="en-US" altLang="ja-JP" sz="2400" i="1" smtClean="0">
                              <a:latin typeface="Cambria Math" panose="02040503050406030204" pitchFamily="18" charset="0"/>
                              <a:ea typeface="+mn-ea"/>
                            </a:rPr>
                          </m:ctrlPr>
                        </m:sSubPr>
                        <m:e>
                          <m:r>
                            <a:rPr kumimoji="1" lang="ja-JP" altLang="en-US" sz="2400" i="1" smtClean="0">
                              <a:latin typeface="Cambria Math" panose="02040503050406030204" pitchFamily="18" charset="0"/>
                              <a:ea typeface="+mn-ea"/>
                            </a:rPr>
                            <m:t>𝜃</m:t>
                          </m:r>
                        </m:e>
                        <m:sub>
                          <m:r>
                            <a:rPr kumimoji="1" lang="en-US" altLang="ja-JP" sz="2400" b="0" i="1" smtClean="0">
                              <a:latin typeface="Cambria Math" panose="02040503050406030204" pitchFamily="18" charset="0"/>
                              <a:ea typeface="+mn-ea"/>
                            </a:rPr>
                            <m:t>1</m:t>
                          </m:r>
                        </m:sub>
                      </m:sSub>
                    </m:oMath>
                  </m:oMathPara>
                </a14:m>
                <a:endParaRPr kumimoji="1" lang="ja-JP" altLang="en-US" sz="2400" dirty="0">
                  <a:latin typeface="+mn-ea"/>
                  <a:ea typeface="+mn-ea"/>
                </a:endParaRPr>
              </a:p>
            </p:txBody>
          </p:sp>
        </mc:Choice>
        <mc:Fallback xmlns="">
          <p:sp>
            <p:nvSpPr>
              <p:cNvPr id="15" name="テキスト ボックス 14">
                <a:extLst>
                  <a:ext uri="{FF2B5EF4-FFF2-40B4-BE49-F238E27FC236}">
                    <a16:creationId xmlns:a16="http://schemas.microsoft.com/office/drawing/2014/main" id="{B6AF54E3-5062-404B-9F59-ABD6551CD0CD}"/>
                  </a:ext>
                </a:extLst>
              </p:cNvPr>
              <p:cNvSpPr txBox="1">
                <a:spLocks noRot="1" noChangeAspect="1" noMove="1" noResize="1" noEditPoints="1" noAdjustHandles="1" noChangeArrowheads="1" noChangeShapeType="1" noTextEdit="1"/>
              </p:cNvSpPr>
              <p:nvPr/>
            </p:nvSpPr>
            <p:spPr>
              <a:xfrm>
                <a:off x="8904312" y="3722214"/>
                <a:ext cx="355479" cy="461665"/>
              </a:xfrm>
              <a:prstGeom prst="rect">
                <a:avLst/>
              </a:prstGeom>
              <a:blipFill>
                <a:blip r:embed="rId6"/>
                <a:stretch>
                  <a:fillRect l="-5172" r="-25862"/>
                </a:stretch>
              </a:blipFill>
            </p:spPr>
            <p:txBody>
              <a:bodyPr/>
              <a:lstStyle/>
              <a:p>
                <a:r>
                  <a:rPr lang="ja-JP" altLang="en-US">
                    <a:noFill/>
                  </a:rPr>
                  <a:t> </a:t>
                </a:r>
              </a:p>
            </p:txBody>
          </p:sp>
        </mc:Fallback>
      </mc:AlternateContent>
      <p:pic>
        <p:nvPicPr>
          <p:cNvPr id="16" name="図 15">
            <a:extLst>
              <a:ext uri="{FF2B5EF4-FFF2-40B4-BE49-F238E27FC236}">
                <a16:creationId xmlns:a16="http://schemas.microsoft.com/office/drawing/2014/main" id="{47139AB8-E41F-40B9-8F8D-F3AFAAEDAEA3}"/>
              </a:ext>
            </a:extLst>
          </p:cNvPr>
          <p:cNvPicPr>
            <a:picLocks noChangeAspect="1"/>
          </p:cNvPicPr>
          <p:nvPr/>
        </p:nvPicPr>
        <p:blipFill rotWithShape="1">
          <a:blip r:embed="rId5">
            <a:extLst>
              <a:ext uri="{28A0092B-C50C-407E-A947-70E740481C1C}">
                <a14:useLocalDpi xmlns:a14="http://schemas.microsoft.com/office/drawing/2010/main" val="0"/>
              </a:ext>
            </a:extLst>
          </a:blip>
          <a:srcRect b="17451"/>
          <a:stretch/>
        </p:blipFill>
        <p:spPr>
          <a:xfrm>
            <a:off x="8323687" y="4507939"/>
            <a:ext cx="1516729" cy="1252053"/>
          </a:xfrm>
          <a:prstGeom prst="rect">
            <a:avLst/>
          </a:prstGeom>
        </p:spPr>
      </p:pic>
      <mc:AlternateContent xmlns:mc="http://schemas.openxmlformats.org/markup-compatibility/2006" xmlns:a14="http://schemas.microsoft.com/office/drawing/2010/main">
        <mc:Choice Requires="a14">
          <p:sp>
            <p:nvSpPr>
              <p:cNvPr id="17" name="テキスト ボックス 16">
                <a:extLst>
                  <a:ext uri="{FF2B5EF4-FFF2-40B4-BE49-F238E27FC236}">
                    <a16:creationId xmlns:a16="http://schemas.microsoft.com/office/drawing/2014/main" id="{8942C9D8-9D91-4210-9916-C5A1E0151775}"/>
                  </a:ext>
                </a:extLst>
              </p:cNvPr>
              <p:cNvSpPr txBox="1"/>
              <p:nvPr/>
            </p:nvSpPr>
            <p:spPr>
              <a:xfrm>
                <a:off x="8904312" y="5764556"/>
                <a:ext cx="355479"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sSub>
                        <m:sSubPr>
                          <m:ctrlPr>
                            <a:rPr kumimoji="1" lang="en-US" altLang="ja-JP" sz="2400" i="1" smtClean="0">
                              <a:latin typeface="Cambria Math" panose="02040503050406030204" pitchFamily="18" charset="0"/>
                              <a:ea typeface="+mn-ea"/>
                            </a:rPr>
                          </m:ctrlPr>
                        </m:sSubPr>
                        <m:e>
                          <m:r>
                            <a:rPr kumimoji="1" lang="ja-JP" altLang="en-US" sz="2400" i="1" smtClean="0">
                              <a:latin typeface="Cambria Math" panose="02040503050406030204" pitchFamily="18" charset="0"/>
                              <a:ea typeface="+mn-ea"/>
                            </a:rPr>
                            <m:t>𝜃</m:t>
                          </m:r>
                        </m:e>
                        <m:sub>
                          <m:r>
                            <a:rPr kumimoji="1" lang="en-US" altLang="ja-JP" sz="2400" b="0" i="1" smtClean="0">
                              <a:latin typeface="Cambria Math" panose="02040503050406030204" pitchFamily="18" charset="0"/>
                              <a:ea typeface="+mn-ea"/>
                            </a:rPr>
                            <m:t>2</m:t>
                          </m:r>
                        </m:sub>
                      </m:sSub>
                    </m:oMath>
                  </m:oMathPara>
                </a14:m>
                <a:endParaRPr kumimoji="1" lang="ja-JP" altLang="en-US" sz="2400" dirty="0">
                  <a:latin typeface="+mn-ea"/>
                  <a:ea typeface="+mn-ea"/>
                </a:endParaRPr>
              </a:p>
            </p:txBody>
          </p:sp>
        </mc:Choice>
        <mc:Fallback xmlns="">
          <p:sp>
            <p:nvSpPr>
              <p:cNvPr id="17" name="テキスト ボックス 16">
                <a:extLst>
                  <a:ext uri="{FF2B5EF4-FFF2-40B4-BE49-F238E27FC236}">
                    <a16:creationId xmlns:a16="http://schemas.microsoft.com/office/drawing/2014/main" id="{8942C9D8-9D91-4210-9916-C5A1E0151775}"/>
                  </a:ext>
                </a:extLst>
              </p:cNvPr>
              <p:cNvSpPr txBox="1">
                <a:spLocks noRot="1" noChangeAspect="1" noMove="1" noResize="1" noEditPoints="1" noAdjustHandles="1" noChangeArrowheads="1" noChangeShapeType="1" noTextEdit="1"/>
              </p:cNvSpPr>
              <p:nvPr/>
            </p:nvSpPr>
            <p:spPr>
              <a:xfrm>
                <a:off x="8904312" y="5764556"/>
                <a:ext cx="355479" cy="461665"/>
              </a:xfrm>
              <a:prstGeom prst="rect">
                <a:avLst/>
              </a:prstGeom>
              <a:blipFill>
                <a:blip r:embed="rId7"/>
                <a:stretch>
                  <a:fillRect l="-5172" r="-2758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8" name="テキスト ボックス 17">
                <a:extLst>
                  <a:ext uri="{FF2B5EF4-FFF2-40B4-BE49-F238E27FC236}">
                    <a16:creationId xmlns:a16="http://schemas.microsoft.com/office/drawing/2014/main" id="{CE862406-8A84-4A53-9124-59713BE07F60}"/>
                  </a:ext>
                </a:extLst>
              </p:cNvPr>
              <p:cNvSpPr txBox="1"/>
              <p:nvPr/>
            </p:nvSpPr>
            <p:spPr>
              <a:xfrm>
                <a:off x="10196611" y="4183879"/>
                <a:ext cx="1401762"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sSub>
                        <m:sSubPr>
                          <m:ctrlPr>
                            <a:rPr kumimoji="1" lang="en-US" altLang="ja-JP" sz="2400" i="1" smtClean="0">
                              <a:latin typeface="Cambria Math" panose="02040503050406030204" pitchFamily="18" charset="0"/>
                              <a:ea typeface="+mn-ea"/>
                            </a:rPr>
                          </m:ctrlPr>
                        </m:sSubPr>
                        <m:e>
                          <m:r>
                            <a:rPr kumimoji="1" lang="ja-JP" altLang="en-US" sz="2400" i="1" smtClean="0">
                              <a:latin typeface="Cambria Math" panose="02040503050406030204" pitchFamily="18" charset="0"/>
                              <a:ea typeface="+mn-ea"/>
                            </a:rPr>
                            <m:t>𝜃</m:t>
                          </m:r>
                        </m:e>
                        <m:sub>
                          <m:r>
                            <a:rPr kumimoji="1" lang="en-US" altLang="ja-JP" sz="2400" b="0" i="1" smtClean="0">
                              <a:latin typeface="Cambria Math" panose="02040503050406030204" pitchFamily="18" charset="0"/>
                              <a:ea typeface="+mn-ea"/>
                            </a:rPr>
                            <m:t>1</m:t>
                          </m:r>
                        </m:sub>
                      </m:sSub>
                      <m:r>
                        <a:rPr kumimoji="1" lang="en-US" altLang="ja-JP" sz="2400" b="0" i="1" smtClean="0">
                          <a:latin typeface="Cambria Math" panose="02040503050406030204" pitchFamily="18" charset="0"/>
                          <a:ea typeface="+mn-ea"/>
                        </a:rPr>
                        <m:t>&gt;</m:t>
                      </m:r>
                      <m:sSub>
                        <m:sSubPr>
                          <m:ctrlPr>
                            <a:rPr kumimoji="1" lang="en-US" altLang="ja-JP" sz="2400" b="0" i="1" smtClean="0">
                              <a:latin typeface="Cambria Math" panose="02040503050406030204" pitchFamily="18" charset="0"/>
                              <a:ea typeface="+mn-ea"/>
                            </a:rPr>
                          </m:ctrlPr>
                        </m:sSubPr>
                        <m:e>
                          <m:r>
                            <a:rPr kumimoji="1" lang="ja-JP" altLang="en-US" sz="2400" b="0" i="1" smtClean="0">
                              <a:latin typeface="Cambria Math" panose="02040503050406030204" pitchFamily="18" charset="0"/>
                              <a:ea typeface="+mn-ea"/>
                            </a:rPr>
                            <m:t>𝜃</m:t>
                          </m:r>
                        </m:e>
                        <m:sub>
                          <m:r>
                            <a:rPr kumimoji="1" lang="en-US" altLang="ja-JP" sz="2400" b="0" i="1" smtClean="0">
                              <a:latin typeface="Cambria Math" panose="02040503050406030204" pitchFamily="18" charset="0"/>
                              <a:ea typeface="+mn-ea"/>
                            </a:rPr>
                            <m:t>2</m:t>
                          </m:r>
                        </m:sub>
                      </m:sSub>
                    </m:oMath>
                  </m:oMathPara>
                </a14:m>
                <a:endParaRPr kumimoji="1" lang="ja-JP" altLang="en-US" sz="2400" dirty="0">
                  <a:latin typeface="+mn-ea"/>
                  <a:ea typeface="+mn-ea"/>
                </a:endParaRPr>
              </a:p>
            </p:txBody>
          </p:sp>
        </mc:Choice>
        <mc:Fallback xmlns="">
          <p:sp>
            <p:nvSpPr>
              <p:cNvPr id="18" name="テキスト ボックス 17">
                <a:extLst>
                  <a:ext uri="{FF2B5EF4-FFF2-40B4-BE49-F238E27FC236}">
                    <a16:creationId xmlns:a16="http://schemas.microsoft.com/office/drawing/2014/main" id="{CE862406-8A84-4A53-9124-59713BE07F60}"/>
                  </a:ext>
                </a:extLst>
              </p:cNvPr>
              <p:cNvSpPr txBox="1">
                <a:spLocks noRot="1" noChangeAspect="1" noMove="1" noResize="1" noEditPoints="1" noAdjustHandles="1" noChangeArrowheads="1" noChangeShapeType="1" noTextEdit="1"/>
              </p:cNvSpPr>
              <p:nvPr/>
            </p:nvSpPr>
            <p:spPr>
              <a:xfrm>
                <a:off x="10196611" y="4183879"/>
                <a:ext cx="1401762" cy="461665"/>
              </a:xfrm>
              <a:prstGeom prst="rect">
                <a:avLst/>
              </a:prstGeom>
              <a:blipFill>
                <a:blip r:embed="rId8"/>
                <a:stretch>
                  <a:fillRect/>
                </a:stretch>
              </a:blipFill>
            </p:spPr>
            <p:txBody>
              <a:bodyPr/>
              <a:lstStyle/>
              <a:p>
                <a:r>
                  <a:rPr lang="ja-JP" altLang="en-US">
                    <a:noFill/>
                  </a:rPr>
                  <a:t> </a:t>
                </a:r>
              </a:p>
            </p:txBody>
          </p:sp>
        </mc:Fallback>
      </mc:AlternateContent>
      <p:sp>
        <p:nvSpPr>
          <p:cNvPr id="21" name="テキスト ボックス 20">
            <a:extLst>
              <a:ext uri="{FF2B5EF4-FFF2-40B4-BE49-F238E27FC236}">
                <a16:creationId xmlns:a16="http://schemas.microsoft.com/office/drawing/2014/main" id="{5A7DEE7F-9F20-4912-8036-F9C0DD122321}"/>
              </a:ext>
            </a:extLst>
          </p:cNvPr>
          <p:cNvSpPr txBox="1"/>
          <p:nvPr/>
        </p:nvSpPr>
        <p:spPr>
          <a:xfrm>
            <a:off x="3506446" y="3019303"/>
            <a:ext cx="1080120" cy="461665"/>
          </a:xfrm>
          <a:prstGeom prst="rect">
            <a:avLst/>
          </a:prstGeom>
          <a:noFill/>
        </p:spPr>
        <p:txBody>
          <a:bodyPr wrap="square" rtlCol="0">
            <a:spAutoFit/>
          </a:bodyPr>
          <a:lstStyle/>
          <a:p>
            <a:pPr algn="l"/>
            <a:r>
              <a:rPr kumimoji="1" lang="ja-JP" altLang="en-US" sz="2400" b="1" dirty="0">
                <a:latin typeface="+mn-ea"/>
                <a:ea typeface="+mn-ea"/>
              </a:rPr>
              <a:t>案</a:t>
            </a:r>
            <a:r>
              <a:rPr kumimoji="1" lang="en-US" altLang="ja-JP" sz="2400" b="1" dirty="0">
                <a:latin typeface="+mn-ea"/>
                <a:ea typeface="+mn-ea"/>
              </a:rPr>
              <a:t>1</a:t>
            </a:r>
            <a:endParaRPr kumimoji="1" lang="ja-JP" altLang="en-US" sz="2400" b="1" dirty="0">
              <a:latin typeface="+mn-ea"/>
              <a:ea typeface="+mn-ea"/>
            </a:endParaRPr>
          </a:p>
        </p:txBody>
      </p:sp>
      <p:sp>
        <p:nvSpPr>
          <p:cNvPr id="22" name="テキスト ボックス 21">
            <a:extLst>
              <a:ext uri="{FF2B5EF4-FFF2-40B4-BE49-F238E27FC236}">
                <a16:creationId xmlns:a16="http://schemas.microsoft.com/office/drawing/2014/main" id="{48C4332A-4CCE-46AB-AD66-2F768F29E13A}"/>
              </a:ext>
            </a:extLst>
          </p:cNvPr>
          <p:cNvSpPr txBox="1"/>
          <p:nvPr/>
        </p:nvSpPr>
        <p:spPr>
          <a:xfrm>
            <a:off x="3506446" y="5207398"/>
            <a:ext cx="1080120" cy="461665"/>
          </a:xfrm>
          <a:prstGeom prst="rect">
            <a:avLst/>
          </a:prstGeom>
          <a:noFill/>
        </p:spPr>
        <p:txBody>
          <a:bodyPr wrap="square" rtlCol="0">
            <a:spAutoFit/>
          </a:bodyPr>
          <a:lstStyle/>
          <a:p>
            <a:pPr algn="l"/>
            <a:r>
              <a:rPr kumimoji="1" lang="ja-JP" altLang="en-US" sz="2400" b="1" dirty="0">
                <a:latin typeface="+mn-ea"/>
                <a:ea typeface="+mn-ea"/>
              </a:rPr>
              <a:t>案</a:t>
            </a:r>
            <a:r>
              <a:rPr kumimoji="1" lang="en-US" altLang="ja-JP" sz="2400" b="1" dirty="0">
                <a:latin typeface="+mn-ea"/>
                <a:ea typeface="+mn-ea"/>
              </a:rPr>
              <a:t>2</a:t>
            </a:r>
            <a:endParaRPr kumimoji="1" lang="ja-JP" altLang="en-US" sz="2400" b="1" dirty="0">
              <a:latin typeface="+mn-ea"/>
              <a:ea typeface="+mn-ea"/>
            </a:endParaRPr>
          </a:p>
        </p:txBody>
      </p:sp>
      <p:sp>
        <p:nvSpPr>
          <p:cNvPr id="23" name="正方形/長方形 22">
            <a:extLst>
              <a:ext uri="{FF2B5EF4-FFF2-40B4-BE49-F238E27FC236}">
                <a16:creationId xmlns:a16="http://schemas.microsoft.com/office/drawing/2014/main" id="{C5999C68-6916-4D71-989D-99826EA0E173}"/>
              </a:ext>
            </a:extLst>
          </p:cNvPr>
          <p:cNvSpPr/>
          <p:nvPr/>
        </p:nvSpPr>
        <p:spPr bwMode="auto">
          <a:xfrm>
            <a:off x="3291956" y="2321974"/>
            <a:ext cx="6797959" cy="1860584"/>
          </a:xfrm>
          <a:prstGeom prst="rect">
            <a:avLst/>
          </a:prstGeom>
          <a:noFill/>
          <a:ln w="28575" cap="flat" cmpd="sng" algn="ctr">
            <a:solidFill>
              <a:schemeClr val="accent1"/>
            </a:solid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endParaRPr kumimoji="1" lang="ja-JP" altLang="en-US" sz="3200" b="1" dirty="0">
              <a:solidFill>
                <a:schemeClr val="bg1"/>
              </a:solidFill>
              <a:latin typeface="+mn-ea"/>
              <a:ea typeface="+mn-ea"/>
            </a:endParaRPr>
          </a:p>
        </p:txBody>
      </p:sp>
    </p:spTree>
    <p:extLst>
      <p:ext uri="{BB962C8B-B14F-4D97-AF65-F5344CB8AC3E}">
        <p14:creationId xmlns:p14="http://schemas.microsoft.com/office/powerpoint/2010/main" val="23268531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F19A6F7-69EB-4C87-B94B-42730098C9B2}"/>
              </a:ext>
            </a:extLst>
          </p:cNvPr>
          <p:cNvSpPr>
            <a:spLocks noGrp="1"/>
          </p:cNvSpPr>
          <p:nvPr>
            <p:ph type="title"/>
          </p:nvPr>
        </p:nvSpPr>
        <p:spPr/>
        <p:txBody>
          <a:bodyPr/>
          <a:lstStyle/>
          <a:p>
            <a:r>
              <a:rPr kumimoji="1" lang="ja-JP" altLang="en-US" dirty="0"/>
              <a:t>バンディット問題とは？</a:t>
            </a:r>
          </a:p>
        </p:txBody>
      </p:sp>
      <p:sp>
        <p:nvSpPr>
          <p:cNvPr id="3" name="コンテンツ プレースホルダー 2">
            <a:extLst>
              <a:ext uri="{FF2B5EF4-FFF2-40B4-BE49-F238E27FC236}">
                <a16:creationId xmlns:a16="http://schemas.microsoft.com/office/drawing/2014/main" id="{81A4BD38-A26B-4465-973B-77D62484F6DE}"/>
              </a:ext>
            </a:extLst>
          </p:cNvPr>
          <p:cNvSpPr>
            <a:spLocks noGrp="1"/>
          </p:cNvSpPr>
          <p:nvPr>
            <p:ph idx="1"/>
          </p:nvPr>
        </p:nvSpPr>
        <p:spPr/>
        <p:txBody>
          <a:bodyPr/>
          <a:lstStyle/>
          <a:p>
            <a:r>
              <a:rPr kumimoji="1" lang="ja-JP" altLang="en-US" dirty="0"/>
              <a:t>では、テストによって生じる損失にはどう対応するか？</a:t>
            </a:r>
          </a:p>
        </p:txBody>
      </p:sp>
      <p:sp>
        <p:nvSpPr>
          <p:cNvPr id="4" name="スライド番号プレースホルダー 3">
            <a:extLst>
              <a:ext uri="{FF2B5EF4-FFF2-40B4-BE49-F238E27FC236}">
                <a16:creationId xmlns:a16="http://schemas.microsoft.com/office/drawing/2014/main" id="{A660A79C-5253-43C2-9EC5-607FAC74C2E5}"/>
              </a:ext>
            </a:extLst>
          </p:cNvPr>
          <p:cNvSpPr>
            <a:spLocks noGrp="1"/>
          </p:cNvSpPr>
          <p:nvPr>
            <p:ph type="sldNum" sz="quarter" idx="10"/>
          </p:nvPr>
        </p:nvSpPr>
        <p:spPr/>
        <p:txBody>
          <a:bodyPr/>
          <a:lstStyle/>
          <a:p>
            <a:fld id="{F7D9C81F-6F51-475F-ABDF-7FEE4B0A1340}" type="slidenum">
              <a:rPr lang="en-US" altLang="ja-JP" smtClean="0"/>
              <a:pPr/>
              <a:t>6</a:t>
            </a:fld>
            <a:endParaRPr lang="en-US" altLang="ja-JP" dirty="0"/>
          </a:p>
        </p:txBody>
      </p:sp>
      <p:pic>
        <p:nvPicPr>
          <p:cNvPr id="5" name="図 4">
            <a:extLst>
              <a:ext uri="{FF2B5EF4-FFF2-40B4-BE49-F238E27FC236}">
                <a16:creationId xmlns:a16="http://schemas.microsoft.com/office/drawing/2014/main" id="{DF1552DE-D2AD-4B16-88AE-6B83634EC7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83832" y="2465597"/>
            <a:ext cx="2789474" cy="1569079"/>
          </a:xfrm>
          <a:prstGeom prst="rect">
            <a:avLst/>
          </a:prstGeom>
        </p:spPr>
      </p:pic>
      <p:pic>
        <p:nvPicPr>
          <p:cNvPr id="6" name="図 5">
            <a:extLst>
              <a:ext uri="{FF2B5EF4-FFF2-40B4-BE49-F238E27FC236}">
                <a16:creationId xmlns:a16="http://schemas.microsoft.com/office/drawing/2014/main" id="{03B56845-6630-47E5-9A23-AC66325C84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83833" y="4507939"/>
            <a:ext cx="2789473" cy="1860584"/>
          </a:xfrm>
          <a:prstGeom prst="rect">
            <a:avLst/>
          </a:prstGeom>
        </p:spPr>
      </p:pic>
      <p:pic>
        <p:nvPicPr>
          <p:cNvPr id="7" name="図 6">
            <a:extLst>
              <a:ext uri="{FF2B5EF4-FFF2-40B4-BE49-F238E27FC236}">
                <a16:creationId xmlns:a16="http://schemas.microsoft.com/office/drawing/2014/main" id="{09A3FBFE-B882-434C-93E2-A06E6DD897C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27448" y="4005064"/>
            <a:ext cx="2376343" cy="2376343"/>
          </a:xfrm>
          <a:prstGeom prst="rect">
            <a:avLst/>
          </a:prstGeom>
        </p:spPr>
      </p:pic>
      <p:pic>
        <p:nvPicPr>
          <p:cNvPr id="8" name="図 7">
            <a:extLst>
              <a:ext uri="{FF2B5EF4-FFF2-40B4-BE49-F238E27FC236}">
                <a16:creationId xmlns:a16="http://schemas.microsoft.com/office/drawing/2014/main" id="{1371F84B-CFC0-4A47-958F-3E5A02D81607}"/>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8274741" y="4002144"/>
            <a:ext cx="2789473" cy="2789473"/>
          </a:xfrm>
          <a:prstGeom prst="rect">
            <a:avLst/>
          </a:prstGeom>
        </p:spPr>
      </p:pic>
      <p:sp>
        <p:nvSpPr>
          <p:cNvPr id="9" name="吹き出し: 角を丸めた四角形 8">
            <a:extLst>
              <a:ext uri="{FF2B5EF4-FFF2-40B4-BE49-F238E27FC236}">
                <a16:creationId xmlns:a16="http://schemas.microsoft.com/office/drawing/2014/main" id="{A66E1BA0-BDC3-4F63-A28E-E5A08975E7C8}"/>
              </a:ext>
            </a:extLst>
          </p:cNvPr>
          <p:cNvSpPr/>
          <p:nvPr/>
        </p:nvSpPr>
        <p:spPr bwMode="auto">
          <a:xfrm>
            <a:off x="8112224" y="2465597"/>
            <a:ext cx="3513998" cy="1569079"/>
          </a:xfrm>
          <a:prstGeom prst="wedgeRoundRectCallout">
            <a:avLst>
              <a:gd name="adj1" fmla="val -9774"/>
              <a:gd name="adj2" fmla="val 73427"/>
              <a:gd name="adj3" fmla="val 16667"/>
            </a:avLst>
          </a:prstGeom>
          <a:noFill/>
          <a:ln w="9525" cap="flat" cmpd="sng" algn="ctr">
            <a:solidFill>
              <a:schemeClr val="tx1"/>
            </a:solid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spcBef>
                <a:spcPts val="600"/>
              </a:spcBef>
              <a:buClr>
                <a:srgbClr val="BFBFBF"/>
              </a:buClr>
            </a:pPr>
            <a:r>
              <a:rPr kumimoji="1" lang="ja-JP" altLang="en-US" sz="1600" dirty="0">
                <a:latin typeface="+mn-ea"/>
                <a:ea typeface="+mn-ea"/>
              </a:rPr>
              <a:t>悪い案を選んでいるときの</a:t>
            </a:r>
            <a:endParaRPr kumimoji="1" lang="en-US" altLang="ja-JP" sz="1600" dirty="0">
              <a:latin typeface="+mn-ea"/>
              <a:ea typeface="+mn-ea"/>
            </a:endParaRPr>
          </a:p>
          <a:p>
            <a:pPr>
              <a:spcBef>
                <a:spcPts val="600"/>
              </a:spcBef>
              <a:buClr>
                <a:srgbClr val="BFBFBF"/>
              </a:buClr>
            </a:pPr>
            <a:r>
              <a:rPr kumimoji="1" lang="ja-JP" altLang="en-US" sz="1600" dirty="0">
                <a:latin typeface="+mn-ea"/>
                <a:ea typeface="+mn-ea"/>
              </a:rPr>
              <a:t>損失はどうにかなんないの？</a:t>
            </a:r>
          </a:p>
        </p:txBody>
      </p:sp>
      <p:sp>
        <p:nvSpPr>
          <p:cNvPr id="12" name="テキスト ボックス 11">
            <a:extLst>
              <a:ext uri="{FF2B5EF4-FFF2-40B4-BE49-F238E27FC236}">
                <a16:creationId xmlns:a16="http://schemas.microsoft.com/office/drawing/2014/main" id="{699B319C-8E50-4D7E-8A96-DA97B8B1FEE8}"/>
              </a:ext>
            </a:extLst>
          </p:cNvPr>
          <p:cNvSpPr txBox="1"/>
          <p:nvPr/>
        </p:nvSpPr>
        <p:spPr>
          <a:xfrm>
            <a:off x="3506446" y="3019303"/>
            <a:ext cx="1080120" cy="461665"/>
          </a:xfrm>
          <a:prstGeom prst="rect">
            <a:avLst/>
          </a:prstGeom>
          <a:noFill/>
        </p:spPr>
        <p:txBody>
          <a:bodyPr wrap="square" rtlCol="0">
            <a:spAutoFit/>
          </a:bodyPr>
          <a:lstStyle/>
          <a:p>
            <a:pPr algn="l"/>
            <a:r>
              <a:rPr kumimoji="1" lang="ja-JP" altLang="en-US" sz="2400" b="1" dirty="0">
                <a:latin typeface="+mn-ea"/>
                <a:ea typeface="+mn-ea"/>
              </a:rPr>
              <a:t>案</a:t>
            </a:r>
            <a:r>
              <a:rPr kumimoji="1" lang="en-US" altLang="ja-JP" sz="2400" b="1" dirty="0">
                <a:latin typeface="+mn-ea"/>
                <a:ea typeface="+mn-ea"/>
              </a:rPr>
              <a:t>1</a:t>
            </a:r>
            <a:endParaRPr kumimoji="1" lang="ja-JP" altLang="en-US" sz="2400" b="1" dirty="0">
              <a:latin typeface="+mn-ea"/>
              <a:ea typeface="+mn-ea"/>
            </a:endParaRPr>
          </a:p>
        </p:txBody>
      </p:sp>
      <p:sp>
        <p:nvSpPr>
          <p:cNvPr id="13" name="テキスト ボックス 12">
            <a:extLst>
              <a:ext uri="{FF2B5EF4-FFF2-40B4-BE49-F238E27FC236}">
                <a16:creationId xmlns:a16="http://schemas.microsoft.com/office/drawing/2014/main" id="{161E34B0-6EC2-40CD-981B-107274589A44}"/>
              </a:ext>
            </a:extLst>
          </p:cNvPr>
          <p:cNvSpPr txBox="1"/>
          <p:nvPr/>
        </p:nvSpPr>
        <p:spPr>
          <a:xfrm>
            <a:off x="3506446" y="5207398"/>
            <a:ext cx="1080120" cy="461665"/>
          </a:xfrm>
          <a:prstGeom prst="rect">
            <a:avLst/>
          </a:prstGeom>
          <a:noFill/>
        </p:spPr>
        <p:txBody>
          <a:bodyPr wrap="square" rtlCol="0">
            <a:spAutoFit/>
          </a:bodyPr>
          <a:lstStyle/>
          <a:p>
            <a:pPr algn="l"/>
            <a:r>
              <a:rPr kumimoji="1" lang="ja-JP" altLang="en-US" sz="2400" b="1" dirty="0">
                <a:latin typeface="+mn-ea"/>
                <a:ea typeface="+mn-ea"/>
              </a:rPr>
              <a:t>案</a:t>
            </a:r>
            <a:r>
              <a:rPr kumimoji="1" lang="en-US" altLang="ja-JP" sz="2400" b="1" dirty="0">
                <a:latin typeface="+mn-ea"/>
                <a:ea typeface="+mn-ea"/>
              </a:rPr>
              <a:t>2</a:t>
            </a:r>
            <a:endParaRPr kumimoji="1" lang="ja-JP" altLang="en-US" sz="2400" b="1" dirty="0">
              <a:latin typeface="+mn-ea"/>
              <a:ea typeface="+mn-ea"/>
            </a:endParaRPr>
          </a:p>
        </p:txBody>
      </p:sp>
    </p:spTree>
    <p:extLst>
      <p:ext uri="{BB962C8B-B14F-4D97-AF65-F5344CB8AC3E}">
        <p14:creationId xmlns:p14="http://schemas.microsoft.com/office/powerpoint/2010/main" val="13538143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F19A6F7-69EB-4C87-B94B-42730098C9B2}"/>
              </a:ext>
            </a:extLst>
          </p:cNvPr>
          <p:cNvSpPr>
            <a:spLocks noGrp="1"/>
          </p:cNvSpPr>
          <p:nvPr>
            <p:ph type="title"/>
          </p:nvPr>
        </p:nvSpPr>
        <p:spPr/>
        <p:txBody>
          <a:bodyPr/>
          <a:lstStyle/>
          <a:p>
            <a:r>
              <a:rPr kumimoji="1" lang="ja-JP" altLang="en-US" dirty="0"/>
              <a:t>バンディット問題とは？</a:t>
            </a:r>
          </a:p>
        </p:txBody>
      </p:sp>
      <p:sp>
        <p:nvSpPr>
          <p:cNvPr id="3" name="コンテンツ プレースホルダー 2">
            <a:extLst>
              <a:ext uri="{FF2B5EF4-FFF2-40B4-BE49-F238E27FC236}">
                <a16:creationId xmlns:a16="http://schemas.microsoft.com/office/drawing/2014/main" id="{81A4BD38-A26B-4465-973B-77D62484F6DE}"/>
              </a:ext>
            </a:extLst>
          </p:cNvPr>
          <p:cNvSpPr>
            <a:spLocks noGrp="1"/>
          </p:cNvSpPr>
          <p:nvPr>
            <p:ph idx="1"/>
          </p:nvPr>
        </p:nvSpPr>
        <p:spPr/>
        <p:txBody>
          <a:bodyPr/>
          <a:lstStyle/>
          <a:p>
            <a:r>
              <a:rPr kumimoji="1" lang="ja-JP" altLang="en-US" dirty="0"/>
              <a:t>本日は、損失をなるべく小さくなるようにする</a:t>
            </a:r>
            <a:endParaRPr kumimoji="1" lang="en-US" altLang="ja-JP" dirty="0"/>
          </a:p>
          <a:p>
            <a:r>
              <a:rPr kumimoji="1" lang="ja-JP" altLang="en-US" dirty="0"/>
              <a:t>多腕バンディット問題について考える</a:t>
            </a:r>
          </a:p>
        </p:txBody>
      </p:sp>
      <p:sp>
        <p:nvSpPr>
          <p:cNvPr id="4" name="スライド番号プレースホルダー 3">
            <a:extLst>
              <a:ext uri="{FF2B5EF4-FFF2-40B4-BE49-F238E27FC236}">
                <a16:creationId xmlns:a16="http://schemas.microsoft.com/office/drawing/2014/main" id="{A660A79C-5253-43C2-9EC5-607FAC74C2E5}"/>
              </a:ext>
            </a:extLst>
          </p:cNvPr>
          <p:cNvSpPr>
            <a:spLocks noGrp="1"/>
          </p:cNvSpPr>
          <p:nvPr>
            <p:ph type="sldNum" sz="quarter" idx="10"/>
          </p:nvPr>
        </p:nvSpPr>
        <p:spPr/>
        <p:txBody>
          <a:bodyPr/>
          <a:lstStyle/>
          <a:p>
            <a:fld id="{F7D9C81F-6F51-475F-ABDF-7FEE4B0A1340}" type="slidenum">
              <a:rPr lang="en-US" altLang="ja-JP" smtClean="0"/>
              <a:pPr/>
              <a:t>7</a:t>
            </a:fld>
            <a:endParaRPr lang="en-US" altLang="ja-JP" dirty="0"/>
          </a:p>
        </p:txBody>
      </p:sp>
      <p:pic>
        <p:nvPicPr>
          <p:cNvPr id="12" name="図 11">
            <a:extLst>
              <a:ext uri="{FF2B5EF4-FFF2-40B4-BE49-F238E27FC236}">
                <a16:creationId xmlns:a16="http://schemas.microsoft.com/office/drawing/2014/main" id="{C35B120D-7BE1-4860-9A8C-0F84A9FA6D1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27448" y="4005064"/>
            <a:ext cx="2376343" cy="2376343"/>
          </a:xfrm>
          <a:prstGeom prst="rect">
            <a:avLst/>
          </a:prstGeom>
        </p:spPr>
      </p:pic>
      <p:sp>
        <p:nvSpPr>
          <p:cNvPr id="14" name="矢印: 右 13">
            <a:extLst>
              <a:ext uri="{FF2B5EF4-FFF2-40B4-BE49-F238E27FC236}">
                <a16:creationId xmlns:a16="http://schemas.microsoft.com/office/drawing/2014/main" id="{6748EBB1-A473-4A87-84E8-1D3152916974}"/>
              </a:ext>
            </a:extLst>
          </p:cNvPr>
          <p:cNvSpPr/>
          <p:nvPr/>
        </p:nvSpPr>
        <p:spPr bwMode="auto">
          <a:xfrm>
            <a:off x="3863752" y="3716469"/>
            <a:ext cx="3312288" cy="360040"/>
          </a:xfrm>
          <a:prstGeom prst="rightArrow">
            <a:avLst/>
          </a:prstGeom>
          <a:solidFill>
            <a:schemeClr val="bg2"/>
          </a:solidFill>
          <a:ln w="9525" cap="flat" cmpd="sng" algn="ctr">
            <a:no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endParaRPr kumimoji="1" lang="ja-JP" altLang="en-US" sz="3200" b="1" dirty="0">
              <a:solidFill>
                <a:schemeClr val="bg1"/>
              </a:solidFill>
              <a:latin typeface="+mn-ea"/>
              <a:ea typeface="+mn-ea"/>
            </a:endParaRPr>
          </a:p>
        </p:txBody>
      </p:sp>
      <p:sp>
        <p:nvSpPr>
          <p:cNvPr id="15" name="矢印: 右 14">
            <a:extLst>
              <a:ext uri="{FF2B5EF4-FFF2-40B4-BE49-F238E27FC236}">
                <a16:creationId xmlns:a16="http://schemas.microsoft.com/office/drawing/2014/main" id="{0B7D38DD-4BB6-4C94-9D8A-4F2C4B039DA0}"/>
              </a:ext>
            </a:extLst>
          </p:cNvPr>
          <p:cNvSpPr/>
          <p:nvPr/>
        </p:nvSpPr>
        <p:spPr bwMode="auto">
          <a:xfrm>
            <a:off x="3863752" y="5557242"/>
            <a:ext cx="3312288" cy="360040"/>
          </a:xfrm>
          <a:prstGeom prst="rightArrow">
            <a:avLst/>
          </a:prstGeom>
          <a:solidFill>
            <a:schemeClr val="bg2"/>
          </a:solidFill>
          <a:ln w="9525" cap="flat" cmpd="sng" algn="ctr">
            <a:no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endParaRPr kumimoji="1" lang="ja-JP" altLang="en-US" sz="3200" b="1" dirty="0">
              <a:solidFill>
                <a:schemeClr val="bg1"/>
              </a:solidFill>
              <a:latin typeface="+mn-ea"/>
              <a:ea typeface="+mn-ea"/>
            </a:endParaRPr>
          </a:p>
        </p:txBody>
      </p:sp>
      <p:sp>
        <p:nvSpPr>
          <p:cNvPr id="16" name="テキスト ボックス 15">
            <a:extLst>
              <a:ext uri="{FF2B5EF4-FFF2-40B4-BE49-F238E27FC236}">
                <a16:creationId xmlns:a16="http://schemas.microsoft.com/office/drawing/2014/main" id="{16CD1F15-F424-4238-A716-3D90318290F1}"/>
              </a:ext>
            </a:extLst>
          </p:cNvPr>
          <p:cNvSpPr txBox="1"/>
          <p:nvPr/>
        </p:nvSpPr>
        <p:spPr>
          <a:xfrm>
            <a:off x="3935759" y="3070138"/>
            <a:ext cx="3240281" cy="646331"/>
          </a:xfrm>
          <a:prstGeom prst="rect">
            <a:avLst/>
          </a:prstGeom>
          <a:noFill/>
        </p:spPr>
        <p:txBody>
          <a:bodyPr wrap="square" rtlCol="0">
            <a:spAutoFit/>
          </a:bodyPr>
          <a:lstStyle/>
          <a:p>
            <a:r>
              <a:rPr kumimoji="1" lang="ja-JP" altLang="en-US" sz="1800" dirty="0">
                <a:latin typeface="+mn-ea"/>
                <a:ea typeface="+mn-ea"/>
              </a:rPr>
              <a:t>気にせず最適な選択肢を</a:t>
            </a:r>
            <a:endParaRPr kumimoji="1" lang="en-US" altLang="ja-JP" sz="1800" dirty="0">
              <a:latin typeface="+mn-ea"/>
              <a:ea typeface="+mn-ea"/>
            </a:endParaRPr>
          </a:p>
          <a:p>
            <a:r>
              <a:rPr kumimoji="1" lang="ja-JP" altLang="en-US" sz="1800" dirty="0">
                <a:latin typeface="+mn-ea"/>
                <a:ea typeface="+mn-ea"/>
              </a:rPr>
              <a:t>見つけるなら</a:t>
            </a:r>
            <a:r>
              <a:rPr kumimoji="1" lang="en-US" altLang="ja-JP" sz="1800" dirty="0">
                <a:latin typeface="+mn-ea"/>
                <a:ea typeface="+mn-ea"/>
              </a:rPr>
              <a:t>…</a:t>
            </a:r>
            <a:endParaRPr kumimoji="1" lang="ja-JP" altLang="en-US" sz="1800" dirty="0">
              <a:latin typeface="+mn-ea"/>
              <a:ea typeface="+mn-ea"/>
            </a:endParaRPr>
          </a:p>
        </p:txBody>
      </p:sp>
      <p:sp>
        <p:nvSpPr>
          <p:cNvPr id="17" name="テキスト ボックス 16">
            <a:extLst>
              <a:ext uri="{FF2B5EF4-FFF2-40B4-BE49-F238E27FC236}">
                <a16:creationId xmlns:a16="http://schemas.microsoft.com/office/drawing/2014/main" id="{5FC9A271-615E-42C7-9418-B0C47E757632}"/>
              </a:ext>
            </a:extLst>
          </p:cNvPr>
          <p:cNvSpPr txBox="1"/>
          <p:nvPr/>
        </p:nvSpPr>
        <p:spPr>
          <a:xfrm>
            <a:off x="3935759" y="4870069"/>
            <a:ext cx="3240281" cy="646331"/>
          </a:xfrm>
          <a:prstGeom prst="rect">
            <a:avLst/>
          </a:prstGeom>
          <a:noFill/>
        </p:spPr>
        <p:txBody>
          <a:bodyPr wrap="square" rtlCol="0">
            <a:spAutoFit/>
          </a:bodyPr>
          <a:lstStyle/>
          <a:p>
            <a:r>
              <a:rPr kumimoji="1" lang="ja-JP" altLang="en-US" sz="1800" dirty="0">
                <a:latin typeface="+mn-ea"/>
                <a:ea typeface="+mn-ea"/>
              </a:rPr>
              <a:t>気にしつつなるべく損失が</a:t>
            </a:r>
            <a:endParaRPr kumimoji="1" lang="en-US" altLang="ja-JP" sz="1800" dirty="0">
              <a:latin typeface="+mn-ea"/>
              <a:ea typeface="+mn-ea"/>
            </a:endParaRPr>
          </a:p>
          <a:p>
            <a:r>
              <a:rPr kumimoji="1" lang="ja-JP" altLang="en-US" sz="1800" dirty="0">
                <a:latin typeface="+mn-ea"/>
                <a:ea typeface="+mn-ea"/>
              </a:rPr>
              <a:t>小さくなるようにするなら</a:t>
            </a:r>
            <a:r>
              <a:rPr kumimoji="1" lang="en-US" altLang="ja-JP" sz="1800" dirty="0">
                <a:latin typeface="+mn-ea"/>
                <a:ea typeface="+mn-ea"/>
              </a:rPr>
              <a:t>…</a:t>
            </a:r>
            <a:endParaRPr kumimoji="1" lang="ja-JP" altLang="en-US" sz="1800" dirty="0">
              <a:latin typeface="+mn-ea"/>
              <a:ea typeface="+mn-ea"/>
            </a:endParaRPr>
          </a:p>
        </p:txBody>
      </p:sp>
      <p:sp>
        <p:nvSpPr>
          <p:cNvPr id="18" name="正方形/長方形 17">
            <a:extLst>
              <a:ext uri="{FF2B5EF4-FFF2-40B4-BE49-F238E27FC236}">
                <a16:creationId xmlns:a16="http://schemas.microsoft.com/office/drawing/2014/main" id="{8BDB4188-8B26-4A4A-9E0C-05D020A42F5F}"/>
              </a:ext>
            </a:extLst>
          </p:cNvPr>
          <p:cNvSpPr/>
          <p:nvPr/>
        </p:nvSpPr>
        <p:spPr bwMode="auto">
          <a:xfrm>
            <a:off x="7508899" y="2899807"/>
            <a:ext cx="3312288" cy="1368152"/>
          </a:xfrm>
          <a:prstGeom prst="rect">
            <a:avLst/>
          </a:prstGeom>
          <a:solidFill>
            <a:schemeClr val="bg2"/>
          </a:solidFill>
          <a:ln w="9525" cap="flat" cmpd="sng" algn="ctr">
            <a:no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en-US" altLang="ja-JP" sz="3200" b="1" dirty="0">
                <a:solidFill>
                  <a:schemeClr val="bg1"/>
                </a:solidFill>
                <a:latin typeface="+mn-ea"/>
                <a:ea typeface="+mn-ea"/>
              </a:rPr>
              <a:t>AB</a:t>
            </a:r>
            <a:r>
              <a:rPr kumimoji="1" lang="ja-JP" altLang="en-US" sz="3200" b="1" dirty="0">
                <a:solidFill>
                  <a:schemeClr val="bg1"/>
                </a:solidFill>
                <a:latin typeface="+mn-ea"/>
                <a:ea typeface="+mn-ea"/>
              </a:rPr>
              <a:t>テスト</a:t>
            </a:r>
            <a:endParaRPr kumimoji="1" lang="en-US" altLang="ja-JP" sz="3200" b="1" dirty="0">
              <a:solidFill>
                <a:schemeClr val="bg1"/>
              </a:solidFill>
              <a:latin typeface="+mn-ea"/>
              <a:ea typeface="+mn-ea"/>
            </a:endParaRPr>
          </a:p>
          <a:p>
            <a:pPr algn="ctr">
              <a:spcBef>
                <a:spcPts val="600"/>
              </a:spcBef>
              <a:buClr>
                <a:srgbClr val="BFBFBF"/>
              </a:buClr>
            </a:pPr>
            <a:r>
              <a:rPr kumimoji="1" lang="ja-JP" altLang="en-US" sz="3200" b="1" dirty="0">
                <a:solidFill>
                  <a:schemeClr val="bg1"/>
                </a:solidFill>
                <a:latin typeface="+mn-ea"/>
                <a:ea typeface="+mn-ea"/>
              </a:rPr>
              <a:t>最適腕識別問題</a:t>
            </a:r>
          </a:p>
        </p:txBody>
      </p:sp>
      <p:sp>
        <p:nvSpPr>
          <p:cNvPr id="19" name="正方形/長方形 18">
            <a:extLst>
              <a:ext uri="{FF2B5EF4-FFF2-40B4-BE49-F238E27FC236}">
                <a16:creationId xmlns:a16="http://schemas.microsoft.com/office/drawing/2014/main" id="{CE12CC40-18ED-483F-ADB1-44E9016D2900}"/>
              </a:ext>
            </a:extLst>
          </p:cNvPr>
          <p:cNvSpPr/>
          <p:nvPr/>
        </p:nvSpPr>
        <p:spPr bwMode="auto">
          <a:xfrm>
            <a:off x="7508899" y="4870069"/>
            <a:ext cx="3312288" cy="1368152"/>
          </a:xfrm>
          <a:prstGeom prst="rect">
            <a:avLst/>
          </a:prstGeom>
          <a:solidFill>
            <a:schemeClr val="accent1"/>
          </a:solidFill>
          <a:ln w="9525" cap="flat" cmpd="sng" algn="ctr">
            <a:no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ja-JP" altLang="en-US" sz="3200" b="1" dirty="0">
                <a:solidFill>
                  <a:schemeClr val="bg1"/>
                </a:solidFill>
                <a:latin typeface="+mn-ea"/>
                <a:ea typeface="+mn-ea"/>
              </a:rPr>
              <a:t>バンディット</a:t>
            </a:r>
            <a:endParaRPr kumimoji="1" lang="en-US" altLang="ja-JP" sz="3200" b="1" dirty="0">
              <a:solidFill>
                <a:schemeClr val="bg1"/>
              </a:solidFill>
              <a:latin typeface="+mn-ea"/>
              <a:ea typeface="+mn-ea"/>
            </a:endParaRPr>
          </a:p>
          <a:p>
            <a:pPr algn="ctr">
              <a:spcBef>
                <a:spcPts val="600"/>
              </a:spcBef>
              <a:buClr>
                <a:srgbClr val="BFBFBF"/>
              </a:buClr>
            </a:pPr>
            <a:r>
              <a:rPr kumimoji="1" lang="ja-JP" altLang="en-US" sz="3200" b="1" dirty="0">
                <a:solidFill>
                  <a:schemeClr val="bg1"/>
                </a:solidFill>
                <a:latin typeface="+mn-ea"/>
                <a:ea typeface="+mn-ea"/>
              </a:rPr>
              <a:t>問題</a:t>
            </a:r>
          </a:p>
        </p:txBody>
      </p:sp>
    </p:spTree>
    <p:extLst>
      <p:ext uri="{BB962C8B-B14F-4D97-AF65-F5344CB8AC3E}">
        <p14:creationId xmlns:p14="http://schemas.microsoft.com/office/powerpoint/2010/main" val="42744820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41993A6E-FFBC-489F-B6C3-986205F12790}"/>
              </a:ext>
            </a:extLst>
          </p:cNvPr>
          <p:cNvSpPr>
            <a:spLocks noGrp="1"/>
          </p:cNvSpPr>
          <p:nvPr>
            <p:ph type="sldNum" sz="quarter" idx="10"/>
          </p:nvPr>
        </p:nvSpPr>
        <p:spPr/>
        <p:txBody>
          <a:bodyPr/>
          <a:lstStyle/>
          <a:p>
            <a:fld id="{94EFC6F0-072C-4C7B-A2B9-91F85E8B1E43}" type="slidenum">
              <a:rPr lang="en-US" altLang="ja-JP" smtClean="0"/>
              <a:pPr/>
              <a:t>8</a:t>
            </a:fld>
            <a:endParaRPr lang="en-US" altLang="ja-JP" dirty="0"/>
          </a:p>
        </p:txBody>
      </p:sp>
      <p:pic>
        <p:nvPicPr>
          <p:cNvPr id="5" name="図プレースホルダー 4">
            <a:extLst>
              <a:ext uri="{FF2B5EF4-FFF2-40B4-BE49-F238E27FC236}">
                <a16:creationId xmlns:a16="http://schemas.microsoft.com/office/drawing/2014/main" id="{584ABADE-8130-4E9E-8B61-375BB306D9CB}"/>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6962" r="6962"/>
          <a:stretch>
            <a:fillRect/>
          </a:stretch>
        </p:blipFill>
        <p:spPr/>
      </p:pic>
      <p:sp>
        <p:nvSpPr>
          <p:cNvPr id="3" name="正方形/長方形 2">
            <a:extLst>
              <a:ext uri="{FF2B5EF4-FFF2-40B4-BE49-F238E27FC236}">
                <a16:creationId xmlns:a16="http://schemas.microsoft.com/office/drawing/2014/main" id="{B27264C7-0229-49B4-9C97-958510EF10E1}"/>
              </a:ext>
            </a:extLst>
          </p:cNvPr>
          <p:cNvSpPr/>
          <p:nvPr/>
        </p:nvSpPr>
        <p:spPr bwMode="auto">
          <a:xfrm>
            <a:off x="4511824" y="2204864"/>
            <a:ext cx="5712636" cy="432048"/>
          </a:xfrm>
          <a:prstGeom prst="rect">
            <a:avLst/>
          </a:prstGeom>
          <a:noFill/>
          <a:ln w="28575" cap="flat" cmpd="sng" algn="ctr">
            <a:solidFill>
              <a:schemeClr val="accent1"/>
            </a:solid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endParaRPr kumimoji="1" lang="ja-JP" altLang="en-US" sz="3200" b="1" dirty="0">
              <a:solidFill>
                <a:schemeClr val="bg1"/>
              </a:solidFill>
              <a:latin typeface="+mn-ea"/>
              <a:ea typeface="+mn-ea"/>
            </a:endParaRPr>
          </a:p>
        </p:txBody>
      </p:sp>
    </p:spTree>
    <p:extLst>
      <p:ext uri="{BB962C8B-B14F-4D97-AF65-F5344CB8AC3E}">
        <p14:creationId xmlns:p14="http://schemas.microsoft.com/office/powerpoint/2010/main" val="8571044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F6429F1-4CB9-4CB4-9569-6DCEE7D2D60C}"/>
              </a:ext>
            </a:extLst>
          </p:cNvPr>
          <p:cNvSpPr>
            <a:spLocks noGrp="1"/>
          </p:cNvSpPr>
          <p:nvPr>
            <p:ph type="title"/>
          </p:nvPr>
        </p:nvSpPr>
        <p:spPr/>
        <p:txBody>
          <a:bodyPr/>
          <a:lstStyle/>
          <a:p>
            <a:r>
              <a:rPr kumimoji="1" lang="ja-JP" altLang="en-US" dirty="0"/>
              <a:t>問題設定</a:t>
            </a:r>
          </a:p>
        </p:txBody>
      </p:sp>
      <p:sp>
        <p:nvSpPr>
          <p:cNvPr id="3" name="コンテンツ プレースホルダー 2">
            <a:extLst>
              <a:ext uri="{FF2B5EF4-FFF2-40B4-BE49-F238E27FC236}">
                <a16:creationId xmlns:a16="http://schemas.microsoft.com/office/drawing/2014/main" id="{1ECC7C0A-7279-4CBF-A931-CAFFC213C30D}"/>
              </a:ext>
            </a:extLst>
          </p:cNvPr>
          <p:cNvSpPr>
            <a:spLocks noGrp="1"/>
          </p:cNvSpPr>
          <p:nvPr>
            <p:ph idx="1"/>
          </p:nvPr>
        </p:nvSpPr>
        <p:spPr/>
        <p:txBody>
          <a:bodyPr/>
          <a:lstStyle/>
          <a:p>
            <a:r>
              <a:rPr kumimoji="1" lang="en-US" altLang="ja-JP" dirty="0"/>
              <a:t>Regret</a:t>
            </a:r>
            <a:r>
              <a:rPr kumimoji="1" lang="ja-JP" altLang="en-US" dirty="0"/>
              <a:t>（後悔）を最小化するような腕を選びたい</a:t>
            </a:r>
          </a:p>
        </p:txBody>
      </p:sp>
      <p:sp>
        <p:nvSpPr>
          <p:cNvPr id="4" name="スライド番号プレースホルダー 3">
            <a:extLst>
              <a:ext uri="{FF2B5EF4-FFF2-40B4-BE49-F238E27FC236}">
                <a16:creationId xmlns:a16="http://schemas.microsoft.com/office/drawing/2014/main" id="{DACF29A1-2C9B-4E00-8718-087E11ABF5DE}"/>
              </a:ext>
            </a:extLst>
          </p:cNvPr>
          <p:cNvSpPr>
            <a:spLocks noGrp="1"/>
          </p:cNvSpPr>
          <p:nvPr>
            <p:ph type="sldNum" sz="quarter" idx="10"/>
          </p:nvPr>
        </p:nvSpPr>
        <p:spPr/>
        <p:txBody>
          <a:bodyPr/>
          <a:lstStyle/>
          <a:p>
            <a:fld id="{F7D9C81F-6F51-475F-ABDF-7FEE4B0A1340}" type="slidenum">
              <a:rPr lang="en-US" altLang="ja-JP" smtClean="0"/>
              <a:pPr/>
              <a:t>9</a:t>
            </a:fld>
            <a:endParaRPr lang="en-US" altLang="ja-JP" dirty="0"/>
          </a:p>
        </p:txBody>
      </p:sp>
      <p:grpSp>
        <p:nvGrpSpPr>
          <p:cNvPr id="56" name="グループ化 55">
            <a:extLst>
              <a:ext uri="{FF2B5EF4-FFF2-40B4-BE49-F238E27FC236}">
                <a16:creationId xmlns:a16="http://schemas.microsoft.com/office/drawing/2014/main" id="{524252C6-ED54-4F3A-AF87-8502CA7059E0}"/>
              </a:ext>
            </a:extLst>
          </p:cNvPr>
          <p:cNvGrpSpPr/>
          <p:nvPr/>
        </p:nvGrpSpPr>
        <p:grpSpPr>
          <a:xfrm>
            <a:off x="695400" y="2114880"/>
            <a:ext cx="1602152" cy="3423628"/>
            <a:chOff x="695400" y="2114880"/>
            <a:chExt cx="1602152" cy="3423628"/>
          </a:xfrm>
        </p:grpSpPr>
        <p:sp>
          <p:nvSpPr>
            <p:cNvPr id="10" name="正方形/長方形 9">
              <a:extLst>
                <a:ext uri="{FF2B5EF4-FFF2-40B4-BE49-F238E27FC236}">
                  <a16:creationId xmlns:a16="http://schemas.microsoft.com/office/drawing/2014/main" id="{1E1B544D-5088-4A60-9AC5-A14C03EFB5D9}"/>
                </a:ext>
              </a:extLst>
            </p:cNvPr>
            <p:cNvSpPr/>
            <p:nvPr/>
          </p:nvSpPr>
          <p:spPr bwMode="auto">
            <a:xfrm>
              <a:off x="929400" y="2348880"/>
              <a:ext cx="1368152" cy="2664296"/>
            </a:xfrm>
            <a:prstGeom prst="rect">
              <a:avLst/>
            </a:prstGeom>
            <a:noFill/>
            <a:ln w="9525" cap="flat" cmpd="sng" algn="ctr">
              <a:solidFill>
                <a:schemeClr val="bg2"/>
              </a:solid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endParaRPr kumimoji="1" lang="ja-JP" altLang="en-US" sz="3200" b="1" dirty="0">
                <a:solidFill>
                  <a:schemeClr val="bg1"/>
                </a:solidFill>
                <a:latin typeface="+mn-ea"/>
                <a:ea typeface="+mn-ea"/>
              </a:endParaRPr>
            </a:p>
          </p:txBody>
        </p:sp>
        <p:sp>
          <p:nvSpPr>
            <p:cNvPr id="5" name="楕円 4">
              <a:extLst>
                <a:ext uri="{FF2B5EF4-FFF2-40B4-BE49-F238E27FC236}">
                  <a16:creationId xmlns:a16="http://schemas.microsoft.com/office/drawing/2014/main" id="{220B4D72-09E6-4E7F-99A9-47A1D2640C16}"/>
                </a:ext>
              </a:extLst>
            </p:cNvPr>
            <p:cNvSpPr/>
            <p:nvPr/>
          </p:nvSpPr>
          <p:spPr bwMode="auto">
            <a:xfrm>
              <a:off x="695400" y="2114880"/>
              <a:ext cx="468000" cy="468000"/>
            </a:xfrm>
            <a:prstGeom prst="ellipse">
              <a:avLst/>
            </a:prstGeom>
            <a:solidFill>
              <a:schemeClr val="bg2"/>
            </a:solidFill>
            <a:ln w="9525" cap="flat" cmpd="sng" algn="ctr">
              <a:no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en-US" altLang="ja-JP" sz="1800" b="1" dirty="0">
                  <a:solidFill>
                    <a:schemeClr val="bg1"/>
                  </a:solidFill>
                  <a:latin typeface="+mn-ea"/>
                  <a:ea typeface="+mn-ea"/>
                </a:rPr>
                <a:t>1</a:t>
              </a:r>
              <a:endParaRPr kumimoji="1" lang="ja-JP" altLang="en-US" sz="3200" b="1" dirty="0">
                <a:solidFill>
                  <a:schemeClr val="bg1"/>
                </a:solidFill>
                <a:latin typeface="+mn-ea"/>
                <a:ea typeface="+mn-ea"/>
              </a:endParaRPr>
            </a:p>
          </p:txBody>
        </p:sp>
        <p:pic>
          <p:nvPicPr>
            <p:cNvPr id="8" name="図 7">
              <a:extLst>
                <a:ext uri="{FF2B5EF4-FFF2-40B4-BE49-F238E27FC236}">
                  <a16:creationId xmlns:a16="http://schemas.microsoft.com/office/drawing/2014/main" id="{FE63489F-CFE0-4691-90B8-49D31924DA09}"/>
                </a:ext>
              </a:extLst>
            </p:cNvPr>
            <p:cNvPicPr>
              <a:picLocks noChangeAspect="1"/>
            </p:cNvPicPr>
            <p:nvPr/>
          </p:nvPicPr>
          <p:blipFill rotWithShape="1">
            <a:blip r:embed="rId2">
              <a:extLst>
                <a:ext uri="{28A0092B-C50C-407E-A947-70E740481C1C}">
                  <a14:useLocalDpi xmlns:a14="http://schemas.microsoft.com/office/drawing/2010/main" val="0"/>
                </a:ext>
              </a:extLst>
            </a:blip>
            <a:srcRect b="14300"/>
            <a:stretch/>
          </p:blipFill>
          <p:spPr>
            <a:xfrm>
              <a:off x="1163400" y="2554855"/>
              <a:ext cx="999073" cy="856201"/>
            </a:xfrm>
            <a:prstGeom prst="rect">
              <a:avLst/>
            </a:prstGeom>
            <a:ln>
              <a:solidFill>
                <a:schemeClr val="accent1"/>
              </a:solidFill>
            </a:ln>
          </p:spPr>
        </p:pic>
        <p:pic>
          <p:nvPicPr>
            <p:cNvPr id="9" name="図 8">
              <a:extLst>
                <a:ext uri="{FF2B5EF4-FFF2-40B4-BE49-F238E27FC236}">
                  <a16:creationId xmlns:a16="http://schemas.microsoft.com/office/drawing/2014/main" id="{CBEBC7D4-9610-41BA-A591-ADA587F1A2A4}"/>
                </a:ext>
              </a:extLst>
            </p:cNvPr>
            <p:cNvPicPr>
              <a:picLocks noChangeAspect="1"/>
            </p:cNvPicPr>
            <p:nvPr/>
          </p:nvPicPr>
          <p:blipFill rotWithShape="1">
            <a:blip r:embed="rId2">
              <a:extLst>
                <a:ext uri="{28A0092B-C50C-407E-A947-70E740481C1C}">
                  <a14:useLocalDpi xmlns:a14="http://schemas.microsoft.com/office/drawing/2010/main" val="0"/>
                </a:ext>
              </a:extLst>
            </a:blip>
            <a:srcRect b="14300"/>
            <a:stretch/>
          </p:blipFill>
          <p:spPr>
            <a:xfrm>
              <a:off x="1163400" y="3751722"/>
              <a:ext cx="999073" cy="856201"/>
            </a:xfrm>
            <a:prstGeom prst="rect">
              <a:avLst/>
            </a:prstGeom>
          </p:spPr>
        </p:pic>
        <mc:AlternateContent xmlns:mc="http://schemas.openxmlformats.org/markup-compatibility/2006">
          <mc:Choice xmlns:a14="http://schemas.microsoft.com/office/drawing/2010/main" Requires="a14">
            <p:sp>
              <p:nvSpPr>
                <p:cNvPr id="12" name="テキスト ボックス 11">
                  <a:extLst>
                    <a:ext uri="{FF2B5EF4-FFF2-40B4-BE49-F238E27FC236}">
                      <a16:creationId xmlns:a16="http://schemas.microsoft.com/office/drawing/2014/main" id="{D5D4E3DE-39E4-4D49-A7E8-1B09586C30F7}"/>
                    </a:ext>
                  </a:extLst>
                </p:cNvPr>
                <p:cNvSpPr txBox="1"/>
                <p:nvPr/>
              </p:nvSpPr>
              <p:spPr>
                <a:xfrm>
                  <a:off x="929400" y="5169176"/>
                  <a:ext cx="1368152" cy="369332"/>
                </a:xfrm>
                <a:prstGeom prst="rect">
                  <a:avLst/>
                </a:prstGeom>
                <a:noFill/>
              </p:spPr>
              <p:txBody>
                <a:bodyPr wrap="square" rtlCol="0">
                  <a:spAutoFit/>
                </a:bodyPr>
                <a:lstStyle/>
                <a:p>
                  <a:r>
                    <a:rPr kumimoji="1" lang="ja-JP" altLang="en-US" sz="1800" dirty="0">
                      <a:latin typeface="+mn-ea"/>
                      <a:ea typeface="+mn-ea"/>
                    </a:rPr>
                    <a:t>腕</a:t>
                  </a:r>
                  <a14:m>
                    <m:oMath xmlns:m="http://schemas.openxmlformats.org/officeDocument/2006/math">
                      <m:r>
                        <a:rPr kumimoji="1" lang="en-US" altLang="ja-JP" sz="1800" b="0" i="1" smtClean="0">
                          <a:latin typeface="Cambria Math" panose="02040503050406030204" pitchFamily="18" charset="0"/>
                          <a:ea typeface="+mn-ea"/>
                        </a:rPr>
                        <m:t>𝑖</m:t>
                      </m:r>
                    </m:oMath>
                  </a14:m>
                  <a:r>
                    <a:rPr kumimoji="1" lang="ja-JP" altLang="en-US" sz="1800" dirty="0">
                      <a:latin typeface="+mn-ea"/>
                      <a:ea typeface="+mn-ea"/>
                    </a:rPr>
                    <a:t>を選択</a:t>
                  </a:r>
                </a:p>
              </p:txBody>
            </p:sp>
          </mc:Choice>
          <mc:Fallback>
            <p:sp>
              <p:nvSpPr>
                <p:cNvPr id="12" name="テキスト ボックス 11">
                  <a:extLst>
                    <a:ext uri="{FF2B5EF4-FFF2-40B4-BE49-F238E27FC236}">
                      <a16:creationId xmlns:a16="http://schemas.microsoft.com/office/drawing/2014/main" id="{D5D4E3DE-39E4-4D49-A7E8-1B09586C30F7}"/>
                    </a:ext>
                  </a:extLst>
                </p:cNvPr>
                <p:cNvSpPr txBox="1">
                  <a:spLocks noRot="1" noChangeAspect="1" noMove="1" noResize="1" noEditPoints="1" noAdjustHandles="1" noChangeArrowheads="1" noChangeShapeType="1" noTextEdit="1"/>
                </p:cNvSpPr>
                <p:nvPr/>
              </p:nvSpPr>
              <p:spPr>
                <a:xfrm>
                  <a:off x="929400" y="5169176"/>
                  <a:ext cx="1368152" cy="369332"/>
                </a:xfrm>
                <a:prstGeom prst="rect">
                  <a:avLst/>
                </a:prstGeom>
                <a:blipFill>
                  <a:blip r:embed="rId3"/>
                  <a:stretch>
                    <a:fillRect l="-3556" t="-6557" b="-27869"/>
                  </a:stretch>
                </a:blipFill>
              </p:spPr>
              <p:txBody>
                <a:bodyPr/>
                <a:lstStyle/>
                <a:p>
                  <a:r>
                    <a:rPr lang="ja-JP" altLang="en-US">
                      <a:noFill/>
                    </a:rPr>
                    <a:t> </a:t>
                  </a:r>
                </a:p>
              </p:txBody>
            </p:sp>
          </mc:Fallback>
        </mc:AlternateContent>
      </p:grpSp>
      <p:grpSp>
        <p:nvGrpSpPr>
          <p:cNvPr id="55" name="グループ化 54">
            <a:extLst>
              <a:ext uri="{FF2B5EF4-FFF2-40B4-BE49-F238E27FC236}">
                <a16:creationId xmlns:a16="http://schemas.microsoft.com/office/drawing/2014/main" id="{3745B1F2-8BF2-442E-A400-2458BCDA861A}"/>
              </a:ext>
            </a:extLst>
          </p:cNvPr>
          <p:cNvGrpSpPr/>
          <p:nvPr/>
        </p:nvGrpSpPr>
        <p:grpSpPr>
          <a:xfrm>
            <a:off x="3128974" y="2114880"/>
            <a:ext cx="1621815" cy="3700627"/>
            <a:chOff x="3572545" y="2114880"/>
            <a:chExt cx="1621815" cy="3700627"/>
          </a:xfrm>
        </p:grpSpPr>
        <p:sp>
          <p:nvSpPr>
            <p:cNvPr id="13" name="正方形/長方形 12">
              <a:extLst>
                <a:ext uri="{FF2B5EF4-FFF2-40B4-BE49-F238E27FC236}">
                  <a16:creationId xmlns:a16="http://schemas.microsoft.com/office/drawing/2014/main" id="{C669B05D-85F7-4D71-83A1-A3713AA8734F}"/>
                </a:ext>
              </a:extLst>
            </p:cNvPr>
            <p:cNvSpPr/>
            <p:nvPr/>
          </p:nvSpPr>
          <p:spPr bwMode="auto">
            <a:xfrm>
              <a:off x="3826208" y="2348880"/>
              <a:ext cx="1368152" cy="2664296"/>
            </a:xfrm>
            <a:prstGeom prst="rect">
              <a:avLst/>
            </a:prstGeom>
            <a:solidFill>
              <a:schemeClr val="bg1"/>
            </a:solidFill>
            <a:ln w="9525" cap="flat" cmpd="sng" algn="ctr">
              <a:solidFill>
                <a:schemeClr val="bg2"/>
              </a:solid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endParaRPr kumimoji="1" lang="ja-JP" altLang="en-US" sz="3200" b="1" dirty="0">
                <a:solidFill>
                  <a:schemeClr val="bg1"/>
                </a:solidFill>
                <a:latin typeface="+mn-ea"/>
                <a:ea typeface="+mn-ea"/>
              </a:endParaRPr>
            </a:p>
          </p:txBody>
        </p:sp>
        <mc:AlternateContent xmlns:mc="http://schemas.openxmlformats.org/markup-compatibility/2006">
          <mc:Choice xmlns:a14="http://schemas.microsoft.com/office/drawing/2010/main" Requires="a14">
            <p:sp>
              <p:nvSpPr>
                <p:cNvPr id="14" name="テキスト ボックス 13">
                  <a:extLst>
                    <a:ext uri="{FF2B5EF4-FFF2-40B4-BE49-F238E27FC236}">
                      <a16:creationId xmlns:a16="http://schemas.microsoft.com/office/drawing/2014/main" id="{AF644555-331A-4544-96EC-565A69818FDD}"/>
                    </a:ext>
                  </a:extLst>
                </p:cNvPr>
                <p:cNvSpPr txBox="1"/>
                <p:nvPr/>
              </p:nvSpPr>
              <p:spPr>
                <a:xfrm>
                  <a:off x="3826208" y="5169176"/>
                  <a:ext cx="1368152" cy="646331"/>
                </a:xfrm>
                <a:prstGeom prst="rect">
                  <a:avLst/>
                </a:prstGeom>
                <a:noFill/>
              </p:spPr>
              <p:txBody>
                <a:bodyPr wrap="square" rtlCol="0">
                  <a:spAutoFit/>
                </a:bodyPr>
                <a:lstStyle/>
                <a:p>
                  <a:r>
                    <a:rPr kumimoji="1" lang="ja-JP" altLang="en-US" sz="1800" dirty="0">
                      <a:latin typeface="+mn-ea"/>
                      <a:ea typeface="+mn-ea"/>
                    </a:rPr>
                    <a:t>報酬</a:t>
                  </a:r>
                  <a14:m>
                    <m:oMath xmlns:m="http://schemas.openxmlformats.org/officeDocument/2006/math">
                      <m:sSub>
                        <m:sSubPr>
                          <m:ctrlPr>
                            <a:rPr kumimoji="1" lang="en-US" altLang="ja-JP" sz="1800" i="1" smtClean="0">
                              <a:latin typeface="Cambria Math" panose="02040503050406030204" pitchFamily="18" charset="0"/>
                              <a:ea typeface="+mn-ea"/>
                            </a:rPr>
                          </m:ctrlPr>
                        </m:sSubPr>
                        <m:e>
                          <m:r>
                            <a:rPr kumimoji="1" lang="en-US" altLang="ja-JP" sz="1800" b="0" i="1" smtClean="0">
                              <a:latin typeface="Cambria Math" panose="02040503050406030204" pitchFamily="18" charset="0"/>
                              <a:ea typeface="+mn-ea"/>
                            </a:rPr>
                            <m:t>𝑟</m:t>
                          </m:r>
                        </m:e>
                        <m:sub>
                          <m:r>
                            <a:rPr kumimoji="1" lang="en-US" altLang="ja-JP" sz="1800" b="0" i="1" smtClean="0">
                              <a:latin typeface="Cambria Math" panose="02040503050406030204" pitchFamily="18" charset="0"/>
                              <a:ea typeface="+mn-ea"/>
                            </a:rPr>
                            <m:t>𝑖</m:t>
                          </m:r>
                        </m:sub>
                      </m:sSub>
                      <m:r>
                        <a:rPr kumimoji="1" lang="en-US" altLang="ja-JP" sz="1800" b="0" i="1" smtClean="0">
                          <a:latin typeface="Cambria Math" panose="02040503050406030204" pitchFamily="18" charset="0"/>
                          <a:ea typeface="+mn-ea"/>
                        </a:rPr>
                        <m:t>(</m:t>
                      </m:r>
                      <m:r>
                        <a:rPr kumimoji="1" lang="en-US" altLang="ja-JP" sz="1800" b="0" i="1" smtClean="0">
                          <a:latin typeface="Cambria Math" panose="02040503050406030204" pitchFamily="18" charset="0"/>
                          <a:ea typeface="+mn-ea"/>
                        </a:rPr>
                        <m:t>𝑡</m:t>
                      </m:r>
                      <m:r>
                        <a:rPr kumimoji="1" lang="en-US" altLang="ja-JP" sz="1800" b="0" i="1" smtClean="0">
                          <a:latin typeface="Cambria Math" panose="02040503050406030204" pitchFamily="18" charset="0"/>
                          <a:ea typeface="+mn-ea"/>
                        </a:rPr>
                        <m:t>)</m:t>
                      </m:r>
                    </m:oMath>
                  </a14:m>
                  <a:r>
                    <a:rPr kumimoji="1" lang="ja-JP" altLang="en-US" sz="1800" dirty="0">
                      <a:latin typeface="+mn-ea"/>
                      <a:ea typeface="+mn-ea"/>
                    </a:rPr>
                    <a:t>を獲得</a:t>
                  </a:r>
                </a:p>
              </p:txBody>
            </p:sp>
          </mc:Choice>
          <mc:Fallback>
            <p:sp>
              <p:nvSpPr>
                <p:cNvPr id="14" name="テキスト ボックス 13">
                  <a:extLst>
                    <a:ext uri="{FF2B5EF4-FFF2-40B4-BE49-F238E27FC236}">
                      <a16:creationId xmlns:a16="http://schemas.microsoft.com/office/drawing/2014/main" id="{AF644555-331A-4544-96EC-565A69818FDD}"/>
                    </a:ext>
                  </a:extLst>
                </p:cNvPr>
                <p:cNvSpPr txBox="1">
                  <a:spLocks noRot="1" noChangeAspect="1" noMove="1" noResize="1" noEditPoints="1" noAdjustHandles="1" noChangeArrowheads="1" noChangeShapeType="1" noTextEdit="1"/>
                </p:cNvSpPr>
                <p:nvPr/>
              </p:nvSpPr>
              <p:spPr>
                <a:xfrm>
                  <a:off x="3826208" y="5169176"/>
                  <a:ext cx="1368152" cy="646331"/>
                </a:xfrm>
                <a:prstGeom prst="rect">
                  <a:avLst/>
                </a:prstGeom>
                <a:blipFill>
                  <a:blip r:embed="rId4"/>
                  <a:stretch>
                    <a:fillRect l="-4018" t="-3774" r="-446" b="-15094"/>
                  </a:stretch>
                </a:blipFill>
              </p:spPr>
              <p:txBody>
                <a:bodyPr/>
                <a:lstStyle/>
                <a:p>
                  <a:r>
                    <a:rPr lang="ja-JP" altLang="en-US">
                      <a:noFill/>
                    </a:rPr>
                    <a:t> </a:t>
                  </a:r>
                </a:p>
              </p:txBody>
            </p:sp>
          </mc:Fallback>
        </mc:AlternateContent>
        <p:sp>
          <p:nvSpPr>
            <p:cNvPr id="6" name="楕円 5">
              <a:extLst>
                <a:ext uri="{FF2B5EF4-FFF2-40B4-BE49-F238E27FC236}">
                  <a16:creationId xmlns:a16="http://schemas.microsoft.com/office/drawing/2014/main" id="{7E54C729-EA82-41E7-A559-AA2DB482AE8D}"/>
                </a:ext>
              </a:extLst>
            </p:cNvPr>
            <p:cNvSpPr/>
            <p:nvPr/>
          </p:nvSpPr>
          <p:spPr bwMode="auto">
            <a:xfrm>
              <a:off x="3572545" y="2114880"/>
              <a:ext cx="468000" cy="468000"/>
            </a:xfrm>
            <a:prstGeom prst="ellipse">
              <a:avLst/>
            </a:prstGeom>
            <a:solidFill>
              <a:schemeClr val="bg2"/>
            </a:solidFill>
            <a:ln w="9525" cap="flat" cmpd="sng" algn="ctr">
              <a:no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en-US" altLang="ja-JP" sz="1800" b="1" dirty="0">
                  <a:solidFill>
                    <a:schemeClr val="bg1"/>
                  </a:solidFill>
                  <a:latin typeface="+mn-ea"/>
                  <a:ea typeface="+mn-ea"/>
                </a:rPr>
                <a:t>2</a:t>
              </a:r>
              <a:endParaRPr kumimoji="1" lang="ja-JP" altLang="en-US" sz="3200" b="1" dirty="0">
                <a:solidFill>
                  <a:schemeClr val="bg1"/>
                </a:solidFill>
                <a:latin typeface="+mn-ea"/>
                <a:ea typeface="+mn-ea"/>
              </a:endParaRPr>
            </a:p>
          </p:txBody>
        </p:sp>
        <p:pic>
          <p:nvPicPr>
            <p:cNvPr id="15" name="図 14">
              <a:extLst>
                <a:ext uri="{FF2B5EF4-FFF2-40B4-BE49-F238E27FC236}">
                  <a16:creationId xmlns:a16="http://schemas.microsoft.com/office/drawing/2014/main" id="{E098B3F7-0AAC-461A-8DDC-A6A57DA89D5F}"/>
                </a:ext>
              </a:extLst>
            </p:cNvPr>
            <p:cNvPicPr>
              <a:picLocks noChangeAspect="1"/>
            </p:cNvPicPr>
            <p:nvPr/>
          </p:nvPicPr>
          <p:blipFill rotWithShape="1">
            <a:blip r:embed="rId5">
              <a:extLst>
                <a:ext uri="{28A0092B-C50C-407E-A947-70E740481C1C}">
                  <a14:useLocalDpi xmlns:a14="http://schemas.microsoft.com/office/drawing/2010/main" val="0"/>
                </a:ext>
              </a:extLst>
            </a:blip>
            <a:srcRect b="15350"/>
            <a:stretch/>
          </p:blipFill>
          <p:spPr>
            <a:xfrm>
              <a:off x="4067562" y="2554855"/>
              <a:ext cx="1008112" cy="853362"/>
            </a:xfrm>
            <a:prstGeom prst="rect">
              <a:avLst/>
            </a:prstGeom>
          </p:spPr>
        </p:pic>
        <p:sp>
          <p:nvSpPr>
            <p:cNvPr id="17" name="テキスト ボックス 16">
              <a:extLst>
                <a:ext uri="{FF2B5EF4-FFF2-40B4-BE49-F238E27FC236}">
                  <a16:creationId xmlns:a16="http://schemas.microsoft.com/office/drawing/2014/main" id="{6D5868BE-9AC9-4BCD-8BF2-C93709597204}"/>
                </a:ext>
              </a:extLst>
            </p:cNvPr>
            <p:cNvSpPr txBox="1"/>
            <p:nvPr/>
          </p:nvSpPr>
          <p:spPr>
            <a:xfrm>
              <a:off x="4006228" y="3488328"/>
              <a:ext cx="1008112" cy="307777"/>
            </a:xfrm>
            <a:prstGeom prst="rect">
              <a:avLst/>
            </a:prstGeom>
            <a:noFill/>
          </p:spPr>
          <p:txBody>
            <a:bodyPr wrap="square" rtlCol="0">
              <a:spAutoFit/>
            </a:bodyPr>
            <a:lstStyle/>
            <a:p>
              <a:pPr algn="ctr"/>
              <a:r>
                <a:rPr kumimoji="1" lang="en-US" altLang="ja-JP" dirty="0">
                  <a:latin typeface="+mn-lt"/>
                  <a:ea typeface="+mn-ea"/>
                </a:rPr>
                <a:t>or</a:t>
              </a:r>
              <a:endParaRPr kumimoji="1" lang="ja-JP" altLang="en-US" dirty="0">
                <a:latin typeface="+mn-lt"/>
                <a:ea typeface="+mn-ea"/>
              </a:endParaRPr>
            </a:p>
          </p:txBody>
        </p:sp>
      </p:grpSp>
      <p:grpSp>
        <p:nvGrpSpPr>
          <p:cNvPr id="54" name="グループ化 53">
            <a:extLst>
              <a:ext uri="{FF2B5EF4-FFF2-40B4-BE49-F238E27FC236}">
                <a16:creationId xmlns:a16="http://schemas.microsoft.com/office/drawing/2014/main" id="{09510F70-84E2-4F8A-9457-DA754237CE12}"/>
              </a:ext>
            </a:extLst>
          </p:cNvPr>
          <p:cNvGrpSpPr/>
          <p:nvPr/>
        </p:nvGrpSpPr>
        <p:grpSpPr>
          <a:xfrm>
            <a:off x="5582212" y="2086855"/>
            <a:ext cx="1602152" cy="3728652"/>
            <a:chOff x="6336012" y="2086855"/>
            <a:chExt cx="1602152" cy="3728652"/>
          </a:xfrm>
        </p:grpSpPr>
        <p:sp>
          <p:nvSpPr>
            <p:cNvPr id="18" name="正方形/長方形 17">
              <a:extLst>
                <a:ext uri="{FF2B5EF4-FFF2-40B4-BE49-F238E27FC236}">
                  <a16:creationId xmlns:a16="http://schemas.microsoft.com/office/drawing/2014/main" id="{97AFD234-C1B1-4E02-9F6F-A26E5DEEDAA0}"/>
                </a:ext>
              </a:extLst>
            </p:cNvPr>
            <p:cNvSpPr/>
            <p:nvPr/>
          </p:nvSpPr>
          <p:spPr bwMode="auto">
            <a:xfrm>
              <a:off x="6570012" y="2348880"/>
              <a:ext cx="1368152" cy="2664296"/>
            </a:xfrm>
            <a:prstGeom prst="rect">
              <a:avLst/>
            </a:prstGeom>
            <a:noFill/>
            <a:ln w="9525" cap="flat" cmpd="sng" algn="ctr">
              <a:solidFill>
                <a:schemeClr val="bg2"/>
              </a:solid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ja-JP" altLang="en-US" sz="3200" b="1" dirty="0">
                  <a:solidFill>
                    <a:schemeClr val="bg1"/>
                  </a:solidFill>
                  <a:latin typeface="+mn-ea"/>
                  <a:ea typeface="+mn-ea"/>
                </a:rPr>
                <a:t>ｈがｋ</a:t>
              </a:r>
            </a:p>
          </p:txBody>
        </p:sp>
        <p:sp>
          <p:nvSpPr>
            <p:cNvPr id="7" name="楕円 6">
              <a:extLst>
                <a:ext uri="{FF2B5EF4-FFF2-40B4-BE49-F238E27FC236}">
                  <a16:creationId xmlns:a16="http://schemas.microsoft.com/office/drawing/2014/main" id="{79BDD2C5-EF4D-49AC-80D7-A8F25F7F6A5E}"/>
                </a:ext>
              </a:extLst>
            </p:cNvPr>
            <p:cNvSpPr/>
            <p:nvPr/>
          </p:nvSpPr>
          <p:spPr bwMode="auto">
            <a:xfrm>
              <a:off x="6336012" y="2086855"/>
              <a:ext cx="468000" cy="468000"/>
            </a:xfrm>
            <a:prstGeom prst="ellipse">
              <a:avLst/>
            </a:prstGeom>
            <a:solidFill>
              <a:schemeClr val="bg2"/>
            </a:solidFill>
            <a:ln w="9525" cap="flat" cmpd="sng" algn="ctr">
              <a:no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en-US" altLang="ja-JP" sz="1800" b="1" dirty="0">
                  <a:solidFill>
                    <a:schemeClr val="bg1"/>
                  </a:solidFill>
                  <a:latin typeface="+mn-ea"/>
                  <a:ea typeface="+mn-ea"/>
                </a:rPr>
                <a:t>3</a:t>
              </a:r>
              <a:endParaRPr kumimoji="1" lang="ja-JP" altLang="en-US" sz="3200" b="1" dirty="0">
                <a:solidFill>
                  <a:schemeClr val="bg1"/>
                </a:solidFill>
                <a:latin typeface="+mn-ea"/>
                <a:ea typeface="+mn-ea"/>
              </a:endParaRPr>
            </a:p>
          </p:txBody>
        </p:sp>
        <p:pic>
          <p:nvPicPr>
            <p:cNvPr id="19" name="図 18">
              <a:extLst>
                <a:ext uri="{FF2B5EF4-FFF2-40B4-BE49-F238E27FC236}">
                  <a16:creationId xmlns:a16="http://schemas.microsoft.com/office/drawing/2014/main" id="{2DA947DF-C599-4020-9916-3C64CBCA2C39}"/>
                </a:ext>
              </a:extLst>
            </p:cNvPr>
            <p:cNvPicPr>
              <a:picLocks noChangeAspect="1"/>
            </p:cNvPicPr>
            <p:nvPr/>
          </p:nvPicPr>
          <p:blipFill rotWithShape="1">
            <a:blip r:embed="rId2">
              <a:extLst>
                <a:ext uri="{28A0092B-C50C-407E-A947-70E740481C1C}">
                  <a14:useLocalDpi xmlns:a14="http://schemas.microsoft.com/office/drawing/2010/main" val="0"/>
                </a:ext>
              </a:extLst>
            </a:blip>
            <a:srcRect b="14300"/>
            <a:stretch/>
          </p:blipFill>
          <p:spPr>
            <a:xfrm>
              <a:off x="6804012" y="2554855"/>
              <a:ext cx="999073" cy="856201"/>
            </a:xfrm>
            <a:prstGeom prst="rect">
              <a:avLst/>
            </a:prstGeom>
            <a:ln w="57150">
              <a:solidFill>
                <a:schemeClr val="accent1"/>
              </a:solidFill>
            </a:ln>
          </p:spPr>
        </p:pic>
        <p:pic>
          <p:nvPicPr>
            <p:cNvPr id="20" name="図 19">
              <a:extLst>
                <a:ext uri="{FF2B5EF4-FFF2-40B4-BE49-F238E27FC236}">
                  <a16:creationId xmlns:a16="http://schemas.microsoft.com/office/drawing/2014/main" id="{781C5FC8-1994-4C09-A784-D42829F5A08D}"/>
                </a:ext>
              </a:extLst>
            </p:cNvPr>
            <p:cNvPicPr>
              <a:picLocks noChangeAspect="1"/>
            </p:cNvPicPr>
            <p:nvPr/>
          </p:nvPicPr>
          <p:blipFill rotWithShape="1">
            <a:blip r:embed="rId2">
              <a:extLst>
                <a:ext uri="{28A0092B-C50C-407E-A947-70E740481C1C}">
                  <a14:useLocalDpi xmlns:a14="http://schemas.microsoft.com/office/drawing/2010/main" val="0"/>
                </a:ext>
              </a:extLst>
            </a:blip>
            <a:srcRect b="14300"/>
            <a:stretch/>
          </p:blipFill>
          <p:spPr>
            <a:xfrm>
              <a:off x="6804012" y="3751722"/>
              <a:ext cx="999073" cy="856201"/>
            </a:xfrm>
            <a:prstGeom prst="rect">
              <a:avLst/>
            </a:prstGeom>
          </p:spPr>
        </p:pic>
        <p:sp>
          <p:nvSpPr>
            <p:cNvPr id="21" name="テキスト ボックス 20">
              <a:extLst>
                <a:ext uri="{FF2B5EF4-FFF2-40B4-BE49-F238E27FC236}">
                  <a16:creationId xmlns:a16="http://schemas.microsoft.com/office/drawing/2014/main" id="{F8CAFD5A-016D-433B-80BE-582566EDEDBA}"/>
                </a:ext>
              </a:extLst>
            </p:cNvPr>
            <p:cNvSpPr txBox="1"/>
            <p:nvPr/>
          </p:nvSpPr>
          <p:spPr>
            <a:xfrm>
              <a:off x="6570012" y="5169176"/>
              <a:ext cx="1368152" cy="646331"/>
            </a:xfrm>
            <a:prstGeom prst="rect">
              <a:avLst/>
            </a:prstGeom>
            <a:noFill/>
          </p:spPr>
          <p:txBody>
            <a:bodyPr wrap="square" rtlCol="0">
              <a:spAutoFit/>
            </a:bodyPr>
            <a:lstStyle/>
            <a:p>
              <a:r>
                <a:rPr kumimoji="1" lang="ja-JP" altLang="en-US" sz="1800" dirty="0">
                  <a:latin typeface="+mn-ea"/>
                  <a:ea typeface="+mn-ea"/>
                </a:rPr>
                <a:t>報酬をもとに学習</a:t>
              </a:r>
            </a:p>
          </p:txBody>
        </p:sp>
      </p:grpSp>
      <p:cxnSp>
        <p:nvCxnSpPr>
          <p:cNvPr id="23" name="コネクタ: カギ線 22">
            <a:extLst>
              <a:ext uri="{FF2B5EF4-FFF2-40B4-BE49-F238E27FC236}">
                <a16:creationId xmlns:a16="http://schemas.microsoft.com/office/drawing/2014/main" id="{7609B50F-C30B-46B8-8B05-AA77844B94C7}"/>
              </a:ext>
            </a:extLst>
          </p:cNvPr>
          <p:cNvCxnSpPr>
            <a:stCxn id="18" idx="3"/>
            <a:endCxn id="10" idx="1"/>
          </p:cNvCxnSpPr>
          <p:nvPr/>
        </p:nvCxnSpPr>
        <p:spPr bwMode="auto">
          <a:xfrm flipH="1">
            <a:off x="929400" y="3681028"/>
            <a:ext cx="6254964" cy="12700"/>
          </a:xfrm>
          <a:prstGeom prst="bentConnector5">
            <a:avLst>
              <a:gd name="adj1" fmla="val -3655"/>
              <a:gd name="adj2" fmla="val 19849354"/>
              <a:gd name="adj3" fmla="val 103655"/>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6" name="コネクタ: カギ線 25">
            <a:extLst>
              <a:ext uri="{FF2B5EF4-FFF2-40B4-BE49-F238E27FC236}">
                <a16:creationId xmlns:a16="http://schemas.microsoft.com/office/drawing/2014/main" id="{2AD63EE6-04BC-4548-A931-E6D2E67D2F6C}"/>
              </a:ext>
            </a:extLst>
          </p:cNvPr>
          <p:cNvCxnSpPr>
            <a:stCxn id="10" idx="3"/>
            <a:endCxn id="13" idx="1"/>
          </p:cNvCxnSpPr>
          <p:nvPr/>
        </p:nvCxnSpPr>
        <p:spPr bwMode="auto">
          <a:xfrm>
            <a:off x="2297552" y="3681028"/>
            <a:ext cx="1085085" cy="12700"/>
          </a:xfrm>
          <a:prstGeom prst="bentConnector3">
            <a:avLst>
              <a:gd name="adj1" fmla="val 50000"/>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 name="コネクタ: カギ線 28">
            <a:extLst>
              <a:ext uri="{FF2B5EF4-FFF2-40B4-BE49-F238E27FC236}">
                <a16:creationId xmlns:a16="http://schemas.microsoft.com/office/drawing/2014/main" id="{F679A4B2-C286-4CB5-AFAD-625D54493EC1}"/>
              </a:ext>
            </a:extLst>
          </p:cNvPr>
          <p:cNvCxnSpPr>
            <a:cxnSpLocks/>
            <a:stCxn id="13" idx="3"/>
            <a:endCxn id="18" idx="1"/>
          </p:cNvCxnSpPr>
          <p:nvPr/>
        </p:nvCxnSpPr>
        <p:spPr bwMode="auto">
          <a:xfrm>
            <a:off x="4750789" y="3681028"/>
            <a:ext cx="1065423" cy="12700"/>
          </a:xfrm>
          <a:prstGeom prst="bentConnector3">
            <a:avLst>
              <a:gd name="adj1" fmla="val 50000"/>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1" name="テキスト ボックス 40">
            <a:extLst>
              <a:ext uri="{FF2B5EF4-FFF2-40B4-BE49-F238E27FC236}">
                <a16:creationId xmlns:a16="http://schemas.microsoft.com/office/drawing/2014/main" id="{6CD74E28-5AC9-4A13-B953-1C247C451008}"/>
              </a:ext>
            </a:extLst>
          </p:cNvPr>
          <p:cNvSpPr txBox="1"/>
          <p:nvPr/>
        </p:nvSpPr>
        <p:spPr>
          <a:xfrm>
            <a:off x="1351613" y="6268258"/>
            <a:ext cx="1621720" cy="369332"/>
          </a:xfrm>
          <a:prstGeom prst="rect">
            <a:avLst/>
          </a:prstGeom>
          <a:noFill/>
        </p:spPr>
        <p:txBody>
          <a:bodyPr wrap="square" rtlCol="0">
            <a:spAutoFit/>
          </a:bodyPr>
          <a:lstStyle/>
          <a:p>
            <a:r>
              <a:rPr kumimoji="1" lang="en-US" altLang="ja-JP" sz="1800" dirty="0">
                <a:latin typeface="+mn-ea"/>
                <a:ea typeface="+mn-ea"/>
              </a:rPr>
              <a:t>T</a:t>
            </a:r>
            <a:r>
              <a:rPr kumimoji="1" lang="ja-JP" altLang="en-US" sz="1800" dirty="0">
                <a:latin typeface="+mn-ea"/>
                <a:ea typeface="+mn-ea"/>
              </a:rPr>
              <a:t>回繰り返す</a:t>
            </a:r>
          </a:p>
        </p:txBody>
      </p:sp>
      <mc:AlternateContent xmlns:mc="http://schemas.openxmlformats.org/markup-compatibility/2006">
        <mc:Choice xmlns:a14="http://schemas.microsoft.com/office/drawing/2010/main" Requires="a14">
          <p:sp>
            <p:nvSpPr>
              <p:cNvPr id="42" name="テキスト ボックス 41">
                <a:extLst>
                  <a:ext uri="{FF2B5EF4-FFF2-40B4-BE49-F238E27FC236}">
                    <a16:creationId xmlns:a16="http://schemas.microsoft.com/office/drawing/2014/main" id="{0F6F6B01-1A17-4C35-95BE-239ACF07E175}"/>
                  </a:ext>
                </a:extLst>
              </p:cNvPr>
              <p:cNvSpPr txBox="1"/>
              <p:nvPr/>
            </p:nvSpPr>
            <p:spPr>
              <a:xfrm>
                <a:off x="7874916" y="3751722"/>
                <a:ext cx="4012336" cy="683200"/>
              </a:xfrm>
              <a:prstGeom prst="rect">
                <a:avLst/>
              </a:prstGeom>
              <a:noFill/>
            </p:spPr>
            <p:txBody>
              <a:bodyPr wrap="square" rtlCol="0">
                <a:spAutoFit/>
              </a:bodyPr>
              <a:lstStyle/>
              <a:p>
                <a:r>
                  <a:rPr kumimoji="1" lang="en-US" altLang="ja-JP" sz="1800" b="0" dirty="0">
                    <a:ea typeface="+mn-ea"/>
                  </a:rPr>
                  <a:t> </a:t>
                </a:r>
                <a14:m>
                  <m:oMath xmlns:m="http://schemas.openxmlformats.org/officeDocument/2006/math">
                    <m:r>
                      <a:rPr kumimoji="1" lang="en-US" altLang="ja-JP" sz="1800" b="0" i="1" smtClean="0">
                        <a:latin typeface="Cambria Math" panose="02040503050406030204" pitchFamily="18" charset="0"/>
                        <a:ea typeface="+mn-ea"/>
                      </a:rPr>
                      <m:t>𝑅𝑒𝑔𝑟𝑒𝑡</m:t>
                    </m:r>
                    <m:d>
                      <m:dPr>
                        <m:ctrlPr>
                          <a:rPr kumimoji="1" lang="en-US" altLang="ja-JP" sz="1800" b="0" i="1" smtClean="0">
                            <a:latin typeface="Cambria Math" panose="02040503050406030204" pitchFamily="18" charset="0"/>
                            <a:ea typeface="+mn-ea"/>
                          </a:rPr>
                        </m:ctrlPr>
                      </m:dPr>
                      <m:e>
                        <m:r>
                          <a:rPr kumimoji="1" lang="en-US" altLang="ja-JP" sz="1800" b="0" i="1" smtClean="0">
                            <a:latin typeface="Cambria Math" panose="02040503050406030204" pitchFamily="18" charset="0"/>
                            <a:ea typeface="+mn-ea"/>
                          </a:rPr>
                          <m:t>𝑇</m:t>
                        </m:r>
                      </m:e>
                    </m:d>
                    <m:r>
                      <a:rPr kumimoji="1" lang="en-US" altLang="ja-JP" sz="1800" b="0" i="1" smtClean="0">
                        <a:latin typeface="Cambria Math" panose="02040503050406030204" pitchFamily="18" charset="0"/>
                        <a:ea typeface="+mn-ea"/>
                      </a:rPr>
                      <m:t>= </m:t>
                    </m:r>
                  </m:oMath>
                </a14:m>
                <a:endParaRPr kumimoji="1" lang="en-US" altLang="ja-JP" sz="1800" b="0" dirty="0">
                  <a:latin typeface="+mn-ea"/>
                  <a:ea typeface="+mn-ea"/>
                </a:endParaRPr>
              </a:p>
              <a:p>
                <a:r>
                  <a:rPr kumimoji="1" lang="ja-JP" altLang="en-US" sz="1800" dirty="0">
                    <a:latin typeface="+mn-ea"/>
                    <a:ea typeface="+mn-ea"/>
                  </a:rPr>
                  <a:t> </a:t>
                </a:r>
                <a14:m>
                  <m:oMath xmlns:m="http://schemas.openxmlformats.org/officeDocument/2006/math">
                    <m:func>
                      <m:funcPr>
                        <m:ctrlPr>
                          <a:rPr kumimoji="1" lang="en-US" altLang="ja-JP" sz="1800" i="1" smtClean="0">
                            <a:latin typeface="Cambria Math" panose="02040503050406030204" pitchFamily="18" charset="0"/>
                            <a:ea typeface="+mn-ea"/>
                          </a:rPr>
                        </m:ctrlPr>
                      </m:funcPr>
                      <m:fName>
                        <m:limLow>
                          <m:limLowPr>
                            <m:ctrlPr>
                              <a:rPr kumimoji="1" lang="en-US" altLang="ja-JP" sz="1800" i="1" smtClean="0">
                                <a:latin typeface="Cambria Math" panose="02040503050406030204" pitchFamily="18" charset="0"/>
                                <a:ea typeface="+mn-ea"/>
                              </a:rPr>
                            </m:ctrlPr>
                          </m:limLowPr>
                          <m:e>
                            <m:r>
                              <m:rPr>
                                <m:sty m:val="p"/>
                              </m:rPr>
                              <a:rPr kumimoji="1" lang="en-US" altLang="ja-JP" sz="1800" i="0" smtClean="0">
                                <a:latin typeface="Cambria Math" panose="02040503050406030204" pitchFamily="18" charset="0"/>
                                <a:ea typeface="+mn-ea"/>
                              </a:rPr>
                              <m:t>max</m:t>
                            </m:r>
                          </m:e>
                          <m:lim>
                            <m:r>
                              <a:rPr kumimoji="1" lang="en-US" altLang="ja-JP" sz="1800" b="0" i="1" smtClean="0">
                                <a:latin typeface="Cambria Math" panose="02040503050406030204" pitchFamily="18" charset="0"/>
                                <a:ea typeface="+mn-ea"/>
                              </a:rPr>
                              <m:t>𝑖</m:t>
                            </m:r>
                            <m:r>
                              <a:rPr kumimoji="1" lang="en-US" altLang="ja-JP" sz="1800" b="0" i="1" smtClean="0">
                                <a:latin typeface="Cambria Math" panose="02040503050406030204" pitchFamily="18" charset="0"/>
                                <a:ea typeface="Cambria Math" panose="02040503050406030204" pitchFamily="18" charset="0"/>
                              </a:rPr>
                              <m:t>∈{1,…,</m:t>
                            </m:r>
                            <m:r>
                              <a:rPr kumimoji="1" lang="en-US" altLang="ja-JP" sz="1800" b="0" i="1" smtClean="0">
                                <a:latin typeface="Cambria Math" panose="02040503050406030204" pitchFamily="18" charset="0"/>
                                <a:ea typeface="Cambria Math" panose="02040503050406030204" pitchFamily="18" charset="0"/>
                              </a:rPr>
                              <m:t>𝐾</m:t>
                            </m:r>
                            <m:r>
                              <a:rPr kumimoji="1" lang="en-US" altLang="ja-JP" sz="1800" b="0" i="1" smtClean="0">
                                <a:latin typeface="Cambria Math" panose="02040503050406030204" pitchFamily="18" charset="0"/>
                                <a:ea typeface="Cambria Math" panose="02040503050406030204" pitchFamily="18" charset="0"/>
                              </a:rPr>
                              <m:t>}</m:t>
                            </m:r>
                          </m:lim>
                        </m:limLow>
                      </m:fName>
                      <m:e>
                        <m:nary>
                          <m:naryPr>
                            <m:chr m:val="∑"/>
                            <m:ctrlPr>
                              <a:rPr kumimoji="1" lang="en-US" altLang="ja-JP" sz="1800" i="1" smtClean="0">
                                <a:latin typeface="Cambria Math" panose="02040503050406030204" pitchFamily="18" charset="0"/>
                                <a:ea typeface="+mn-ea"/>
                              </a:rPr>
                            </m:ctrlPr>
                          </m:naryPr>
                          <m:sub>
                            <m:r>
                              <m:rPr>
                                <m:brk m:alnAt="23"/>
                              </m:rPr>
                              <a:rPr kumimoji="1" lang="en-US" altLang="ja-JP" sz="1800" b="0" i="1" smtClean="0">
                                <a:latin typeface="Cambria Math" panose="02040503050406030204" pitchFamily="18" charset="0"/>
                                <a:ea typeface="+mn-ea"/>
                              </a:rPr>
                              <m:t>𝑡</m:t>
                            </m:r>
                            <m:r>
                              <a:rPr kumimoji="1" lang="en-US" altLang="ja-JP" sz="1800" b="0" i="1" smtClean="0">
                                <a:latin typeface="Cambria Math" panose="02040503050406030204" pitchFamily="18" charset="0"/>
                                <a:ea typeface="+mn-ea"/>
                              </a:rPr>
                              <m:t>=1</m:t>
                            </m:r>
                          </m:sub>
                          <m:sup>
                            <m:r>
                              <a:rPr kumimoji="1" lang="en-US" altLang="ja-JP" sz="1800" b="0" i="1" smtClean="0">
                                <a:latin typeface="Cambria Math" panose="02040503050406030204" pitchFamily="18" charset="0"/>
                                <a:ea typeface="+mn-ea"/>
                              </a:rPr>
                              <m:t>𝑇</m:t>
                            </m:r>
                          </m:sup>
                          <m:e>
                            <m:sSub>
                              <m:sSubPr>
                                <m:ctrlPr>
                                  <a:rPr kumimoji="1" lang="en-US" altLang="ja-JP" sz="1800" i="1" smtClean="0">
                                    <a:latin typeface="Cambria Math" panose="02040503050406030204" pitchFamily="18" charset="0"/>
                                    <a:ea typeface="+mn-ea"/>
                                  </a:rPr>
                                </m:ctrlPr>
                              </m:sSubPr>
                              <m:e>
                                <m:r>
                                  <a:rPr kumimoji="1" lang="en-US" altLang="ja-JP" sz="1800" b="0" i="1" smtClean="0">
                                    <a:latin typeface="Cambria Math" panose="02040503050406030204" pitchFamily="18" charset="0"/>
                                    <a:ea typeface="+mn-ea"/>
                                  </a:rPr>
                                  <m:t>𝑟</m:t>
                                </m:r>
                              </m:e>
                              <m:sub>
                                <m:r>
                                  <a:rPr kumimoji="1" lang="en-US" altLang="ja-JP" sz="1800" b="0" i="1" smtClean="0">
                                    <a:latin typeface="Cambria Math" panose="02040503050406030204" pitchFamily="18" charset="0"/>
                                    <a:ea typeface="+mn-ea"/>
                                  </a:rPr>
                                  <m:t>𝑖</m:t>
                                </m:r>
                              </m:sub>
                            </m:sSub>
                            <m:r>
                              <a:rPr kumimoji="1" lang="en-US" altLang="ja-JP" sz="1800" b="0" i="1" smtClean="0">
                                <a:latin typeface="Cambria Math" panose="02040503050406030204" pitchFamily="18" charset="0"/>
                                <a:ea typeface="+mn-ea"/>
                              </a:rPr>
                              <m:t>(</m:t>
                            </m:r>
                            <m:r>
                              <a:rPr kumimoji="1" lang="en-US" altLang="ja-JP" sz="1800" b="0" i="1" smtClean="0">
                                <a:latin typeface="Cambria Math" panose="02040503050406030204" pitchFamily="18" charset="0"/>
                                <a:ea typeface="+mn-ea"/>
                              </a:rPr>
                              <m:t>𝑡</m:t>
                            </m:r>
                            <m:r>
                              <a:rPr kumimoji="1" lang="en-US" altLang="ja-JP" sz="1800" b="0" i="1" smtClean="0">
                                <a:latin typeface="Cambria Math" panose="02040503050406030204" pitchFamily="18" charset="0"/>
                                <a:ea typeface="+mn-ea"/>
                              </a:rPr>
                              <m:t>)</m:t>
                            </m:r>
                          </m:e>
                        </m:nary>
                      </m:e>
                    </m:func>
                    <m:r>
                      <a:rPr kumimoji="1" lang="en-US" altLang="ja-JP" sz="1800" b="0" i="1" smtClean="0">
                        <a:latin typeface="Cambria Math" panose="02040503050406030204" pitchFamily="18" charset="0"/>
                        <a:ea typeface="+mn-ea"/>
                      </a:rPr>
                      <m:t>−</m:t>
                    </m:r>
                    <m:nary>
                      <m:naryPr>
                        <m:chr m:val="∑"/>
                        <m:ctrlPr>
                          <a:rPr kumimoji="1" lang="en-US" altLang="ja-JP" sz="1800" b="0" i="1" smtClean="0">
                            <a:latin typeface="Cambria Math" panose="02040503050406030204" pitchFamily="18" charset="0"/>
                            <a:ea typeface="+mn-ea"/>
                          </a:rPr>
                        </m:ctrlPr>
                      </m:naryPr>
                      <m:sub>
                        <m:r>
                          <m:rPr>
                            <m:brk m:alnAt="23"/>
                          </m:rPr>
                          <a:rPr kumimoji="1" lang="en-US" altLang="ja-JP" sz="1800" b="0" i="1" smtClean="0">
                            <a:latin typeface="Cambria Math" panose="02040503050406030204" pitchFamily="18" charset="0"/>
                            <a:ea typeface="+mn-ea"/>
                          </a:rPr>
                          <m:t>𝑡</m:t>
                        </m:r>
                        <m:r>
                          <a:rPr kumimoji="1" lang="en-US" altLang="ja-JP" sz="1800" b="0" i="1" smtClean="0">
                            <a:latin typeface="Cambria Math" panose="02040503050406030204" pitchFamily="18" charset="0"/>
                            <a:ea typeface="+mn-ea"/>
                          </a:rPr>
                          <m:t>=1</m:t>
                        </m:r>
                      </m:sub>
                      <m:sup>
                        <m:r>
                          <a:rPr kumimoji="1" lang="en-US" altLang="ja-JP" sz="1800" b="0" i="1" smtClean="0">
                            <a:latin typeface="Cambria Math" panose="02040503050406030204" pitchFamily="18" charset="0"/>
                            <a:ea typeface="+mn-ea"/>
                          </a:rPr>
                          <m:t>𝑇</m:t>
                        </m:r>
                      </m:sup>
                      <m:e>
                        <m:sSub>
                          <m:sSubPr>
                            <m:ctrlPr>
                              <a:rPr kumimoji="1" lang="en-US" altLang="ja-JP" sz="1800" b="0" i="1" smtClean="0">
                                <a:latin typeface="Cambria Math" panose="02040503050406030204" pitchFamily="18" charset="0"/>
                                <a:ea typeface="+mn-ea"/>
                              </a:rPr>
                            </m:ctrlPr>
                          </m:sSubPr>
                          <m:e>
                            <m:r>
                              <a:rPr kumimoji="1" lang="en-US" altLang="ja-JP" sz="1800" b="0" i="1" smtClean="0">
                                <a:latin typeface="Cambria Math" panose="02040503050406030204" pitchFamily="18" charset="0"/>
                                <a:ea typeface="+mn-ea"/>
                              </a:rPr>
                              <m:t>𝑟</m:t>
                            </m:r>
                          </m:e>
                          <m:sub>
                            <m:r>
                              <a:rPr kumimoji="1" lang="en-US" altLang="ja-JP" sz="1800" b="0" i="1" smtClean="0">
                                <a:latin typeface="Cambria Math" panose="02040503050406030204" pitchFamily="18" charset="0"/>
                                <a:ea typeface="+mn-ea"/>
                              </a:rPr>
                              <m:t>𝑖</m:t>
                            </m:r>
                            <m:d>
                              <m:dPr>
                                <m:ctrlPr>
                                  <a:rPr kumimoji="1" lang="en-US" altLang="ja-JP" sz="1800" b="0" i="1" smtClean="0">
                                    <a:latin typeface="Cambria Math" panose="02040503050406030204" pitchFamily="18" charset="0"/>
                                    <a:ea typeface="+mn-ea"/>
                                  </a:rPr>
                                </m:ctrlPr>
                              </m:dPr>
                              <m:e>
                                <m:r>
                                  <a:rPr kumimoji="1" lang="en-US" altLang="ja-JP" sz="1800" b="0" i="1" smtClean="0">
                                    <a:latin typeface="Cambria Math" panose="02040503050406030204" pitchFamily="18" charset="0"/>
                                    <a:ea typeface="+mn-ea"/>
                                  </a:rPr>
                                  <m:t>𝑡</m:t>
                                </m:r>
                              </m:e>
                            </m:d>
                          </m:sub>
                        </m:sSub>
                        <m:r>
                          <a:rPr kumimoji="1" lang="en-US" altLang="ja-JP" sz="1800" b="0" i="1" smtClean="0">
                            <a:latin typeface="Cambria Math" panose="02040503050406030204" pitchFamily="18" charset="0"/>
                            <a:ea typeface="+mn-ea"/>
                          </a:rPr>
                          <m:t>(</m:t>
                        </m:r>
                        <m:r>
                          <a:rPr kumimoji="1" lang="en-US" altLang="ja-JP" sz="1800" b="0" i="1" smtClean="0">
                            <a:latin typeface="Cambria Math" panose="02040503050406030204" pitchFamily="18" charset="0"/>
                            <a:ea typeface="+mn-ea"/>
                          </a:rPr>
                          <m:t>𝑡</m:t>
                        </m:r>
                        <m:r>
                          <a:rPr kumimoji="1" lang="en-US" altLang="ja-JP" sz="1800" b="0" i="1" smtClean="0">
                            <a:latin typeface="Cambria Math" panose="02040503050406030204" pitchFamily="18" charset="0"/>
                            <a:ea typeface="+mn-ea"/>
                          </a:rPr>
                          <m:t>)</m:t>
                        </m:r>
                      </m:e>
                    </m:nary>
                  </m:oMath>
                </a14:m>
                <a:endParaRPr kumimoji="1" lang="ja-JP" altLang="en-US" sz="1800" dirty="0">
                  <a:latin typeface="+mn-ea"/>
                  <a:ea typeface="+mn-ea"/>
                </a:endParaRPr>
              </a:p>
            </p:txBody>
          </p:sp>
        </mc:Choice>
        <mc:Fallback>
          <p:sp>
            <p:nvSpPr>
              <p:cNvPr id="42" name="テキスト ボックス 41">
                <a:extLst>
                  <a:ext uri="{FF2B5EF4-FFF2-40B4-BE49-F238E27FC236}">
                    <a16:creationId xmlns:a16="http://schemas.microsoft.com/office/drawing/2014/main" id="{0F6F6B01-1A17-4C35-95BE-239ACF07E175}"/>
                  </a:ext>
                </a:extLst>
              </p:cNvPr>
              <p:cNvSpPr txBox="1">
                <a:spLocks noRot="1" noChangeAspect="1" noMove="1" noResize="1" noEditPoints="1" noAdjustHandles="1" noChangeArrowheads="1" noChangeShapeType="1" noTextEdit="1"/>
              </p:cNvSpPr>
              <p:nvPr/>
            </p:nvSpPr>
            <p:spPr>
              <a:xfrm>
                <a:off x="7874916" y="3751722"/>
                <a:ext cx="4012336" cy="683200"/>
              </a:xfrm>
              <a:prstGeom prst="rect">
                <a:avLst/>
              </a:prstGeom>
              <a:blipFill>
                <a:blip r:embed="rId6"/>
                <a:stretch>
                  <a:fillRect t="-23009" b="-94690"/>
                </a:stretch>
              </a:blipFill>
            </p:spPr>
            <p:txBody>
              <a:bodyPr/>
              <a:lstStyle/>
              <a:p>
                <a:r>
                  <a:rPr lang="ja-JP" altLang="en-US">
                    <a:noFill/>
                  </a:rPr>
                  <a:t> </a:t>
                </a:r>
              </a:p>
            </p:txBody>
          </p:sp>
        </mc:Fallback>
      </mc:AlternateContent>
      <p:sp>
        <p:nvSpPr>
          <p:cNvPr id="43" name="吹き出し: 四角形 42">
            <a:extLst>
              <a:ext uri="{FF2B5EF4-FFF2-40B4-BE49-F238E27FC236}">
                <a16:creationId xmlns:a16="http://schemas.microsoft.com/office/drawing/2014/main" id="{2B0E2555-D6A6-48D3-B161-ED28A873ABE8}"/>
              </a:ext>
            </a:extLst>
          </p:cNvPr>
          <p:cNvSpPr/>
          <p:nvPr/>
        </p:nvSpPr>
        <p:spPr bwMode="auto">
          <a:xfrm>
            <a:off x="8056880" y="4739700"/>
            <a:ext cx="2204840" cy="1118943"/>
          </a:xfrm>
          <a:prstGeom prst="wedgeRectCallout">
            <a:avLst>
              <a:gd name="adj1" fmla="val -20923"/>
              <a:gd name="adj2" fmla="val -68674"/>
            </a:avLst>
          </a:prstGeom>
          <a:solidFill>
            <a:schemeClr val="bg2"/>
          </a:solidFill>
          <a:ln w="9525" cap="flat" cmpd="sng" algn="ctr">
            <a:no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ja-JP" altLang="en-US" sz="1800" b="1" dirty="0">
                <a:solidFill>
                  <a:schemeClr val="bg1"/>
                </a:solidFill>
                <a:latin typeface="+mn-ea"/>
                <a:ea typeface="+mn-ea"/>
              </a:rPr>
              <a:t>同じ腕を</a:t>
            </a:r>
            <a:endParaRPr kumimoji="1" lang="en-US" altLang="ja-JP" sz="1800" b="1" dirty="0">
              <a:solidFill>
                <a:schemeClr val="bg1"/>
              </a:solidFill>
              <a:latin typeface="+mn-ea"/>
              <a:ea typeface="+mn-ea"/>
            </a:endParaRPr>
          </a:p>
          <a:p>
            <a:pPr algn="ctr">
              <a:spcBef>
                <a:spcPts val="600"/>
              </a:spcBef>
              <a:buClr>
                <a:srgbClr val="BFBFBF"/>
              </a:buClr>
            </a:pPr>
            <a:r>
              <a:rPr kumimoji="1" lang="ja-JP" altLang="en-US" sz="1800" b="1" dirty="0">
                <a:solidFill>
                  <a:schemeClr val="bg1"/>
                </a:solidFill>
                <a:latin typeface="+mn-ea"/>
                <a:ea typeface="+mn-ea"/>
              </a:rPr>
              <a:t>選び続けた場合の</a:t>
            </a:r>
            <a:endParaRPr kumimoji="1" lang="en-US" altLang="ja-JP" sz="1800" b="1" dirty="0">
              <a:solidFill>
                <a:schemeClr val="bg1"/>
              </a:solidFill>
              <a:latin typeface="+mn-ea"/>
              <a:ea typeface="+mn-ea"/>
            </a:endParaRPr>
          </a:p>
          <a:p>
            <a:pPr algn="ctr">
              <a:spcBef>
                <a:spcPts val="600"/>
              </a:spcBef>
              <a:buClr>
                <a:srgbClr val="BFBFBF"/>
              </a:buClr>
            </a:pPr>
            <a:r>
              <a:rPr kumimoji="1" lang="ja-JP" altLang="en-US" sz="1800" b="1" dirty="0">
                <a:solidFill>
                  <a:schemeClr val="bg1"/>
                </a:solidFill>
                <a:latin typeface="+mn-ea"/>
                <a:ea typeface="+mn-ea"/>
              </a:rPr>
              <a:t>累積報酬の最大値</a:t>
            </a:r>
          </a:p>
        </p:txBody>
      </p:sp>
      <p:cxnSp>
        <p:nvCxnSpPr>
          <p:cNvPr id="45" name="直線コネクタ 44">
            <a:extLst>
              <a:ext uri="{FF2B5EF4-FFF2-40B4-BE49-F238E27FC236}">
                <a16:creationId xmlns:a16="http://schemas.microsoft.com/office/drawing/2014/main" id="{88A521B4-0EE0-401B-9DC3-E5693294F53E}"/>
              </a:ext>
            </a:extLst>
          </p:cNvPr>
          <p:cNvCxnSpPr/>
          <p:nvPr/>
        </p:nvCxnSpPr>
        <p:spPr bwMode="auto">
          <a:xfrm>
            <a:off x="8056880" y="4434922"/>
            <a:ext cx="2088232" cy="0"/>
          </a:xfrm>
          <a:prstGeom prst="line">
            <a:avLst/>
          </a:prstGeom>
          <a:solidFill>
            <a:schemeClr val="accent1"/>
          </a:solidFill>
          <a:ln w="38100" cap="flat" cmpd="sng" algn="ctr">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6" name="吹き出し: 四角形 45">
            <a:extLst>
              <a:ext uri="{FF2B5EF4-FFF2-40B4-BE49-F238E27FC236}">
                <a16:creationId xmlns:a16="http://schemas.microsoft.com/office/drawing/2014/main" id="{5F225BC2-EAB1-4A65-A7E1-CF9588FA6565}"/>
              </a:ext>
            </a:extLst>
          </p:cNvPr>
          <p:cNvSpPr/>
          <p:nvPr/>
        </p:nvSpPr>
        <p:spPr bwMode="auto">
          <a:xfrm>
            <a:off x="9497040" y="5954390"/>
            <a:ext cx="2204840" cy="683200"/>
          </a:xfrm>
          <a:prstGeom prst="wedgeRectCallout">
            <a:avLst>
              <a:gd name="adj1" fmla="val 16921"/>
              <a:gd name="adj2" fmla="val -268669"/>
            </a:avLst>
          </a:prstGeom>
          <a:solidFill>
            <a:schemeClr val="bg2"/>
          </a:solidFill>
          <a:ln w="9525" cap="flat" cmpd="sng" algn="ctr">
            <a:no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ja-JP" altLang="en-US" sz="1800" b="1" dirty="0">
                <a:solidFill>
                  <a:schemeClr val="bg1"/>
                </a:solidFill>
                <a:latin typeface="+mn-ea"/>
                <a:ea typeface="+mn-ea"/>
              </a:rPr>
              <a:t>選択した腕による</a:t>
            </a:r>
            <a:endParaRPr kumimoji="1" lang="en-US" altLang="ja-JP" sz="1800" b="1" dirty="0">
              <a:solidFill>
                <a:schemeClr val="bg1"/>
              </a:solidFill>
              <a:latin typeface="+mn-ea"/>
              <a:ea typeface="+mn-ea"/>
            </a:endParaRPr>
          </a:p>
          <a:p>
            <a:pPr algn="ctr">
              <a:spcBef>
                <a:spcPts val="600"/>
              </a:spcBef>
              <a:buClr>
                <a:srgbClr val="BFBFBF"/>
              </a:buClr>
            </a:pPr>
            <a:r>
              <a:rPr kumimoji="1" lang="ja-JP" altLang="en-US" sz="1800" b="1" dirty="0">
                <a:solidFill>
                  <a:schemeClr val="bg1"/>
                </a:solidFill>
                <a:latin typeface="+mn-ea"/>
                <a:ea typeface="+mn-ea"/>
              </a:rPr>
              <a:t>累積報酬の和</a:t>
            </a:r>
          </a:p>
        </p:txBody>
      </p:sp>
      <p:cxnSp>
        <p:nvCxnSpPr>
          <p:cNvPr id="47" name="直線コネクタ 46">
            <a:extLst>
              <a:ext uri="{FF2B5EF4-FFF2-40B4-BE49-F238E27FC236}">
                <a16:creationId xmlns:a16="http://schemas.microsoft.com/office/drawing/2014/main" id="{340611A3-661D-4C9E-A1CE-A62F32432F80}"/>
              </a:ext>
            </a:extLst>
          </p:cNvPr>
          <p:cNvCxnSpPr/>
          <p:nvPr/>
        </p:nvCxnSpPr>
        <p:spPr bwMode="auto">
          <a:xfrm>
            <a:off x="10433144" y="4434922"/>
            <a:ext cx="1127449" cy="0"/>
          </a:xfrm>
          <a:prstGeom prst="line">
            <a:avLst/>
          </a:prstGeom>
          <a:solidFill>
            <a:schemeClr val="accent1"/>
          </a:solidFill>
          <a:ln w="38100" cap="flat" cmpd="sng" algn="ctr">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1" name="直線コネクタ 50">
            <a:extLst>
              <a:ext uri="{FF2B5EF4-FFF2-40B4-BE49-F238E27FC236}">
                <a16:creationId xmlns:a16="http://schemas.microsoft.com/office/drawing/2014/main" id="{D00472D1-9655-4A42-AD39-A99D022F8127}"/>
              </a:ext>
            </a:extLst>
          </p:cNvPr>
          <p:cNvCxnSpPr/>
          <p:nvPr/>
        </p:nvCxnSpPr>
        <p:spPr bwMode="auto">
          <a:xfrm>
            <a:off x="8056880" y="4033930"/>
            <a:ext cx="1008112" cy="0"/>
          </a:xfrm>
          <a:prstGeom prst="line">
            <a:avLst/>
          </a:prstGeom>
          <a:solidFill>
            <a:schemeClr val="accent1"/>
          </a:solidFill>
          <a:ln w="38100" cap="flat" cmpd="sng" algn="ctr">
            <a:solidFill>
              <a:schemeClr val="accent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3" name="吹き出し: 四角形 52">
            <a:extLst>
              <a:ext uri="{FF2B5EF4-FFF2-40B4-BE49-F238E27FC236}">
                <a16:creationId xmlns:a16="http://schemas.microsoft.com/office/drawing/2014/main" id="{7E5F4AAF-EEF8-474F-8AF1-99DE8A9FD81F}"/>
              </a:ext>
            </a:extLst>
          </p:cNvPr>
          <p:cNvSpPr/>
          <p:nvPr/>
        </p:nvSpPr>
        <p:spPr bwMode="auto">
          <a:xfrm>
            <a:off x="7940271" y="2114880"/>
            <a:ext cx="3908353" cy="1518059"/>
          </a:xfrm>
          <a:prstGeom prst="wedgeRectCallout">
            <a:avLst>
              <a:gd name="adj1" fmla="val -30149"/>
              <a:gd name="adj2" fmla="val 61461"/>
            </a:avLst>
          </a:prstGeom>
          <a:solidFill>
            <a:schemeClr val="accent1"/>
          </a:solidFill>
          <a:ln w="9525" cap="flat" cmpd="sng" algn="ctr">
            <a:no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ja-JP" altLang="en-US" sz="1800" b="1" dirty="0">
                <a:solidFill>
                  <a:schemeClr val="bg1"/>
                </a:solidFill>
                <a:latin typeface="+mn-ea"/>
                <a:ea typeface="+mn-ea"/>
              </a:rPr>
              <a:t>あの時あの方策を取っておけば</a:t>
            </a:r>
            <a:endParaRPr kumimoji="1" lang="en-US" altLang="ja-JP" sz="1800" b="1" dirty="0">
              <a:solidFill>
                <a:schemeClr val="bg1"/>
              </a:solidFill>
              <a:latin typeface="+mn-ea"/>
              <a:ea typeface="+mn-ea"/>
            </a:endParaRPr>
          </a:p>
          <a:p>
            <a:pPr algn="ctr">
              <a:spcBef>
                <a:spcPts val="600"/>
              </a:spcBef>
              <a:buClr>
                <a:srgbClr val="BFBFBF"/>
              </a:buClr>
            </a:pPr>
            <a:r>
              <a:rPr kumimoji="1" lang="ja-JP" altLang="en-US" sz="1800" b="1" dirty="0">
                <a:solidFill>
                  <a:schemeClr val="bg1"/>
                </a:solidFill>
                <a:latin typeface="+mn-ea"/>
                <a:ea typeface="+mn-ea"/>
              </a:rPr>
              <a:t>良かったのに</a:t>
            </a:r>
            <a:r>
              <a:rPr kumimoji="1" lang="en-US" altLang="ja-JP" sz="1800" b="1" dirty="0">
                <a:solidFill>
                  <a:schemeClr val="bg1"/>
                </a:solidFill>
                <a:latin typeface="+mn-ea"/>
                <a:ea typeface="+mn-ea"/>
              </a:rPr>
              <a:t>…</a:t>
            </a:r>
            <a:r>
              <a:rPr kumimoji="1" lang="ja-JP" altLang="en-US" sz="1800" b="1" dirty="0">
                <a:solidFill>
                  <a:schemeClr val="bg1"/>
                </a:solidFill>
                <a:latin typeface="+mn-ea"/>
                <a:ea typeface="+mn-ea"/>
              </a:rPr>
              <a:t>という後悔の大きさ</a:t>
            </a:r>
            <a:endParaRPr kumimoji="1" lang="en-US" altLang="ja-JP" sz="1800" b="1" dirty="0">
              <a:solidFill>
                <a:schemeClr val="bg1"/>
              </a:solidFill>
              <a:latin typeface="+mn-ea"/>
              <a:ea typeface="+mn-ea"/>
            </a:endParaRPr>
          </a:p>
          <a:p>
            <a:pPr algn="ctr">
              <a:spcBef>
                <a:spcPts val="600"/>
              </a:spcBef>
              <a:buClr>
                <a:srgbClr val="BFBFBF"/>
              </a:buClr>
            </a:pPr>
            <a:r>
              <a:rPr kumimoji="1" lang="ja-JP" altLang="en-US" sz="1800" b="1" dirty="0">
                <a:solidFill>
                  <a:schemeClr val="bg1"/>
                </a:solidFill>
                <a:latin typeface="+mn-ea"/>
                <a:ea typeface="+mn-ea"/>
              </a:rPr>
              <a:t>この値を最小化するような</a:t>
            </a:r>
            <a:endParaRPr kumimoji="1" lang="en-US" altLang="ja-JP" sz="1800" b="1" dirty="0">
              <a:solidFill>
                <a:schemeClr val="bg1"/>
              </a:solidFill>
              <a:latin typeface="+mn-ea"/>
              <a:ea typeface="+mn-ea"/>
            </a:endParaRPr>
          </a:p>
          <a:p>
            <a:pPr algn="ctr">
              <a:spcBef>
                <a:spcPts val="600"/>
              </a:spcBef>
              <a:buClr>
                <a:srgbClr val="BFBFBF"/>
              </a:buClr>
            </a:pPr>
            <a:r>
              <a:rPr kumimoji="1" lang="ja-JP" altLang="en-US" sz="1800" b="1" dirty="0">
                <a:solidFill>
                  <a:schemeClr val="bg1"/>
                </a:solidFill>
                <a:latin typeface="+mn-ea"/>
                <a:ea typeface="+mn-ea"/>
              </a:rPr>
              <a:t>腕の選び方を考える</a:t>
            </a:r>
            <a:endParaRPr kumimoji="1" lang="en-US" altLang="ja-JP" sz="1800" b="1" dirty="0">
              <a:solidFill>
                <a:schemeClr val="bg1"/>
              </a:solidFill>
              <a:latin typeface="+mn-ea"/>
              <a:ea typeface="+mn-ea"/>
            </a:endParaRPr>
          </a:p>
        </p:txBody>
      </p:sp>
    </p:spTree>
    <p:extLst>
      <p:ext uri="{BB962C8B-B14F-4D97-AF65-F5344CB8AC3E}">
        <p14:creationId xmlns:p14="http://schemas.microsoft.com/office/powerpoint/2010/main" val="3961302236"/>
      </p:ext>
    </p:extLst>
  </p:cSld>
  <p:clrMapOvr>
    <a:masterClrMapping/>
  </p:clrMapOvr>
</p:sld>
</file>

<file path=ppt/theme/theme1.xml><?xml version="1.0" encoding="utf-8"?>
<a:theme xmlns:a="http://schemas.openxmlformats.org/drawingml/2006/main" name="1_2010_write">
  <a:themeElements>
    <a:clrScheme name="ユーザー定義 1">
      <a:dk1>
        <a:srgbClr val="333333"/>
      </a:dk1>
      <a:lt1>
        <a:srgbClr val="F8F8F8"/>
      </a:lt1>
      <a:dk2>
        <a:srgbClr val="000000"/>
      </a:dk2>
      <a:lt2>
        <a:srgbClr val="BFBFBF"/>
      </a:lt2>
      <a:accent1>
        <a:srgbClr val="006699"/>
      </a:accent1>
      <a:accent2>
        <a:srgbClr val="FFB600"/>
      </a:accent2>
      <a:accent3>
        <a:srgbClr val="F8F8F8"/>
      </a:accent3>
      <a:accent4>
        <a:srgbClr val="BF2600"/>
      </a:accent4>
      <a:accent5>
        <a:srgbClr val="28B7FE"/>
      </a:accent5>
      <a:accent6>
        <a:srgbClr val="009972"/>
      </a:accent6>
      <a:hlink>
        <a:srgbClr val="7889FB"/>
      </a:hlink>
      <a:folHlink>
        <a:srgbClr val="9900CC"/>
      </a:folHlink>
    </a:clrScheme>
    <a:fontScheme name="一生使えるデザイン入門テンプレ">
      <a:majorFont>
        <a:latin typeface="Segoe UI"/>
        <a:ea typeface="メイリオ"/>
        <a:cs typeface=""/>
      </a:majorFont>
      <a:minorFont>
        <a:latin typeface="Segoe UI"/>
        <a:ea typeface="メイリオ"/>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solidFill>
          <a:schemeClr val="accent1"/>
        </a:solidFill>
        <a:ln w="9525" cap="flat" cmpd="sng" algn="ctr">
          <a:noFill/>
          <a:prstDash val="solid"/>
          <a:round/>
          <a:headEnd type="none" w="med" len="med"/>
          <a:tailEnd type="triangle" w="med" len="med"/>
        </a:ln>
        <a:effectLst/>
      </a:spPr>
      <a:bodyPr vert="horz" wrap="none" lIns="36000" tIns="0" rIns="36000" bIns="0" numCol="1" rtlCol="0" anchor="ctr" anchorCtr="0" compatLnSpc="1">
        <a:prstTxWarp prst="textNoShape">
          <a:avLst/>
        </a:prstTxWarp>
      </a:bodyPr>
      <a:lstStyle>
        <a:defPPr algn="ctr">
          <a:spcBef>
            <a:spcPts val="600"/>
          </a:spcBef>
          <a:buClr>
            <a:srgbClr val="BFBFBF"/>
          </a:buClr>
          <a:defRPr kumimoji="1" sz="3200" b="1" dirty="0">
            <a:solidFill>
              <a:schemeClr val="bg1"/>
            </a:solidFill>
            <a:latin typeface="+mn-ea"/>
            <a:ea typeface="+mn-ea"/>
          </a:defRPr>
        </a:defPPr>
      </a:lstStyle>
    </a:spDef>
    <a:lnDef>
      <a:spPr bwMode="auto">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a:lstStyle/>
    </a:lnDef>
    <a:txDef>
      <a:spPr>
        <a:noFill/>
      </a:spPr>
      <a:bodyPr wrap="square" rtlCol="0">
        <a:spAutoFit/>
      </a:bodyPr>
      <a:lstStyle>
        <a:defPPr algn="l">
          <a:defRPr kumimoji="1" sz="2400" dirty="0">
            <a:latin typeface="+mn-ea"/>
            <a:ea typeface="+mn-ea"/>
          </a:defRPr>
        </a:defPPr>
      </a:lstStyle>
    </a:txDef>
  </a:objectDefaults>
  <a:extraClrSchemeLst>
    <a:extraClrScheme>
      <a:clrScheme name="2010_write 1">
        <a:dk1>
          <a:srgbClr val="000000"/>
        </a:dk1>
        <a:lt1>
          <a:srgbClr val="FFFFFF"/>
        </a:lt1>
        <a:dk2>
          <a:srgbClr val="000000"/>
        </a:dk2>
        <a:lt2>
          <a:srgbClr val="808080"/>
        </a:lt2>
        <a:accent1>
          <a:srgbClr val="7889FB"/>
        </a:accent1>
        <a:accent2>
          <a:srgbClr val="009999"/>
        </a:accent2>
        <a:accent3>
          <a:srgbClr val="FFFFFF"/>
        </a:accent3>
        <a:accent4>
          <a:srgbClr val="000000"/>
        </a:accent4>
        <a:accent5>
          <a:srgbClr val="BEC4FD"/>
        </a:accent5>
        <a:accent6>
          <a:srgbClr val="008A8A"/>
        </a:accent6>
        <a:hlink>
          <a:srgbClr val="7889FB"/>
        </a:hlink>
        <a:folHlink>
          <a:srgbClr val="9900C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32236</TotalTime>
  <Words>2060</Words>
  <Application>Microsoft Office PowerPoint</Application>
  <PresentationFormat>ワイド画面</PresentationFormat>
  <Paragraphs>402</Paragraphs>
  <Slides>28</Slides>
  <Notes>0</Notes>
  <HiddenSlides>0</HiddenSlides>
  <MMClips>0</MMClips>
  <ScaleCrop>false</ScaleCrop>
  <HeadingPairs>
    <vt:vector size="6" baseType="variant">
      <vt:variant>
        <vt:lpstr>使用されているフォント</vt:lpstr>
      </vt:variant>
      <vt:variant>
        <vt:i4>7</vt:i4>
      </vt:variant>
      <vt:variant>
        <vt:lpstr>テーマ</vt:lpstr>
      </vt:variant>
      <vt:variant>
        <vt:i4>1</vt:i4>
      </vt:variant>
      <vt:variant>
        <vt:lpstr>スライド タイトル</vt:lpstr>
      </vt:variant>
      <vt:variant>
        <vt:i4>28</vt:i4>
      </vt:variant>
    </vt:vector>
  </HeadingPairs>
  <TitlesOfParts>
    <vt:vector size="36" baseType="lpstr">
      <vt:lpstr>Meiryo UI</vt:lpstr>
      <vt:lpstr>メイリオ</vt:lpstr>
      <vt:lpstr>Arial</vt:lpstr>
      <vt:lpstr>Cambria Math</vt:lpstr>
      <vt:lpstr>Segoe UI</vt:lpstr>
      <vt:lpstr>Verdana</vt:lpstr>
      <vt:lpstr>Wingdings</vt:lpstr>
      <vt:lpstr>1_2010_write</vt:lpstr>
      <vt:lpstr>バンディット問題の理論と アルゴリズムと その実装</vt:lpstr>
      <vt:lpstr>PowerPoint プレゼンテーション</vt:lpstr>
      <vt:lpstr>PowerPoint プレゼンテーション</vt:lpstr>
      <vt:lpstr>バンディット問題とは？</vt:lpstr>
      <vt:lpstr>バンディット問題とは？</vt:lpstr>
      <vt:lpstr>バンディット問題とは？</vt:lpstr>
      <vt:lpstr>バンディット問題とは？</vt:lpstr>
      <vt:lpstr>PowerPoint プレゼンテーション</vt:lpstr>
      <vt:lpstr>問題設定</vt:lpstr>
      <vt:lpstr>ε-greedy</vt:lpstr>
      <vt:lpstr>実験設定</vt:lpstr>
      <vt:lpstr>ε-greedy 結果</vt:lpstr>
      <vt:lpstr>ε-greedy の難点</vt:lpstr>
      <vt:lpstr>焼きなましε-greedy</vt:lpstr>
      <vt:lpstr>焼きなましε-greedy 結果</vt:lpstr>
      <vt:lpstr>トンプソン抽出</vt:lpstr>
      <vt:lpstr>トンプソン抽出 結果</vt:lpstr>
      <vt:lpstr>UCB方策</vt:lpstr>
      <vt:lpstr>UCB方策 結果</vt:lpstr>
      <vt:lpstr>PowerPoint プレゼンテーション</vt:lpstr>
      <vt:lpstr>組合せがある場合</vt:lpstr>
      <vt:lpstr>文脈付きバンディット問題</vt:lpstr>
      <vt:lpstr>LinUCB方策</vt:lpstr>
      <vt:lpstr>実験設定</vt:lpstr>
      <vt:lpstr>LinUCB方策 結果</vt:lpstr>
      <vt:lpstr>MCMCによるトンプソン抽出</vt:lpstr>
      <vt:lpstr>MCMCによるトンプソン抽出 結果</vt:lpstr>
      <vt:lpstr>PowerPoint プレゼンテーション</vt:lpstr>
    </vt:vector>
  </TitlesOfParts>
  <Company>IBM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スライド 1</dc:title>
  <dc:creator>AA358549</dc:creator>
  <cp:lastModifiedBy>藤森 英之介</cp:lastModifiedBy>
  <cp:revision>1006</cp:revision>
  <cp:lastPrinted>2018-06-13T04:27:53Z</cp:lastPrinted>
  <dcterms:created xsi:type="dcterms:W3CDTF">2010-06-07T14:32:38Z</dcterms:created>
  <dcterms:modified xsi:type="dcterms:W3CDTF">2021-03-21T06:41:07Z</dcterms:modified>
</cp:coreProperties>
</file>